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3"/>
  </p:notesMasterIdLst>
  <p:sldIdLst>
    <p:sldId id="256" r:id="rId2"/>
    <p:sldId id="258" r:id="rId3"/>
    <p:sldId id="259" r:id="rId4"/>
    <p:sldId id="261" r:id="rId5"/>
    <p:sldId id="262" r:id="rId6"/>
    <p:sldId id="263" r:id="rId7"/>
    <p:sldId id="264" r:id="rId8"/>
    <p:sldId id="265" r:id="rId9"/>
    <p:sldId id="266" r:id="rId10"/>
    <p:sldId id="391" r:id="rId11"/>
    <p:sldId id="268" r:id="rId12"/>
    <p:sldId id="269" r:id="rId13"/>
    <p:sldId id="270" r:id="rId14"/>
    <p:sldId id="271" r:id="rId15"/>
    <p:sldId id="392" r:id="rId16"/>
    <p:sldId id="273" r:id="rId17"/>
    <p:sldId id="274" r:id="rId18"/>
    <p:sldId id="275" r:id="rId19"/>
    <p:sldId id="276" r:id="rId20"/>
    <p:sldId id="374" r:id="rId21"/>
    <p:sldId id="372" r:id="rId22"/>
    <p:sldId id="364" r:id="rId23"/>
    <p:sldId id="365" r:id="rId24"/>
    <p:sldId id="367" r:id="rId25"/>
    <p:sldId id="368" r:id="rId26"/>
    <p:sldId id="369" r:id="rId27"/>
    <p:sldId id="375" r:id="rId28"/>
    <p:sldId id="370" r:id="rId29"/>
    <p:sldId id="355" r:id="rId30"/>
    <p:sldId id="299" r:id="rId31"/>
    <p:sldId id="300" r:id="rId32"/>
    <p:sldId id="302" r:id="rId33"/>
    <p:sldId id="303" r:id="rId34"/>
    <p:sldId id="304" r:id="rId35"/>
    <p:sldId id="305" r:id="rId36"/>
    <p:sldId id="373" r:id="rId37"/>
    <p:sldId id="35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 id="357" r:id="rId52"/>
    <p:sldId id="321" r:id="rId53"/>
    <p:sldId id="322" r:id="rId54"/>
    <p:sldId id="323" r:id="rId55"/>
    <p:sldId id="324" r:id="rId56"/>
    <p:sldId id="325" r:id="rId57"/>
    <p:sldId id="326" r:id="rId58"/>
    <p:sldId id="327" r:id="rId59"/>
    <p:sldId id="328" r:id="rId60"/>
    <p:sldId id="329" r:id="rId61"/>
    <p:sldId id="358" r:id="rId62"/>
    <p:sldId id="331" r:id="rId63"/>
    <p:sldId id="333" r:id="rId64"/>
    <p:sldId id="332" r:id="rId65"/>
    <p:sldId id="334" r:id="rId66"/>
    <p:sldId id="335" r:id="rId67"/>
    <p:sldId id="336" r:id="rId68"/>
    <p:sldId id="337" r:id="rId69"/>
    <p:sldId id="338" r:id="rId70"/>
    <p:sldId id="339" r:id="rId71"/>
    <p:sldId id="376" r:id="rId72"/>
    <p:sldId id="377" r:id="rId73"/>
    <p:sldId id="378" r:id="rId74"/>
    <p:sldId id="379" r:id="rId75"/>
    <p:sldId id="380" r:id="rId76"/>
    <p:sldId id="381" r:id="rId77"/>
    <p:sldId id="382" r:id="rId78"/>
    <p:sldId id="383" r:id="rId79"/>
    <p:sldId id="384" r:id="rId80"/>
    <p:sldId id="386" r:id="rId81"/>
    <p:sldId id="385" r:id="rId82"/>
    <p:sldId id="387" r:id="rId83"/>
    <p:sldId id="388" r:id="rId84"/>
    <p:sldId id="389" r:id="rId85"/>
    <p:sldId id="390" r:id="rId86"/>
    <p:sldId id="394" r:id="rId87"/>
    <p:sldId id="395" r:id="rId88"/>
    <p:sldId id="396" r:id="rId89"/>
    <p:sldId id="397" r:id="rId90"/>
    <p:sldId id="398" r:id="rId91"/>
    <p:sldId id="399" r:id="rId92"/>
    <p:sldId id="400" r:id="rId93"/>
    <p:sldId id="401" r:id="rId94"/>
    <p:sldId id="402" r:id="rId95"/>
    <p:sldId id="360" r:id="rId96"/>
    <p:sldId id="341" r:id="rId97"/>
    <p:sldId id="342" r:id="rId98"/>
    <p:sldId id="343" r:id="rId99"/>
    <p:sldId id="344" r:id="rId100"/>
    <p:sldId id="361" r:id="rId101"/>
    <p:sldId id="362" r:id="rId10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A7D686"/>
    <a:srgbClr val="BDEB9F"/>
    <a:srgbClr val="ACD691"/>
    <a:srgbClr val="B30000"/>
    <a:srgbClr val="008000"/>
    <a:srgbClr val="3760C4"/>
    <a:srgbClr val="246DAE"/>
    <a:srgbClr val="C0504D"/>
    <a:srgbClr val="82E48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7280" autoAdjust="0"/>
  </p:normalViewPr>
  <p:slideViewPr>
    <p:cSldViewPr snapToGrid="0" snapToObjects="1">
      <p:cViewPr>
        <p:scale>
          <a:sx n="134" d="100"/>
          <a:sy n="134" d="100"/>
        </p:scale>
        <p:origin x="-2392" y="-1400"/>
      </p:cViewPr>
      <p:guideLst>
        <p:guide orient="horz" pos="3932"/>
        <p:guide pos="548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39" d="100"/>
          <a:sy n="139" d="100"/>
        </p:scale>
        <p:origin x="-4472" y="-328"/>
      </p:cViewPr>
      <p:guideLst>
        <p:guide orient="horz" pos="2588"/>
        <p:guide orient="horz" pos="2725"/>
        <p:guide orient="horz" pos="441"/>
        <p:guide orient="horz" pos="2587"/>
        <p:guide orient="horz" pos="419"/>
        <p:guide orient="horz" pos="426"/>
        <p:guide pos="716"/>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notesMaster" Target="notesMasters/notesMaster1.xml"/><Relationship Id="rId104" Type="http://schemas.openxmlformats.org/officeDocument/2006/relationships/printerSettings" Target="printerSettings/printerSettings1.bin"/><Relationship Id="rId105" Type="http://schemas.openxmlformats.org/officeDocument/2006/relationships/presProps" Target="presProps.xml"/><Relationship Id="rId106" Type="http://schemas.openxmlformats.org/officeDocument/2006/relationships/viewProps" Target="viewProps.xml"/><Relationship Id="rId107"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425E26-8D53-9E4A-8382-11BC2A7621B5}" type="datetimeFigureOut">
              <a:rPr lang="en-US" smtClean="0"/>
              <a:t>7/16/14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136650" y="4343400"/>
            <a:ext cx="5035550" cy="4114800"/>
          </a:xfrm>
          <a:prstGeom prst="rect">
            <a:avLst/>
          </a:prstGeom>
        </p:spPr>
        <p:txBody>
          <a:bodyPr vert="horz" lIns="91440" tIns="45720" rIns="91440" bIns="45720" rtlCol="0"/>
          <a:lstStyle/>
          <a:p>
            <a:pPr lvl="0"/>
            <a:endParaRPr lang="en-US" dirty="0"/>
          </a:p>
        </p:txBody>
      </p:sp>
    </p:spTree>
    <p:extLst>
      <p:ext uri="{BB962C8B-B14F-4D97-AF65-F5344CB8AC3E}">
        <p14:creationId xmlns:p14="http://schemas.microsoft.com/office/powerpoint/2010/main" val="4071899305"/>
      </p:ext>
    </p:extLst>
  </p:cSld>
  <p:clrMap bg1="lt1" tx1="dk1" bg2="lt2" tx2="dk2" accent1="accent1" accent2="accent2" accent3="accent3" accent4="accent4" accent5="accent5" accent6="accent6" hlink="hlink" folHlink="folHlink"/>
  <p:notesStyle>
    <a:lvl1pPr marL="0" algn="l" defTabSz="457200" rtl="0" eaLnBrk="1" latinLnBrk="0" hangingPunct="1">
      <a:defRPr sz="105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30300" y="4343400"/>
            <a:ext cx="4584700" cy="4114800"/>
          </a:xfrm>
        </p:spPr>
        <p:txBody>
          <a:bodyPr/>
          <a:lstStyle/>
          <a:p>
            <a:endParaRPr lang="en-US" dirty="0"/>
          </a:p>
        </p:txBody>
      </p:sp>
    </p:spTree>
    <p:extLst>
      <p:ext uri="{BB962C8B-B14F-4D97-AF65-F5344CB8AC3E}">
        <p14:creationId xmlns:p14="http://schemas.microsoft.com/office/powerpoint/2010/main" val="1646325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44588" y="684213"/>
            <a:ext cx="4570412" cy="3429000"/>
          </a:xfrm>
          <a:ln/>
        </p:spPr>
      </p:sp>
      <p:sp>
        <p:nvSpPr>
          <p:cNvPr id="123907" name="Rectangle 3"/>
          <p:cNvSpPr>
            <a:spLocks noGrp="1" noChangeArrowheads="1"/>
          </p:cNvSpPr>
          <p:nvPr>
            <p:ph type="body" idx="1"/>
          </p:nvPr>
        </p:nvSpPr>
        <p:spPr>
          <a:xfrm>
            <a:off x="1130300" y="4343703"/>
            <a:ext cx="4584700" cy="411540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sz="1050" dirty="0"/>
              <a:t>Before we talk about the plan options, </a:t>
            </a:r>
            <a:r>
              <a:rPr lang="en-US" sz="1050" dirty="0" smtClean="0"/>
              <a:t>let’s </a:t>
            </a:r>
            <a:r>
              <a:rPr lang="en-US" sz="1050" dirty="0"/>
              <a:t>review the provider network of doctors and hospitals for the </a:t>
            </a:r>
            <a:r>
              <a:rPr lang="en-US" sz="1050" dirty="0" err="1"/>
              <a:t>ActiveCare</a:t>
            </a:r>
            <a:r>
              <a:rPr lang="en-US" sz="1050" dirty="0"/>
              <a:t> 1-</a:t>
            </a:r>
            <a:r>
              <a:rPr lang="en-US" sz="1050" dirty="0" smtClean="0"/>
              <a:t>HD</a:t>
            </a:r>
            <a:r>
              <a:rPr lang="en-US" sz="1050" dirty="0"/>
              <a:t> </a:t>
            </a:r>
            <a:r>
              <a:rPr lang="en-US" sz="1050" dirty="0" smtClean="0"/>
              <a:t>and </a:t>
            </a:r>
            <a:r>
              <a:rPr lang="en-US" sz="1050" dirty="0" err="1" smtClean="0"/>
              <a:t>ActiveCare</a:t>
            </a:r>
            <a:r>
              <a:rPr lang="en-US" sz="1050" dirty="0" smtClean="0"/>
              <a:t> 2 </a:t>
            </a:r>
            <a:r>
              <a:rPr lang="en-US" sz="1050" dirty="0"/>
              <a:t>plans. Administered by Aetna, the Choice POS II network for TRS-</a:t>
            </a:r>
            <a:r>
              <a:rPr lang="en-US" sz="1050" dirty="0" err="1"/>
              <a:t>ActiveCare</a:t>
            </a:r>
            <a:r>
              <a:rPr lang="en-US" sz="1050" dirty="0"/>
              <a:t> is one of the largest </a:t>
            </a:r>
            <a:r>
              <a:rPr lang="en-US" sz="1050" dirty="0" smtClean="0"/>
              <a:t>networks </a:t>
            </a:r>
            <a:r>
              <a:rPr lang="en-US" sz="1050" dirty="0"/>
              <a:t>of its kind in the state of Texas.  It offers access to over 45,800 physicians and more than 660 hospitals and over 26,000 other providers in Texas. Employees have the freedom to choose their own doctor at the point of service.  No Primary Care Physician (PCP) or referrals required.  Each time </a:t>
            </a:r>
            <a:r>
              <a:rPr lang="en-US" sz="1050" dirty="0" smtClean="0"/>
              <a:t>you </a:t>
            </a:r>
            <a:r>
              <a:rPr lang="en-US" sz="1050" dirty="0"/>
              <a:t>or </a:t>
            </a:r>
            <a:r>
              <a:rPr lang="en-US" sz="1050" dirty="0" smtClean="0"/>
              <a:t> your eligible </a:t>
            </a:r>
            <a:r>
              <a:rPr lang="en-US" sz="1050" dirty="0"/>
              <a:t>dependent needs health care, </a:t>
            </a:r>
            <a:r>
              <a:rPr lang="en-US" sz="1050" dirty="0" smtClean="0"/>
              <a:t>you will need to </a:t>
            </a:r>
            <a:r>
              <a:rPr lang="en-US" sz="1050" dirty="0"/>
              <a:t>decide whether to see a network provider or an non-network provider.  </a:t>
            </a:r>
          </a:p>
          <a:p>
            <a:pPr eaLnBrk="1" hangingPunct="1">
              <a:defRPr/>
            </a:pPr>
            <a:endParaRPr lang="en-US" sz="1050" dirty="0"/>
          </a:p>
          <a:p>
            <a:pPr eaLnBrk="1" hangingPunct="1">
              <a:defRPr/>
            </a:pPr>
            <a:r>
              <a:rPr lang="en-US" sz="1050" b="1" dirty="0"/>
              <a:t>With network providers:</a:t>
            </a:r>
            <a:endParaRPr lang="en-US" sz="1050" dirty="0"/>
          </a:p>
          <a:p>
            <a:pPr eaLnBrk="1" hangingPunct="1">
              <a:buFontTx/>
              <a:buChar char="•"/>
              <a:defRPr/>
            </a:pPr>
            <a:r>
              <a:rPr lang="en-US" sz="1050" dirty="0"/>
              <a:t>  Receive highest level of benefits</a:t>
            </a:r>
          </a:p>
          <a:p>
            <a:pPr eaLnBrk="1" hangingPunct="1">
              <a:buFontTx/>
              <a:buChar char="•"/>
              <a:defRPr/>
            </a:pPr>
            <a:r>
              <a:rPr lang="en-US" sz="1050" dirty="0"/>
              <a:t>  No claims to file in most cases (network provider will usually file the claims)</a:t>
            </a:r>
          </a:p>
          <a:p>
            <a:pPr eaLnBrk="1" hangingPunct="1">
              <a:defRPr/>
            </a:pPr>
            <a:r>
              <a:rPr lang="en-US" sz="1050" dirty="0" smtClean="0"/>
              <a:t>•  No </a:t>
            </a:r>
            <a:r>
              <a:rPr lang="en-US" sz="1050" dirty="0"/>
              <a:t>balance billing; network providers cannot bill for costs exceeding </a:t>
            </a:r>
            <a:r>
              <a:rPr lang="en-US" sz="1050" dirty="0" smtClean="0"/>
              <a:t>the</a:t>
            </a:r>
            <a:br>
              <a:rPr lang="en-US" sz="1050" dirty="0" smtClean="0"/>
            </a:br>
            <a:r>
              <a:rPr lang="en-US" sz="1050" dirty="0" smtClean="0"/>
              <a:t>    allowable amount</a:t>
            </a:r>
            <a:endParaRPr lang="en-US" sz="1050" dirty="0"/>
          </a:p>
          <a:p>
            <a:pPr marL="182880" indent="-274320" eaLnBrk="1" hangingPunct="1">
              <a:buFontTx/>
              <a:buChar char="•"/>
              <a:defRPr/>
            </a:pPr>
            <a:endParaRPr lang="en-US" sz="1050" dirty="0"/>
          </a:p>
          <a:p>
            <a:pPr eaLnBrk="1" hangingPunct="1">
              <a:defRPr/>
            </a:pPr>
            <a:r>
              <a:rPr lang="en-US" sz="1050" b="1" dirty="0"/>
              <a:t>With non-network providers:</a:t>
            </a:r>
          </a:p>
          <a:p>
            <a:pPr eaLnBrk="1" hangingPunct="1">
              <a:buFontTx/>
              <a:buChar char="•"/>
              <a:defRPr/>
            </a:pPr>
            <a:r>
              <a:rPr lang="en-US" sz="1050" dirty="0"/>
              <a:t>  Receive non-network level of benefits (reduced level from network)</a:t>
            </a:r>
          </a:p>
          <a:p>
            <a:pPr eaLnBrk="1" hangingPunct="1">
              <a:buFontTx/>
              <a:buChar char="•"/>
              <a:defRPr/>
            </a:pPr>
            <a:r>
              <a:rPr lang="en-US" sz="1050" dirty="0"/>
              <a:t>  May have to file own claims </a:t>
            </a:r>
          </a:p>
          <a:p>
            <a:pPr eaLnBrk="1" hangingPunct="1">
              <a:buFontTx/>
              <a:buChar char="•"/>
              <a:defRPr/>
            </a:pPr>
            <a:r>
              <a:rPr lang="en-US" sz="1050" dirty="0"/>
              <a:t>  May be billed for charges exceeding the Aetna allowable </a:t>
            </a:r>
            <a:r>
              <a:rPr lang="en-US" sz="1050" dirty="0" smtClean="0"/>
              <a:t>amount</a:t>
            </a:r>
            <a:endParaRPr lang="en-US" sz="1050" dirty="0"/>
          </a:p>
          <a:p>
            <a:pPr eaLnBrk="1" hangingPunct="1">
              <a:lnSpc>
                <a:spcPct val="90000"/>
              </a:lnSpc>
              <a:buFontTx/>
              <a:buChar char="•"/>
              <a:defRPr/>
            </a:pPr>
            <a:endParaRPr lang="en-US" sz="1050"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774224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43000" y="4343400"/>
            <a:ext cx="476885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smtClean="0"/>
              <a:t>TRS-</a:t>
            </a:r>
            <a:r>
              <a:rPr lang="en-US" sz="1050" dirty="0" err="1" smtClean="0"/>
              <a:t>ActiveCare</a:t>
            </a:r>
            <a:r>
              <a:rPr lang="en-US" sz="1050" dirty="0" smtClean="0"/>
              <a:t> is administered by Aetna Life Insurance Company (Aetna). Aetna provides claims payment services only and does not assume any financial risk or obligation with respect to claims.  Prescription drug benefits for </a:t>
            </a:r>
            <a:r>
              <a:rPr lang="en-US" sz="1050" dirty="0" err="1" smtClean="0"/>
              <a:t>ActiveCare</a:t>
            </a:r>
            <a:r>
              <a:rPr lang="en-US" sz="1050" dirty="0" smtClean="0"/>
              <a:t> 1-HD, </a:t>
            </a:r>
            <a:r>
              <a:rPr lang="en-US" sz="1050" dirty="0" err="1" smtClean="0"/>
              <a:t>ActiveCare</a:t>
            </a:r>
            <a:r>
              <a:rPr lang="en-US" sz="1050" dirty="0" smtClean="0"/>
              <a:t> Select and </a:t>
            </a:r>
            <a:r>
              <a:rPr lang="en-US" sz="1050" dirty="0" err="1" smtClean="0"/>
              <a:t>ActiveCare</a:t>
            </a:r>
            <a:r>
              <a:rPr lang="en-US" sz="1050" dirty="0" smtClean="0"/>
              <a:t> 2 plans are administered by Caremark.  HMO plans provided by: SHA, L.L.C. </a:t>
            </a:r>
            <a:r>
              <a:rPr lang="en-US" sz="1050" dirty="0" err="1" smtClean="0"/>
              <a:t>dba</a:t>
            </a:r>
            <a:r>
              <a:rPr lang="en-US" sz="1050" dirty="0" smtClean="0"/>
              <a:t> </a:t>
            </a:r>
            <a:r>
              <a:rPr lang="en-US" sz="1050" dirty="0" err="1" smtClean="0"/>
              <a:t>FirstCare</a:t>
            </a:r>
            <a:r>
              <a:rPr lang="en-US" sz="1050" dirty="0" smtClean="0"/>
              <a:t> Health Plans, Scott and White Health Plan, and </a:t>
            </a:r>
            <a:r>
              <a:rPr lang="en-US" sz="1050" dirty="0" err="1" smtClean="0"/>
              <a:t>Allegian</a:t>
            </a:r>
            <a:r>
              <a:rPr lang="en-US" sz="1050" baseline="0" dirty="0" smtClean="0"/>
              <a:t> Insurance Company </a:t>
            </a:r>
            <a:r>
              <a:rPr lang="en-US" sz="1050" baseline="0" dirty="0" err="1" smtClean="0"/>
              <a:t>dba</a:t>
            </a:r>
            <a:r>
              <a:rPr lang="en-US" sz="1050" baseline="0" dirty="0" smtClean="0"/>
              <a:t> </a:t>
            </a:r>
            <a:r>
              <a:rPr lang="en-US" sz="1050" baseline="0" dirty="0" err="1" smtClean="0"/>
              <a:t>Allegian</a:t>
            </a:r>
            <a:r>
              <a:rPr lang="en-US" sz="1050" baseline="0" dirty="0" smtClean="0"/>
              <a:t> Health Plans</a:t>
            </a:r>
            <a:r>
              <a:rPr lang="en-US" sz="1050" dirty="0" smtClean="0"/>
              <a:t>. </a:t>
            </a:r>
          </a:p>
          <a:p>
            <a:endParaRPr lang="en-US" dirty="0"/>
          </a:p>
        </p:txBody>
      </p:sp>
    </p:spTree>
    <p:extLst>
      <p:ext uri="{BB962C8B-B14F-4D97-AF65-F5344CB8AC3E}">
        <p14:creationId xmlns:p14="http://schemas.microsoft.com/office/powerpoint/2010/main" val="3157132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xfrm>
            <a:off x="1139825" y="779109"/>
            <a:ext cx="4114800" cy="3087688"/>
          </a:xfrm>
          <a:ln/>
        </p:spPr>
      </p:sp>
      <p:sp>
        <p:nvSpPr>
          <p:cNvPr id="124931" name="Rectangle 3"/>
          <p:cNvSpPr>
            <a:spLocks noGrp="1" noChangeArrowheads="1"/>
          </p:cNvSpPr>
          <p:nvPr>
            <p:ph type="body" idx="1"/>
          </p:nvPr>
        </p:nvSpPr>
        <p:spPr>
          <a:xfrm>
            <a:off x="1130300" y="4071938"/>
            <a:ext cx="5235079" cy="309704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99" tIns="46450" rIns="92899" bIns="46450"/>
          <a:lstStyle/>
          <a:p>
            <a:pPr>
              <a:lnSpc>
                <a:spcPct val="78000"/>
              </a:lnSpc>
              <a:spcBef>
                <a:spcPct val="0"/>
              </a:spcBef>
              <a:defRPr/>
            </a:pPr>
            <a:r>
              <a:rPr lang="en-US" sz="950" b="1" dirty="0" err="1"/>
              <a:t>ActiveCare</a:t>
            </a:r>
            <a:r>
              <a:rPr lang="en-US" sz="950" b="1" dirty="0"/>
              <a:t> 3 will be discontinued.  If you are enrolled in that plan you will automatically be enrolled in </a:t>
            </a:r>
            <a:r>
              <a:rPr lang="en-US" sz="950" b="1" dirty="0" err="1"/>
              <a:t>ActiveCare</a:t>
            </a:r>
            <a:r>
              <a:rPr lang="en-US" sz="950" b="1" dirty="0"/>
              <a:t> 2 for 2014-2015 plan year.  You must actively enroll in another plan if you do not want this plan in 2014-2015.</a:t>
            </a:r>
          </a:p>
          <a:p>
            <a:pPr>
              <a:lnSpc>
                <a:spcPct val="78000"/>
              </a:lnSpc>
              <a:spcBef>
                <a:spcPct val="0"/>
              </a:spcBef>
              <a:defRPr/>
            </a:pPr>
            <a:endParaRPr lang="en-US" sz="950" b="1" dirty="0"/>
          </a:p>
          <a:p>
            <a:pPr>
              <a:lnSpc>
                <a:spcPct val="78000"/>
              </a:lnSpc>
              <a:spcBef>
                <a:spcPct val="0"/>
              </a:spcBef>
              <a:defRPr/>
            </a:pPr>
            <a:r>
              <a:rPr lang="en-US" sz="950" b="1" dirty="0"/>
              <a:t>Plan overview.  </a:t>
            </a:r>
            <a:r>
              <a:rPr lang="en-US" sz="950" dirty="0" smtClean="0"/>
              <a:t>Let’s </a:t>
            </a:r>
            <a:r>
              <a:rPr lang="en-US" sz="950" dirty="0"/>
              <a:t>take a look at the two Choice POS II plans. </a:t>
            </a:r>
            <a:r>
              <a:rPr lang="en-US" sz="950" dirty="0" smtClean="0"/>
              <a:t>This  chart </a:t>
            </a:r>
            <a:r>
              <a:rPr lang="en-US" sz="950" dirty="0"/>
              <a:t>illustrates benefits when network providers are used.  As mentioned previously, non-network benefits are also available; see the Enrollment Guide for information.  </a:t>
            </a:r>
            <a:endParaRPr lang="en-US" sz="950" b="1" dirty="0"/>
          </a:p>
          <a:p>
            <a:pPr>
              <a:lnSpc>
                <a:spcPct val="78000"/>
              </a:lnSpc>
              <a:spcBef>
                <a:spcPct val="0"/>
              </a:spcBef>
              <a:defRPr/>
            </a:pPr>
            <a:endParaRPr lang="en-US" sz="950" b="1" dirty="0"/>
          </a:p>
          <a:p>
            <a:pPr>
              <a:lnSpc>
                <a:spcPct val="78000"/>
              </a:lnSpc>
              <a:spcBef>
                <a:spcPct val="0"/>
              </a:spcBef>
              <a:defRPr/>
            </a:pPr>
            <a:r>
              <a:rPr lang="en-US" sz="950" b="1" dirty="0"/>
              <a:t>Deductibles:</a:t>
            </a:r>
            <a:r>
              <a:rPr lang="en-US" sz="950" dirty="0"/>
              <a:t> </a:t>
            </a:r>
            <a:r>
              <a:rPr lang="en-US" sz="950" dirty="0" smtClean="0"/>
              <a:t>The </a:t>
            </a:r>
            <a:r>
              <a:rPr lang="en-US" sz="950" dirty="0"/>
              <a:t>set amount of out-of-pocket expense, if applicable, that must be paid for health care services by the covered person before the plan begins to share costs. For example, </a:t>
            </a:r>
            <a:r>
              <a:rPr lang="en-US" sz="950" dirty="0" err="1"/>
              <a:t>ActiveCare</a:t>
            </a:r>
            <a:r>
              <a:rPr lang="en-US" sz="950" dirty="0"/>
              <a:t> 1-HD has a $2,500 </a:t>
            </a:r>
            <a:r>
              <a:rPr lang="en-US" sz="950" dirty="0" smtClean="0"/>
              <a:t>deductible per single and $5,000 per family, </a:t>
            </a:r>
            <a:r>
              <a:rPr lang="en-US" sz="950" dirty="0"/>
              <a:t>which must be met before the plan pays any benefits. The </a:t>
            </a:r>
            <a:r>
              <a:rPr lang="en-US" sz="950" dirty="0" err="1"/>
              <a:t>ActiveCare</a:t>
            </a:r>
            <a:r>
              <a:rPr lang="en-US" sz="950" dirty="0"/>
              <a:t> 2 deductible is $1,000 per individual and $3,000 per </a:t>
            </a:r>
            <a:r>
              <a:rPr lang="en-US" sz="950" dirty="0" smtClean="0"/>
              <a:t>family. </a:t>
            </a:r>
            <a:endParaRPr lang="en-US" sz="950" dirty="0"/>
          </a:p>
          <a:p>
            <a:pPr>
              <a:lnSpc>
                <a:spcPct val="78000"/>
              </a:lnSpc>
              <a:spcBef>
                <a:spcPct val="0"/>
              </a:spcBef>
              <a:defRPr/>
            </a:pPr>
            <a:endParaRPr lang="en-US" sz="950" dirty="0"/>
          </a:p>
          <a:p>
            <a:pPr>
              <a:lnSpc>
                <a:spcPct val="78000"/>
              </a:lnSpc>
              <a:spcBef>
                <a:spcPct val="0"/>
              </a:spcBef>
              <a:defRPr/>
            </a:pPr>
            <a:r>
              <a:rPr lang="en-US" sz="950" b="1" dirty="0"/>
              <a:t>Out-of-Pocket Maximum:</a:t>
            </a:r>
            <a:r>
              <a:rPr lang="en-US" sz="950" dirty="0"/>
              <a:t> If you reach your </a:t>
            </a:r>
            <a:r>
              <a:rPr lang="en-US" sz="950" dirty="0" smtClean="0"/>
              <a:t>plan’s </a:t>
            </a:r>
            <a:r>
              <a:rPr lang="en-US" sz="950" dirty="0"/>
              <a:t>out-of-pocket maximum, the plan then pays 100% of any eligible expenses for the remainder of the plan year. </a:t>
            </a:r>
            <a:r>
              <a:rPr lang="en-US" sz="950" dirty="0" smtClean="0"/>
              <a:t>New </a:t>
            </a:r>
            <a:r>
              <a:rPr lang="en-US" sz="950" dirty="0"/>
              <a:t>this year medical deductibles, </a:t>
            </a:r>
            <a:r>
              <a:rPr lang="en-US" sz="950" dirty="0" smtClean="0"/>
              <a:t>most medical copays </a:t>
            </a:r>
            <a:r>
              <a:rPr lang="en-US" sz="950" dirty="0"/>
              <a:t>and coinsurance </a:t>
            </a:r>
            <a:r>
              <a:rPr lang="en-US" sz="950" b="1" dirty="0"/>
              <a:t>do</a:t>
            </a:r>
            <a:r>
              <a:rPr lang="en-US" sz="950" dirty="0"/>
              <a:t> apply to the out-of-pocket maximums. </a:t>
            </a:r>
            <a:r>
              <a:rPr lang="en-US" sz="950" dirty="0" smtClean="0"/>
              <a:t>(Please note under the </a:t>
            </a:r>
            <a:r>
              <a:rPr lang="en-US" sz="950" dirty="0" err="1" smtClean="0"/>
              <a:t>ActiveCare</a:t>
            </a:r>
            <a:r>
              <a:rPr lang="en-US" sz="950" dirty="0" smtClean="0"/>
              <a:t> 2 plan, the bariatric surgery copay does NOT apply to the out-of-pocket maximum)</a:t>
            </a:r>
            <a:endParaRPr lang="en-US" sz="950" dirty="0"/>
          </a:p>
          <a:p>
            <a:pPr>
              <a:lnSpc>
                <a:spcPct val="78000"/>
              </a:lnSpc>
              <a:spcBef>
                <a:spcPct val="0"/>
              </a:spcBef>
              <a:defRPr/>
            </a:pPr>
            <a:endParaRPr lang="en-US" sz="950" dirty="0"/>
          </a:p>
          <a:p>
            <a:pPr>
              <a:lnSpc>
                <a:spcPct val="78000"/>
              </a:lnSpc>
              <a:spcBef>
                <a:spcPct val="0"/>
              </a:spcBef>
              <a:defRPr/>
            </a:pPr>
            <a:r>
              <a:rPr lang="en-US" sz="950" b="1" dirty="0"/>
              <a:t>Coinsurance:</a:t>
            </a:r>
            <a:r>
              <a:rPr lang="en-US" sz="950" dirty="0"/>
              <a:t> </a:t>
            </a:r>
            <a:r>
              <a:rPr lang="en-US" sz="950" dirty="0" smtClean="0"/>
              <a:t>The </a:t>
            </a:r>
            <a:r>
              <a:rPr lang="en-US" sz="950" dirty="0"/>
              <a:t>percentage of medical expenses that you and the plan share. For example, the coinsurance amount when using network providers for all plans is </a:t>
            </a:r>
            <a:r>
              <a:rPr lang="en-US" sz="950" dirty="0" smtClean="0"/>
              <a:t>“80</a:t>
            </a:r>
            <a:r>
              <a:rPr lang="en-US" sz="950" dirty="0"/>
              <a:t>/20</a:t>
            </a:r>
            <a:r>
              <a:rPr lang="en-US" sz="950" dirty="0" smtClean="0"/>
              <a:t>.” </a:t>
            </a:r>
            <a:r>
              <a:rPr lang="en-US" sz="950" dirty="0"/>
              <a:t>This means that the plan pays 80% and </a:t>
            </a:r>
            <a:r>
              <a:rPr lang="en-US" sz="950" dirty="0" smtClean="0"/>
              <a:t>you pay 20</a:t>
            </a:r>
            <a:r>
              <a:rPr lang="en-US" sz="950" dirty="0"/>
              <a:t>% after any applicable deductible.</a:t>
            </a:r>
          </a:p>
          <a:p>
            <a:pPr>
              <a:lnSpc>
                <a:spcPct val="78000"/>
              </a:lnSpc>
              <a:spcBef>
                <a:spcPct val="0"/>
              </a:spcBef>
              <a:defRPr/>
            </a:pPr>
            <a:endParaRPr lang="en-US" sz="950" dirty="0"/>
          </a:p>
          <a:p>
            <a:pPr>
              <a:lnSpc>
                <a:spcPct val="78000"/>
              </a:lnSpc>
              <a:spcBef>
                <a:spcPct val="0"/>
              </a:spcBef>
              <a:defRPr/>
            </a:pPr>
            <a:r>
              <a:rPr lang="en-US" sz="950" b="1" dirty="0"/>
              <a:t>Copayments:</a:t>
            </a:r>
            <a:r>
              <a:rPr lang="en-US" sz="950" dirty="0"/>
              <a:t> </a:t>
            </a:r>
            <a:r>
              <a:rPr lang="en-US" sz="950" dirty="0" smtClean="0"/>
              <a:t>The </a:t>
            </a:r>
            <a:r>
              <a:rPr lang="en-US" sz="950" dirty="0"/>
              <a:t>set amount you pay for certain medical services and prescription drugs at the time of service. </a:t>
            </a:r>
            <a:r>
              <a:rPr lang="en-US" sz="950" b="1" dirty="0" smtClean="0"/>
              <a:t>Note</a:t>
            </a:r>
            <a:r>
              <a:rPr lang="en-US" sz="950" b="1" dirty="0"/>
              <a:t>:</a:t>
            </a:r>
            <a:r>
              <a:rPr lang="en-US" sz="950" dirty="0"/>
              <a:t> </a:t>
            </a:r>
            <a:r>
              <a:rPr lang="en-US" sz="950" dirty="0" smtClean="0"/>
              <a:t>For </a:t>
            </a:r>
            <a:r>
              <a:rPr lang="en-US" sz="950" dirty="0" err="1"/>
              <a:t>ActiveCare</a:t>
            </a:r>
            <a:r>
              <a:rPr lang="en-US" sz="950" dirty="0"/>
              <a:t> </a:t>
            </a:r>
            <a:r>
              <a:rPr lang="en-US" sz="950" dirty="0" smtClean="0"/>
              <a:t>2, the </a:t>
            </a:r>
            <a:r>
              <a:rPr lang="en-US" sz="950" dirty="0"/>
              <a:t>copay depends on whether the doctor is </a:t>
            </a:r>
            <a:r>
              <a:rPr lang="en-US" sz="950" dirty="0" smtClean="0"/>
              <a:t>“</a:t>
            </a:r>
            <a:r>
              <a:rPr lang="en-US" sz="950" dirty="0" err="1" smtClean="0"/>
              <a:t>primary”or</a:t>
            </a:r>
            <a:r>
              <a:rPr lang="en-US" sz="950" dirty="0" smtClean="0"/>
              <a:t> a specialist. Primary means care provided by family practitioners, internists, OB/GYNs, and pediatricians. All </a:t>
            </a:r>
            <a:r>
              <a:rPr lang="en-US" sz="950" dirty="0"/>
              <a:t>other physicians are specialists.  </a:t>
            </a:r>
          </a:p>
          <a:p>
            <a:pPr eaLnBrk="1" hangingPunct="1">
              <a:lnSpc>
                <a:spcPct val="80000"/>
              </a:lnSpc>
              <a:defRPr/>
            </a:pPr>
            <a:endParaRPr lang="en-US" sz="900" dirty="0"/>
          </a:p>
          <a:p>
            <a:pPr eaLnBrk="1" hangingPunct="1">
              <a:lnSpc>
                <a:spcPct val="80000"/>
              </a:lnSpc>
              <a:defRPr/>
            </a:pPr>
            <a:endParaRPr lang="en-US" sz="900" b="1" dirty="0"/>
          </a:p>
          <a:p>
            <a:pPr eaLnBrk="1" hangingPunct="1">
              <a:lnSpc>
                <a:spcPct val="80000"/>
              </a:lnSpc>
              <a:defRPr/>
            </a:pPr>
            <a:endParaRPr lang="en-US" sz="900" dirty="0"/>
          </a:p>
        </p:txBody>
      </p:sp>
      <p:sp>
        <p:nvSpPr>
          <p:cNvPr id="49155" name="TextBox 1"/>
          <p:cNvSpPr txBox="1">
            <a:spLocks noChangeArrowheads="1"/>
          </p:cNvSpPr>
          <p:nvPr/>
        </p:nvSpPr>
        <p:spPr bwMode="auto">
          <a:xfrm>
            <a:off x="1139825" y="7273775"/>
            <a:ext cx="5225554" cy="1589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567" tIns="45283" rIns="90567" bIns="45283">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5000"/>
              </a:lnSpc>
              <a:spcBef>
                <a:spcPct val="20000"/>
              </a:spcBef>
            </a:pPr>
            <a:r>
              <a:rPr lang="en-US" sz="900" b="1" dirty="0">
                <a:solidFill>
                  <a:srgbClr val="000000"/>
                </a:solidFill>
                <a:latin typeface="+mn-lt"/>
              </a:rPr>
              <a:t>Family Deductibles and the Differences between Plans</a:t>
            </a:r>
          </a:p>
          <a:p>
            <a:pPr eaLnBrk="1" hangingPunct="1">
              <a:lnSpc>
                <a:spcPct val="95000"/>
              </a:lnSpc>
              <a:spcBef>
                <a:spcPts val="600"/>
              </a:spcBef>
              <a:spcAft>
                <a:spcPts val="600"/>
              </a:spcAft>
            </a:pPr>
            <a:r>
              <a:rPr lang="en-US" sz="900" dirty="0">
                <a:solidFill>
                  <a:srgbClr val="000000"/>
                </a:solidFill>
                <a:latin typeface="+mn-lt"/>
              </a:rPr>
              <a:t>A deductible is the amount of out-of-pocket expense that must be paid for health care services by the plan participant before becoming payable by the health plan. For </a:t>
            </a:r>
            <a:r>
              <a:rPr lang="en-US" sz="900" dirty="0" err="1">
                <a:solidFill>
                  <a:srgbClr val="000000"/>
                </a:solidFill>
                <a:latin typeface="+mn-lt"/>
              </a:rPr>
              <a:t>ActiveCare</a:t>
            </a:r>
            <a:r>
              <a:rPr lang="en-US" sz="900" dirty="0">
                <a:solidFill>
                  <a:srgbClr val="000000"/>
                </a:solidFill>
                <a:latin typeface="+mn-lt"/>
              </a:rPr>
              <a:t> 1-HD, before the plan pays for any of your </a:t>
            </a:r>
            <a:r>
              <a:rPr lang="en-US" sz="900" dirty="0" smtClean="0">
                <a:solidFill>
                  <a:srgbClr val="000000"/>
                </a:solidFill>
                <a:latin typeface="+mn-lt"/>
              </a:rPr>
              <a:t>family’</a:t>
            </a:r>
            <a:r>
              <a:rPr lang="en-US" altLang="ja-JP" sz="900" dirty="0" smtClean="0">
                <a:solidFill>
                  <a:srgbClr val="000000"/>
                </a:solidFill>
                <a:latin typeface="+mn-lt"/>
              </a:rPr>
              <a:t>s </a:t>
            </a:r>
            <a:r>
              <a:rPr lang="en-US" altLang="ja-JP" sz="900" dirty="0">
                <a:solidFill>
                  <a:srgbClr val="000000"/>
                </a:solidFill>
                <a:latin typeface="+mn-lt"/>
              </a:rPr>
              <a:t>covered medical expenses, the entire amount of the deductible must be met first. </a:t>
            </a:r>
            <a:r>
              <a:rPr lang="en-US" altLang="ja-JP" sz="900" dirty="0" smtClean="0">
                <a:solidFill>
                  <a:srgbClr val="000000"/>
                </a:solidFill>
                <a:latin typeface="+mn-lt"/>
              </a:rPr>
              <a:t>It </a:t>
            </a:r>
            <a:r>
              <a:rPr lang="en-US" altLang="ja-JP" sz="900" dirty="0">
                <a:solidFill>
                  <a:srgbClr val="000000"/>
                </a:solidFill>
                <a:latin typeface="+mn-lt"/>
              </a:rPr>
              <a:t>can be met by one family member or a combination of family members; however, there are no benefits until covered expenses equaling the deductible amount </a:t>
            </a:r>
            <a:r>
              <a:rPr lang="en-US" altLang="ja-JP" sz="900" dirty="0" smtClean="0">
                <a:solidFill>
                  <a:srgbClr val="000000"/>
                </a:solidFill>
                <a:latin typeface="+mn-lt"/>
              </a:rPr>
              <a:t>($5,000) </a:t>
            </a:r>
            <a:r>
              <a:rPr lang="en-US" altLang="ja-JP" sz="900" dirty="0">
                <a:solidFill>
                  <a:srgbClr val="000000"/>
                </a:solidFill>
                <a:latin typeface="+mn-lt"/>
              </a:rPr>
              <a:t>have been incurred</a:t>
            </a:r>
            <a:r>
              <a:rPr lang="en-US" altLang="ja-JP" sz="900" dirty="0" smtClean="0">
                <a:solidFill>
                  <a:srgbClr val="000000"/>
                </a:solidFill>
                <a:latin typeface="+mn-lt"/>
              </a:rPr>
              <a:t>.</a:t>
            </a:r>
            <a:endParaRPr lang="en-US" sz="900" dirty="0">
              <a:solidFill>
                <a:srgbClr val="000000"/>
              </a:solidFill>
              <a:latin typeface="+mn-lt"/>
            </a:endParaRPr>
          </a:p>
          <a:p>
            <a:pPr eaLnBrk="1" hangingPunct="1">
              <a:lnSpc>
                <a:spcPct val="95000"/>
              </a:lnSpc>
              <a:spcBef>
                <a:spcPct val="20000"/>
              </a:spcBef>
            </a:pPr>
            <a:r>
              <a:rPr lang="en-US" sz="900" dirty="0">
                <a:solidFill>
                  <a:srgbClr val="000000"/>
                </a:solidFill>
                <a:latin typeface="+mn-lt"/>
              </a:rPr>
              <a:t>For </a:t>
            </a:r>
            <a:r>
              <a:rPr lang="en-US" sz="900" dirty="0" err="1">
                <a:solidFill>
                  <a:srgbClr val="000000"/>
                </a:solidFill>
                <a:latin typeface="+mn-lt"/>
              </a:rPr>
              <a:t>ActiveCare</a:t>
            </a:r>
            <a:r>
              <a:rPr lang="en-US" sz="900" dirty="0">
                <a:solidFill>
                  <a:srgbClr val="000000"/>
                </a:solidFill>
                <a:latin typeface="+mn-lt"/>
              </a:rPr>
              <a:t> </a:t>
            </a:r>
            <a:r>
              <a:rPr lang="en-US" sz="900" dirty="0" smtClean="0">
                <a:solidFill>
                  <a:srgbClr val="000000"/>
                </a:solidFill>
                <a:latin typeface="+mn-lt"/>
              </a:rPr>
              <a:t>2, </a:t>
            </a:r>
            <a:r>
              <a:rPr lang="en-US" sz="900" dirty="0">
                <a:solidFill>
                  <a:srgbClr val="000000"/>
                </a:solidFill>
                <a:latin typeface="+mn-lt"/>
              </a:rPr>
              <a:t>the deductible applies to each covered person individually, up to the maximum per family.  For example, under </a:t>
            </a:r>
            <a:r>
              <a:rPr lang="en-US" sz="900" dirty="0" err="1">
                <a:solidFill>
                  <a:srgbClr val="000000"/>
                </a:solidFill>
                <a:latin typeface="+mn-lt"/>
              </a:rPr>
              <a:t>ActiveCare</a:t>
            </a:r>
            <a:r>
              <a:rPr lang="en-US" sz="900" dirty="0">
                <a:solidFill>
                  <a:srgbClr val="000000"/>
                </a:solidFill>
                <a:latin typeface="+mn-lt"/>
              </a:rPr>
              <a:t> 2, which has a $1,000 individual and $3,000 family deductible, if your daughter incurs $1,000 in medical bills, her deductible is met and the plan will pay any subsequent medical bills for your daughter for the year even though the family deductible of $3,000 has not been met yet.</a:t>
            </a:r>
            <a:endParaRPr lang="en-US" sz="600" dirty="0">
              <a:solidFill>
                <a:srgbClr val="000000"/>
              </a:solidFill>
              <a:latin typeface="+mn-l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xfrm>
            <a:off x="1143000" y="4343400"/>
            <a:ext cx="4572000" cy="4114800"/>
          </a:xfrm>
          <a:noFill/>
        </p:spPr>
        <p:txBody>
          <a:bodyPr/>
          <a:lstStyle/>
          <a:p>
            <a:pPr>
              <a:lnSpc>
                <a:spcPct val="90000"/>
              </a:lnSpc>
            </a:pPr>
            <a:r>
              <a:rPr lang="en-US" sz="1050" dirty="0"/>
              <a:t>The TRS-</a:t>
            </a:r>
            <a:r>
              <a:rPr lang="en-US" sz="1050" dirty="0" err="1"/>
              <a:t>ActiveCare</a:t>
            </a:r>
            <a:r>
              <a:rPr lang="en-US" sz="1050" dirty="0"/>
              <a:t> Choice POS II plans provide 100% coverage for certain preventive care services when network providers are used.  However, not all preventive care benefits are covered at 100%, including routine eye and vision exams and hearing exams.   For example:  Although age-specific vision </a:t>
            </a:r>
            <a:r>
              <a:rPr lang="en-US" sz="1050" dirty="0" smtClean="0"/>
              <a:t>“screenings” are </a:t>
            </a:r>
            <a:r>
              <a:rPr lang="en-US" sz="1050" dirty="0"/>
              <a:t>covered 100% in the network </a:t>
            </a:r>
            <a:r>
              <a:rPr lang="en-US" sz="1050" dirty="0" smtClean="0"/>
              <a:t>provider’</a:t>
            </a:r>
            <a:r>
              <a:rPr lang="en-US" altLang="ja-JP" sz="1050" dirty="0" smtClean="0"/>
              <a:t>s </a:t>
            </a:r>
            <a:r>
              <a:rPr lang="en-US" altLang="ja-JP" sz="1050" dirty="0"/>
              <a:t>office, routine eye </a:t>
            </a:r>
            <a:r>
              <a:rPr lang="en-US" altLang="ja-JP" sz="1050" dirty="0" smtClean="0"/>
              <a:t/>
            </a:r>
            <a:br>
              <a:rPr lang="en-US" altLang="ja-JP" sz="1050" dirty="0" smtClean="0"/>
            </a:br>
            <a:r>
              <a:rPr lang="en-US" altLang="ja-JP" sz="1050" dirty="0" smtClean="0"/>
              <a:t>and </a:t>
            </a:r>
            <a:r>
              <a:rPr lang="en-US" altLang="ja-JP" sz="1050" dirty="0"/>
              <a:t>vision "exams," such as those performed by an optometrist or </a:t>
            </a:r>
            <a:r>
              <a:rPr lang="en-US" altLang="ja-JP" sz="1050" dirty="0" smtClean="0"/>
              <a:t>an ophthalmologist</a:t>
            </a:r>
            <a:r>
              <a:rPr lang="en-US" altLang="ja-JP" sz="1050" dirty="0"/>
              <a:t>, are subject to applicable copayment, </a:t>
            </a:r>
            <a:r>
              <a:rPr lang="en-US" altLang="ja-JP" sz="1050" dirty="0" smtClean="0"/>
              <a:t>deductible </a:t>
            </a:r>
            <a:r>
              <a:rPr lang="en-US" altLang="ja-JP" sz="1050" dirty="0"/>
              <a:t>and coinsurance.</a:t>
            </a:r>
          </a:p>
          <a:p>
            <a:pPr>
              <a:lnSpc>
                <a:spcPct val="90000"/>
              </a:lnSpc>
            </a:pPr>
            <a:endParaRPr lang="en-US" sz="1050" i="1" dirty="0"/>
          </a:p>
          <a:p>
            <a:pPr>
              <a:lnSpc>
                <a:spcPct val="90000"/>
              </a:lnSpc>
            </a:pPr>
            <a:r>
              <a:rPr lang="en-US" sz="1050" i="1" dirty="0"/>
              <a:t>Sample preventive care services covered 100% when using network providers:</a:t>
            </a:r>
          </a:p>
          <a:p>
            <a:pPr>
              <a:lnSpc>
                <a:spcPct val="110000"/>
              </a:lnSpc>
              <a:buFontTx/>
              <a:buChar char="•"/>
            </a:pPr>
            <a:r>
              <a:rPr lang="en-US" sz="1050" dirty="0" smtClean="0"/>
              <a:t> Routine </a:t>
            </a:r>
            <a:r>
              <a:rPr lang="en-US" sz="1050" dirty="0"/>
              <a:t>annual physicals (one per plan year)</a:t>
            </a:r>
          </a:p>
          <a:p>
            <a:pPr>
              <a:lnSpc>
                <a:spcPct val="110000"/>
              </a:lnSpc>
              <a:buFontTx/>
              <a:buChar char="•"/>
            </a:pPr>
            <a:r>
              <a:rPr lang="en-US" sz="1050" dirty="0" smtClean="0"/>
              <a:t> Immunizations </a:t>
            </a:r>
            <a:endParaRPr lang="en-US" sz="1050" dirty="0"/>
          </a:p>
          <a:p>
            <a:pPr>
              <a:lnSpc>
                <a:spcPct val="110000"/>
              </a:lnSpc>
              <a:buFontTx/>
              <a:buChar char="•"/>
            </a:pPr>
            <a:r>
              <a:rPr lang="en-US" sz="1050" dirty="0" smtClean="0"/>
              <a:t> Well</a:t>
            </a:r>
            <a:r>
              <a:rPr lang="en-US" sz="1050" dirty="0"/>
              <a:t>-child care </a:t>
            </a:r>
          </a:p>
          <a:p>
            <a:pPr>
              <a:lnSpc>
                <a:spcPct val="110000"/>
              </a:lnSpc>
              <a:buFontTx/>
              <a:buChar char="•"/>
            </a:pPr>
            <a:r>
              <a:rPr lang="en-US" sz="1050" dirty="0" smtClean="0"/>
              <a:t> Routine </a:t>
            </a:r>
            <a:r>
              <a:rPr lang="en-US" sz="1050" dirty="0"/>
              <a:t>mammograms (one per plan year)</a:t>
            </a:r>
          </a:p>
          <a:p>
            <a:pPr>
              <a:lnSpc>
                <a:spcPct val="110000"/>
              </a:lnSpc>
              <a:buFontTx/>
              <a:buChar char="•"/>
            </a:pPr>
            <a:r>
              <a:rPr lang="en-US" sz="1050" dirty="0" smtClean="0"/>
              <a:t> Routine </a:t>
            </a:r>
            <a:r>
              <a:rPr lang="en-US" sz="1050" dirty="0"/>
              <a:t>colonoscopies </a:t>
            </a:r>
          </a:p>
          <a:p>
            <a:pPr>
              <a:lnSpc>
                <a:spcPct val="110000"/>
              </a:lnSpc>
              <a:buFontTx/>
              <a:buChar char="•"/>
            </a:pPr>
            <a:r>
              <a:rPr lang="en-US" sz="1050" dirty="0" smtClean="0"/>
              <a:t> Bone </a:t>
            </a:r>
            <a:r>
              <a:rPr lang="en-US" sz="1050" dirty="0"/>
              <a:t>density test </a:t>
            </a:r>
          </a:p>
          <a:p>
            <a:pPr>
              <a:lnSpc>
                <a:spcPct val="110000"/>
              </a:lnSpc>
              <a:buFontTx/>
              <a:buChar char="•"/>
            </a:pPr>
            <a:r>
              <a:rPr lang="en-US" sz="1050" dirty="0" smtClean="0"/>
              <a:t> Screening </a:t>
            </a:r>
            <a:r>
              <a:rPr lang="en-US" sz="1050" dirty="0"/>
              <a:t>for prostate cancer </a:t>
            </a:r>
          </a:p>
          <a:p>
            <a:pPr>
              <a:lnSpc>
                <a:spcPct val="110000"/>
              </a:lnSpc>
              <a:buFontTx/>
              <a:buChar char="•"/>
            </a:pPr>
            <a:r>
              <a:rPr lang="en-US" sz="1050" dirty="0" smtClean="0"/>
              <a:t> Smoking </a:t>
            </a:r>
            <a:r>
              <a:rPr lang="en-US" sz="1050" dirty="0"/>
              <a:t>cessation counseling services </a:t>
            </a:r>
          </a:p>
          <a:p>
            <a:pPr>
              <a:lnSpc>
                <a:spcPct val="110000"/>
              </a:lnSpc>
              <a:buFontTx/>
              <a:buChar char="•"/>
            </a:pPr>
            <a:r>
              <a:rPr lang="en-US" sz="1050" dirty="0" smtClean="0"/>
              <a:t> Healthy </a:t>
            </a:r>
            <a:r>
              <a:rPr lang="en-US" sz="1050" dirty="0"/>
              <a:t>diet/obesity screening/counseling</a:t>
            </a:r>
          </a:p>
          <a:p>
            <a:pPr>
              <a:buFontTx/>
              <a:buChar char="•"/>
            </a:pPr>
            <a:endParaRPr lang="en-US" dirty="0"/>
          </a:p>
          <a:p>
            <a:endParaRPr lang="en-US" dirty="0"/>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xfrm>
            <a:off x="1130300" y="4343400"/>
            <a:ext cx="4584700" cy="41148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90000"/>
              </a:lnSpc>
              <a:defRPr/>
            </a:pPr>
            <a:r>
              <a:rPr lang="en-US" sz="1050" dirty="0">
                <a:cs typeface="+mn-cs"/>
              </a:rPr>
              <a:t>No plan changes for these services. A high-tech radiology copay is included for the </a:t>
            </a:r>
            <a:r>
              <a:rPr lang="en-US" sz="1050" dirty="0" err="1">
                <a:cs typeface="+mn-cs"/>
              </a:rPr>
              <a:t>ActiveCare</a:t>
            </a:r>
            <a:r>
              <a:rPr lang="en-US" sz="1050" dirty="0">
                <a:cs typeface="+mn-cs"/>
              </a:rPr>
              <a:t> 2 plan.  The $100 copay is per service and applies to CT scans, MRIs and nuclear medicine when using network providers for these services. </a:t>
            </a:r>
            <a:r>
              <a:rPr lang="en-US" sz="1050" dirty="0" smtClean="0">
                <a:cs typeface="+mn-cs"/>
              </a:rPr>
              <a:t>So</a:t>
            </a:r>
            <a:r>
              <a:rPr lang="en-US" sz="1050" dirty="0">
                <a:cs typeface="+mn-cs"/>
              </a:rPr>
              <a:t>, if a patient has a CT scan and an MRI on the same day, he/she will pay $200, plus deductible and coinsurance.  </a:t>
            </a:r>
          </a:p>
          <a:p>
            <a:pPr>
              <a:lnSpc>
                <a:spcPct val="90000"/>
              </a:lnSpc>
              <a:defRPr/>
            </a:pPr>
            <a:endParaRPr lang="en-US" sz="1050" dirty="0">
              <a:cs typeface="+mn-cs"/>
            </a:endParaRPr>
          </a:p>
          <a:p>
            <a:pPr>
              <a:lnSpc>
                <a:spcPct val="90000"/>
              </a:lnSpc>
              <a:defRPr/>
            </a:pPr>
            <a:r>
              <a:rPr lang="en-US" sz="1050" dirty="0">
                <a:cs typeface="+mn-cs"/>
              </a:rPr>
              <a:t>The inpatient hospital copay for </a:t>
            </a:r>
            <a:r>
              <a:rPr lang="en-US" sz="1050" dirty="0" err="1">
                <a:cs typeface="+mn-cs"/>
              </a:rPr>
              <a:t>ActiveCare</a:t>
            </a:r>
            <a:r>
              <a:rPr lang="en-US" sz="1050" dirty="0">
                <a:cs typeface="+mn-cs"/>
              </a:rPr>
              <a:t> 2 </a:t>
            </a:r>
            <a:r>
              <a:rPr lang="en-US" sz="1050" dirty="0" smtClean="0">
                <a:cs typeface="+mn-cs"/>
              </a:rPr>
              <a:t>is $150 </a:t>
            </a:r>
            <a:r>
              <a:rPr lang="en-US" sz="1050" dirty="0">
                <a:cs typeface="+mn-cs"/>
              </a:rPr>
              <a:t>copay per day, plus deductible and coinsurance.  The maximum copay per admission is $750 and the maximum per plan year is $2,250.  </a:t>
            </a:r>
          </a:p>
          <a:p>
            <a:pPr>
              <a:lnSpc>
                <a:spcPct val="90000"/>
              </a:lnSpc>
              <a:defRPr/>
            </a:pPr>
            <a:endParaRPr lang="en-US" sz="1050" dirty="0">
              <a:cs typeface="+mn-cs"/>
            </a:endParaRPr>
          </a:p>
          <a:p>
            <a:pPr>
              <a:lnSpc>
                <a:spcPct val="90000"/>
              </a:lnSpc>
              <a:defRPr/>
            </a:pPr>
            <a:r>
              <a:rPr lang="en-US" sz="1050" dirty="0">
                <a:cs typeface="+mn-cs"/>
              </a:rPr>
              <a:t>The emergency room and outpatient surgery copays for </a:t>
            </a:r>
            <a:r>
              <a:rPr lang="en-US" sz="1050" dirty="0" err="1">
                <a:cs typeface="+mn-cs"/>
              </a:rPr>
              <a:t>ActiveCare</a:t>
            </a:r>
            <a:r>
              <a:rPr lang="en-US" sz="1050" dirty="0">
                <a:cs typeface="+mn-cs"/>
              </a:rPr>
              <a:t> 2 are $150.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xfrm>
            <a:off x="1130300" y="4343400"/>
            <a:ext cx="4584700" cy="41148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050" dirty="0">
                <a:cs typeface="+mn-cs"/>
              </a:rPr>
              <a:t>New for 2014-2015 plan year </a:t>
            </a:r>
            <a:r>
              <a:rPr lang="en-US" sz="1050" dirty="0" smtClean="0">
                <a:cs typeface="+mn-cs"/>
              </a:rPr>
              <a:t>– Quest </a:t>
            </a:r>
            <a:r>
              <a:rPr lang="en-US" sz="1050" dirty="0">
                <a:cs typeface="+mn-cs"/>
              </a:rPr>
              <a:t>Diagnostics has agreed to lower lab rates for TRS-</a:t>
            </a:r>
            <a:r>
              <a:rPr lang="en-US" sz="1050" dirty="0" err="1">
                <a:cs typeface="+mn-cs"/>
              </a:rPr>
              <a:t>ActiveCare</a:t>
            </a:r>
            <a:r>
              <a:rPr lang="en-US" sz="1050" dirty="0">
                <a:cs typeface="+mn-cs"/>
              </a:rPr>
              <a:t> participants. The</a:t>
            </a:r>
            <a:r>
              <a:rPr lang="en-US" sz="1050" b="1" dirty="0">
                <a:cs typeface="+mn-cs"/>
              </a:rPr>
              <a:t> </a:t>
            </a:r>
            <a:r>
              <a:rPr lang="en-US" sz="1050" dirty="0" err="1">
                <a:cs typeface="+mn-cs"/>
              </a:rPr>
              <a:t>ActiveCare</a:t>
            </a:r>
            <a:r>
              <a:rPr lang="en-US" sz="1050" dirty="0">
                <a:cs typeface="+mn-cs"/>
              </a:rPr>
              <a:t> 2 plan covers lab services at 100% when using Quest Diagnostics for lab work.</a:t>
            </a:r>
          </a:p>
          <a:p>
            <a:pPr>
              <a:defRPr/>
            </a:pPr>
            <a:endParaRPr lang="en-US" dirty="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44588" y="684213"/>
            <a:ext cx="4570412" cy="3429000"/>
          </a:xfrm>
          <a:ln/>
        </p:spPr>
      </p:sp>
      <p:sp>
        <p:nvSpPr>
          <p:cNvPr id="123907" name="Rectangle 3"/>
          <p:cNvSpPr>
            <a:spLocks noGrp="1" noChangeArrowheads="1"/>
          </p:cNvSpPr>
          <p:nvPr>
            <p:ph type="body" idx="1"/>
          </p:nvPr>
        </p:nvSpPr>
        <p:spPr>
          <a:xfrm>
            <a:off x="1144588" y="4343703"/>
            <a:ext cx="4570412" cy="411540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lnSpc>
                <a:spcPct val="90000"/>
              </a:lnSpc>
              <a:defRPr/>
            </a:pPr>
            <a:r>
              <a:rPr lang="en-US" sz="1050" dirty="0" smtClean="0"/>
              <a:t>TRS-</a:t>
            </a:r>
            <a:r>
              <a:rPr lang="en-US" sz="1050" dirty="0" err="1" smtClean="0"/>
              <a:t>ActiveCare</a:t>
            </a:r>
            <a:r>
              <a:rPr lang="en-US" sz="1050" dirty="0" smtClean="0"/>
              <a:t> Select Plan is a</a:t>
            </a:r>
            <a:r>
              <a:rPr lang="en-US" sz="1050" baseline="0" dirty="0" smtClean="0"/>
              <a:t> new</a:t>
            </a:r>
            <a:r>
              <a:rPr lang="en-US" sz="1050" dirty="0" smtClean="0"/>
              <a:t> health plan option made available for the 2014-2015 plan year. With </a:t>
            </a:r>
            <a:r>
              <a:rPr lang="en-US" sz="1050" dirty="0" err="1" smtClean="0"/>
              <a:t>ActiveCare</a:t>
            </a:r>
            <a:r>
              <a:rPr lang="en-US" sz="1050" dirty="0" smtClean="0"/>
              <a:t> Select, you are free to see any network provider without a referral. However, there is NO coverage if you see a provider who is not in the plan network. The only exception is for a true medical emergency.</a:t>
            </a:r>
            <a:endParaRPr lang="en-US" sz="105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xfrm>
            <a:off x="1130300" y="4343399"/>
            <a:ext cx="5155534" cy="4800601"/>
          </a:xfrm>
          <a:noFill/>
        </p:spPr>
        <p:txBody>
          <a:bodyPr/>
          <a:lstStyle/>
          <a:p>
            <a:r>
              <a:rPr lang="en-US" sz="1050" dirty="0"/>
              <a:t>There are two networks that make up the </a:t>
            </a:r>
            <a:r>
              <a:rPr lang="en-US" sz="1050" dirty="0" err="1"/>
              <a:t>ActiveCare</a:t>
            </a:r>
            <a:r>
              <a:rPr lang="en-US" sz="1050" dirty="0"/>
              <a:t> Select plan, Aetna Select (Open Access) network or Aetna Whole Health Network. </a:t>
            </a:r>
          </a:p>
          <a:p>
            <a:endParaRPr lang="en-US" sz="1050" b="1" dirty="0" smtClean="0"/>
          </a:p>
          <a:p>
            <a:r>
              <a:rPr lang="en-US" sz="1050" b="1" dirty="0" smtClean="0"/>
              <a:t>Aetna </a:t>
            </a:r>
            <a:r>
              <a:rPr lang="en-US" sz="1050" b="1" dirty="0"/>
              <a:t>Whole Health is an Accountable Care Organization (ACO) network</a:t>
            </a:r>
            <a:r>
              <a:rPr lang="en-US" sz="1050" dirty="0"/>
              <a:t>. </a:t>
            </a:r>
            <a:r>
              <a:rPr lang="en-US" sz="1050" i="1" dirty="0"/>
              <a:t>With Aetna Whole Health, </a:t>
            </a:r>
            <a:r>
              <a:rPr lang="en-US" sz="1050" i="1" dirty="0" smtClean="0"/>
              <a:t>you have a health </a:t>
            </a:r>
            <a:r>
              <a:rPr lang="en-US" sz="1050" i="1" dirty="0"/>
              <a:t>care team of doctors, nurses, therapists and other providers whose goal is to work together with you to meet your unique needs and keep you healthy</a:t>
            </a:r>
            <a:r>
              <a:rPr lang="en-US" sz="1050" i="1" dirty="0" smtClean="0"/>
              <a:t>.</a:t>
            </a:r>
          </a:p>
          <a:p>
            <a:endParaRPr lang="en-US" sz="1050" i="1" dirty="0" smtClean="0"/>
          </a:p>
          <a:p>
            <a:pPr>
              <a:spcAft>
                <a:spcPts val="600"/>
              </a:spcAft>
            </a:pPr>
            <a:r>
              <a:rPr lang="en-US" sz="1050" b="1" i="1" dirty="0"/>
              <a:t>Better health, better care, better cost</a:t>
            </a:r>
            <a:endParaRPr lang="en-US" sz="1050" dirty="0"/>
          </a:p>
          <a:p>
            <a:pPr>
              <a:spcAft>
                <a:spcPts val="600"/>
              </a:spcAft>
            </a:pPr>
            <a:r>
              <a:rPr lang="en-US" sz="1050" kern="1200" dirty="0" smtClean="0">
                <a:solidFill>
                  <a:schemeClr val="tx1"/>
                </a:solidFill>
                <a:effectLst/>
                <a:latin typeface="+mn-lt"/>
                <a:ea typeface="+mn-ea"/>
                <a:cs typeface="+mn-cs"/>
              </a:rPr>
              <a:t>This is what Aetna Whole Health is all about. It is a participant-centered approach that may differ from care you have had in the past.</a:t>
            </a:r>
          </a:p>
          <a:p>
            <a:pPr>
              <a:spcAft>
                <a:spcPts val="600"/>
              </a:spcAft>
            </a:pPr>
            <a:r>
              <a:rPr lang="en-US" sz="1050" kern="1200" dirty="0" smtClean="0">
                <a:solidFill>
                  <a:schemeClr val="tx1"/>
                </a:solidFill>
                <a:effectLst/>
                <a:latin typeface="+mn-lt"/>
                <a:ea typeface="+mn-ea"/>
                <a:cs typeface="+mn-cs"/>
              </a:rPr>
              <a:t>Here are some of the ways it is different. The members of your care team: </a:t>
            </a:r>
          </a:p>
          <a:p>
            <a:pPr marL="171450" lvl="0" indent="-171450">
              <a:buFont typeface="Arial"/>
              <a:buChar char="•"/>
            </a:pPr>
            <a:r>
              <a:rPr lang="en-US" sz="1050" kern="1200" dirty="0" smtClean="0">
                <a:solidFill>
                  <a:schemeClr val="tx1"/>
                </a:solidFill>
                <a:effectLst/>
                <a:latin typeface="+mn-lt"/>
                <a:ea typeface="+mn-ea"/>
                <a:cs typeface="+mn-cs"/>
              </a:rPr>
              <a:t>Strive to keep you healthy or improve your health, not just treat you when you are sick </a:t>
            </a:r>
            <a:br>
              <a:rPr lang="en-US" sz="1050" kern="1200" dirty="0" smtClean="0">
                <a:solidFill>
                  <a:schemeClr val="tx1"/>
                </a:solidFill>
                <a:effectLst/>
                <a:latin typeface="+mn-lt"/>
                <a:ea typeface="+mn-ea"/>
                <a:cs typeface="+mn-cs"/>
              </a:rPr>
            </a:br>
            <a:r>
              <a:rPr lang="en-US" sz="1050" kern="1200" dirty="0" smtClean="0">
                <a:solidFill>
                  <a:schemeClr val="tx1"/>
                </a:solidFill>
                <a:effectLst/>
                <a:latin typeface="+mn-lt"/>
                <a:ea typeface="+mn-ea"/>
                <a:cs typeface="+mn-cs"/>
              </a:rPr>
              <a:t>or injured</a:t>
            </a:r>
          </a:p>
          <a:p>
            <a:pPr marL="171450" lvl="0" indent="-171450">
              <a:buFont typeface="Arial"/>
              <a:buChar char="•"/>
            </a:pPr>
            <a:r>
              <a:rPr lang="en-US" sz="1050" kern="1200" dirty="0" smtClean="0">
                <a:solidFill>
                  <a:schemeClr val="tx1"/>
                </a:solidFill>
                <a:effectLst/>
                <a:latin typeface="+mn-lt"/>
                <a:ea typeface="+mn-ea"/>
                <a:cs typeface="+mn-cs"/>
              </a:rPr>
              <a:t>Can better coordinate your care because they can see how other doctors are treating you, what medicines you are taking, your lab results, your health history and more</a:t>
            </a:r>
          </a:p>
          <a:p>
            <a:pPr marL="171450" lvl="0" indent="-171450">
              <a:buFont typeface="Arial"/>
              <a:buChar char="•"/>
            </a:pPr>
            <a:r>
              <a:rPr lang="en-US" sz="1050" kern="1200" dirty="0" smtClean="0">
                <a:solidFill>
                  <a:schemeClr val="tx1"/>
                </a:solidFill>
                <a:effectLst/>
                <a:latin typeface="+mn-lt"/>
                <a:ea typeface="+mn-ea"/>
                <a:cs typeface="+mn-cs"/>
              </a:rPr>
              <a:t>Are up to date on medical guidelines and clinical information so they can spot problems early and develop personalized care plans for you</a:t>
            </a:r>
          </a:p>
          <a:p>
            <a:pPr marL="171450" lvl="0" indent="-171450">
              <a:buFont typeface="Arial"/>
              <a:buChar char="•"/>
            </a:pPr>
            <a:r>
              <a:rPr lang="en-US" sz="1050" kern="1200" dirty="0" smtClean="0">
                <a:solidFill>
                  <a:schemeClr val="tx1"/>
                </a:solidFill>
                <a:effectLst/>
                <a:latin typeface="+mn-lt"/>
                <a:ea typeface="+mn-ea"/>
                <a:cs typeface="+mn-cs"/>
              </a:rPr>
              <a:t>Encourage you to play an active and informed role in your health and health care decisions</a:t>
            </a:r>
          </a:p>
          <a:p>
            <a:endParaRPr lang="en-US" sz="1050" dirty="0"/>
          </a:p>
          <a:p>
            <a:r>
              <a:rPr lang="en-US" sz="1050" dirty="0" smtClean="0"/>
              <a:t>If </a:t>
            </a:r>
            <a:r>
              <a:rPr lang="en-US" sz="1050" dirty="0"/>
              <a:t>you live in or around San Antonio, Dallas, Austin or Houston (counties listed) and elect </a:t>
            </a:r>
            <a:r>
              <a:rPr lang="en-US" sz="1050" dirty="0" err="1"/>
              <a:t>ActiveCare</a:t>
            </a:r>
            <a:r>
              <a:rPr lang="en-US" sz="1050" dirty="0"/>
              <a:t> Select as your 2014-2015 plan option, you will be </a:t>
            </a:r>
            <a:r>
              <a:rPr lang="en-US" sz="1050" b="1" dirty="0"/>
              <a:t>REQUIRED</a:t>
            </a:r>
            <a:r>
              <a:rPr lang="en-US" sz="1050" dirty="0"/>
              <a:t> to use providers who belong to the Aetna Whole Health network</a:t>
            </a:r>
            <a:r>
              <a:rPr lang="en-US" sz="1050" b="1" dirty="0"/>
              <a:t>. </a:t>
            </a:r>
            <a:r>
              <a:rPr lang="en-US" sz="1050" b="1" dirty="0" smtClean="0"/>
              <a:t/>
            </a:r>
            <a:br>
              <a:rPr lang="en-US" sz="1050" b="1" dirty="0" smtClean="0"/>
            </a:br>
            <a:r>
              <a:rPr lang="en-US" sz="1050" b="1" dirty="0" smtClean="0"/>
              <a:t>If </a:t>
            </a:r>
            <a:r>
              <a:rPr lang="en-US" sz="1050" b="1" dirty="0"/>
              <a:t>you do not live in one of these counties, you may choose a provider from </a:t>
            </a:r>
            <a:r>
              <a:rPr lang="en-US" sz="1050" b="1" dirty="0" smtClean="0"/>
              <a:t>the </a:t>
            </a:r>
            <a:r>
              <a:rPr lang="en-US" sz="1050" b="1" i="1" dirty="0"/>
              <a:t>Aetna Select Open Access Network</a:t>
            </a:r>
            <a:r>
              <a:rPr lang="en-US" sz="1050" dirty="0"/>
              <a:t>.  </a:t>
            </a:r>
            <a:endParaRPr lang="en-US" sz="1050" dirty="0" smtClean="0"/>
          </a:p>
          <a:p>
            <a:endParaRPr lang="en-US" sz="105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xfrm>
            <a:off x="1130300" y="4343400"/>
            <a:ext cx="4584700" cy="4114800"/>
          </a:xfrm>
          <a:noFill/>
        </p:spPr>
        <p:txBody>
          <a:bodyPr/>
          <a:lstStyle/>
          <a:p>
            <a:r>
              <a:rPr lang="en-US" sz="1050" dirty="0"/>
              <a:t>The TRS-</a:t>
            </a:r>
            <a:r>
              <a:rPr lang="en-US" sz="1050" dirty="0" err="1"/>
              <a:t>ActiveCare</a:t>
            </a:r>
            <a:r>
              <a:rPr lang="en-US" sz="1050" dirty="0"/>
              <a:t> Select plans provide 100% coverage for certain preventive care services when network providers are used. </a:t>
            </a:r>
            <a:r>
              <a:rPr lang="en-US" sz="1050" dirty="0" smtClean="0"/>
              <a:t>However</a:t>
            </a:r>
            <a:r>
              <a:rPr lang="en-US" sz="1050" dirty="0"/>
              <a:t>, not all preventive care benefits are covered at 100%, including routine eye and vision exams and hearing </a:t>
            </a:r>
            <a:r>
              <a:rPr lang="en-US" sz="1050" dirty="0" smtClean="0"/>
              <a:t>exams. For </a:t>
            </a:r>
            <a:r>
              <a:rPr lang="en-US" sz="1050" dirty="0"/>
              <a:t>example: </a:t>
            </a:r>
            <a:r>
              <a:rPr lang="en-US" sz="1050" dirty="0" smtClean="0"/>
              <a:t>Although </a:t>
            </a:r>
            <a:r>
              <a:rPr lang="en-US" sz="1050" dirty="0"/>
              <a:t>age-specific vision </a:t>
            </a:r>
            <a:r>
              <a:rPr lang="en-US" sz="1050" dirty="0" smtClean="0"/>
              <a:t>“screenings” </a:t>
            </a:r>
            <a:r>
              <a:rPr lang="en-US" sz="1050" dirty="0"/>
              <a:t>are covered 100% in the network </a:t>
            </a:r>
            <a:r>
              <a:rPr lang="en-US" sz="1050" dirty="0" smtClean="0"/>
              <a:t>provider’</a:t>
            </a:r>
            <a:r>
              <a:rPr lang="en-US" altLang="ja-JP" sz="1050" dirty="0" smtClean="0"/>
              <a:t>s </a:t>
            </a:r>
            <a:r>
              <a:rPr lang="en-US" altLang="ja-JP" sz="1050" dirty="0"/>
              <a:t>office, routine eye and vision </a:t>
            </a:r>
            <a:r>
              <a:rPr lang="en-US" altLang="ja-JP" sz="1050" dirty="0" smtClean="0"/>
              <a:t>“exams,” </a:t>
            </a:r>
            <a:r>
              <a:rPr lang="en-US" altLang="ja-JP" sz="1050" dirty="0"/>
              <a:t>such as those performed by an optometrist or an ophthalmologist, are subject to applicable copayment, deductible, and coinsurance.</a:t>
            </a:r>
          </a:p>
          <a:p>
            <a:endParaRPr lang="en-US" sz="1050" dirty="0"/>
          </a:p>
          <a:p>
            <a:r>
              <a:rPr lang="en-US" sz="1050" i="1" dirty="0"/>
              <a:t>Sample preventive care services covered 100% when using network providers:</a:t>
            </a:r>
          </a:p>
          <a:p>
            <a:pPr marL="182880" indent="-182880">
              <a:spcAft>
                <a:spcPts val="300"/>
              </a:spcAft>
              <a:buFontTx/>
              <a:buChar char="•"/>
            </a:pPr>
            <a:r>
              <a:rPr lang="en-US" sz="1050" dirty="0"/>
              <a:t>Routine annual physicals (one per plan year)</a:t>
            </a:r>
          </a:p>
          <a:p>
            <a:pPr marL="182880" indent="-182880">
              <a:spcAft>
                <a:spcPts val="300"/>
              </a:spcAft>
              <a:buFontTx/>
              <a:buChar char="•"/>
            </a:pPr>
            <a:r>
              <a:rPr lang="en-US" sz="1050" dirty="0"/>
              <a:t>Immunizations </a:t>
            </a:r>
          </a:p>
          <a:p>
            <a:pPr marL="182880" indent="-182880">
              <a:spcAft>
                <a:spcPts val="300"/>
              </a:spcAft>
              <a:buFontTx/>
              <a:buChar char="•"/>
            </a:pPr>
            <a:r>
              <a:rPr lang="en-US" sz="1050" dirty="0"/>
              <a:t>Well-child care </a:t>
            </a:r>
          </a:p>
          <a:p>
            <a:pPr marL="182880" indent="-182880">
              <a:spcAft>
                <a:spcPts val="300"/>
              </a:spcAft>
              <a:buFontTx/>
              <a:buChar char="•"/>
            </a:pPr>
            <a:r>
              <a:rPr lang="en-US" sz="1050" dirty="0"/>
              <a:t>Routine mammograms (one per plan year)</a:t>
            </a:r>
          </a:p>
          <a:p>
            <a:pPr marL="182880" indent="-182880">
              <a:spcAft>
                <a:spcPts val="300"/>
              </a:spcAft>
              <a:buFontTx/>
              <a:buChar char="•"/>
            </a:pPr>
            <a:r>
              <a:rPr lang="en-US" sz="1050" dirty="0"/>
              <a:t>Routine colonoscopies </a:t>
            </a:r>
          </a:p>
          <a:p>
            <a:pPr marL="182880" indent="-182880">
              <a:spcAft>
                <a:spcPts val="300"/>
              </a:spcAft>
              <a:buFontTx/>
              <a:buChar char="•"/>
            </a:pPr>
            <a:r>
              <a:rPr lang="en-US" sz="1050" dirty="0"/>
              <a:t>Bone density test </a:t>
            </a:r>
          </a:p>
          <a:p>
            <a:pPr marL="182880" indent="-182880">
              <a:spcAft>
                <a:spcPts val="300"/>
              </a:spcAft>
              <a:buFontTx/>
              <a:buChar char="•"/>
            </a:pPr>
            <a:r>
              <a:rPr lang="en-US" sz="1050" dirty="0"/>
              <a:t>Smoking cessation counseling services </a:t>
            </a:r>
          </a:p>
          <a:p>
            <a:pPr marL="182880" indent="-182880">
              <a:spcAft>
                <a:spcPts val="300"/>
              </a:spcAft>
              <a:buFontTx/>
              <a:buChar char="•"/>
            </a:pPr>
            <a:r>
              <a:rPr lang="en-US" sz="1050" dirty="0"/>
              <a:t>Healthy diet/obesity screening/counseling</a:t>
            </a:r>
          </a:p>
          <a:p>
            <a:pPr>
              <a:buFontTx/>
              <a:buChar char="•"/>
            </a:pPr>
            <a:endParaRPr lang="en-US" sz="1050" dirty="0"/>
          </a:p>
          <a:p>
            <a:endParaRPr lang="en-US" sz="1050" dirty="0"/>
          </a:p>
          <a:p>
            <a:endParaRPr lang="en-US" sz="105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xfrm>
            <a:off x="1130300" y="4343400"/>
            <a:ext cx="4584700" cy="41148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050" dirty="0">
                <a:cs typeface="+mn-cs"/>
              </a:rPr>
              <a:t>Similar to </a:t>
            </a:r>
            <a:r>
              <a:rPr lang="en-US" sz="1050" dirty="0" err="1">
                <a:cs typeface="+mn-cs"/>
              </a:rPr>
              <a:t>ActiveCare</a:t>
            </a:r>
            <a:r>
              <a:rPr lang="en-US" sz="1050" dirty="0">
                <a:cs typeface="+mn-cs"/>
              </a:rPr>
              <a:t> 2, the high-tech radiology has a </a:t>
            </a:r>
            <a:r>
              <a:rPr lang="en-US" sz="1050" dirty="0" smtClean="0">
                <a:cs typeface="+mn-cs"/>
              </a:rPr>
              <a:t>$</a:t>
            </a:r>
            <a:r>
              <a:rPr lang="en-US" sz="1050" dirty="0">
                <a:cs typeface="+mn-cs"/>
              </a:rPr>
              <a:t>100 copay per service and applies to CT scans, MRIs and nuclear medicine when using network providers for these services. </a:t>
            </a:r>
            <a:r>
              <a:rPr lang="en-US" sz="1050" dirty="0" smtClean="0">
                <a:cs typeface="+mn-cs"/>
              </a:rPr>
              <a:t>So</a:t>
            </a:r>
            <a:r>
              <a:rPr lang="en-US" sz="1050" dirty="0">
                <a:cs typeface="+mn-cs"/>
              </a:rPr>
              <a:t>, if a patient has a CT scan and an MRI on the same day, he/she will pay $200, plus deductible and coinsurance.  </a:t>
            </a:r>
          </a:p>
          <a:p>
            <a:pPr>
              <a:defRPr/>
            </a:pPr>
            <a:endParaRPr lang="en-US" sz="1050" dirty="0">
              <a:cs typeface="+mn-cs"/>
            </a:endParaRPr>
          </a:p>
          <a:p>
            <a:pPr>
              <a:defRPr/>
            </a:pPr>
            <a:r>
              <a:rPr lang="en-US" sz="1050" dirty="0">
                <a:cs typeface="+mn-cs"/>
              </a:rPr>
              <a:t>The inpatient hospital copay for </a:t>
            </a:r>
            <a:r>
              <a:rPr lang="en-US" sz="1050" dirty="0" err="1">
                <a:cs typeface="+mn-cs"/>
              </a:rPr>
              <a:t>ActiveCare</a:t>
            </a:r>
            <a:r>
              <a:rPr lang="en-US" sz="1050" dirty="0">
                <a:cs typeface="+mn-cs"/>
              </a:rPr>
              <a:t> Select is $150 copay per day, plus deductible and coinsurance. </a:t>
            </a:r>
            <a:r>
              <a:rPr lang="en-US" sz="1050" dirty="0" smtClean="0">
                <a:cs typeface="+mn-cs"/>
              </a:rPr>
              <a:t>The </a:t>
            </a:r>
            <a:r>
              <a:rPr lang="en-US" sz="1050" dirty="0">
                <a:cs typeface="+mn-cs"/>
              </a:rPr>
              <a:t>maximum copay per admission is $750</a:t>
            </a:r>
            <a:r>
              <a:rPr lang="en-US" sz="1050" dirty="0" smtClean="0">
                <a:cs typeface="+mn-cs"/>
              </a:rPr>
              <a:t>. The </a:t>
            </a:r>
            <a:r>
              <a:rPr lang="en-US" sz="1050" dirty="0">
                <a:cs typeface="+mn-cs"/>
              </a:rPr>
              <a:t>emergency room and outpatient surgery copays are $150.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xfrm>
            <a:off x="1130300" y="4343400"/>
            <a:ext cx="4584700" cy="41148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050" dirty="0">
                <a:cs typeface="+mn-cs"/>
              </a:rPr>
              <a:t>New for 2014-2015 plan year </a:t>
            </a:r>
            <a:r>
              <a:rPr lang="en-US" sz="1050" dirty="0" smtClean="0">
                <a:cs typeface="+mn-cs"/>
              </a:rPr>
              <a:t>– Quest </a:t>
            </a:r>
            <a:r>
              <a:rPr lang="en-US" sz="1050" dirty="0">
                <a:cs typeface="+mn-cs"/>
              </a:rPr>
              <a:t>Diagnostics has agreed to lower lab rates for TRS-</a:t>
            </a:r>
            <a:r>
              <a:rPr lang="en-US" sz="1050" dirty="0" err="1">
                <a:cs typeface="+mn-cs"/>
              </a:rPr>
              <a:t>ActiveCare</a:t>
            </a:r>
            <a:r>
              <a:rPr lang="en-US" sz="1050" dirty="0">
                <a:cs typeface="+mn-cs"/>
              </a:rPr>
              <a:t> participants. </a:t>
            </a:r>
            <a:r>
              <a:rPr lang="en-US" sz="1050" dirty="0" err="1">
                <a:cs typeface="+mn-cs"/>
              </a:rPr>
              <a:t>ActiveCare</a:t>
            </a:r>
            <a:r>
              <a:rPr lang="en-US" sz="1050" dirty="0">
                <a:cs typeface="+mn-cs"/>
              </a:rPr>
              <a:t> Select covers lab services at 100% when using Quest Diagnostics for lab work.</a:t>
            </a:r>
          </a:p>
          <a:p>
            <a:pPr>
              <a:defRPr/>
            </a:pPr>
            <a:endParaRPr lang="en-US" dirty="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xfrm>
            <a:off x="1130300" y="4348843"/>
            <a:ext cx="4584700" cy="426054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050" b="1" dirty="0"/>
              <a:t>Program Highlights</a:t>
            </a:r>
            <a:r>
              <a:rPr lang="en-US" sz="1050" dirty="0"/>
              <a:t>—</a:t>
            </a:r>
            <a:r>
              <a:rPr lang="en-US" sz="1050" dirty="0" smtClean="0"/>
              <a:t>We’ll </a:t>
            </a:r>
            <a:r>
              <a:rPr lang="en-US" sz="1050" dirty="0"/>
              <a:t>start </a:t>
            </a:r>
            <a:r>
              <a:rPr lang="en-US" sz="1050" dirty="0" smtClean="0"/>
              <a:t>today’s </a:t>
            </a:r>
            <a:r>
              <a:rPr lang="en-US" sz="1050" dirty="0"/>
              <a:t>meeting with an overview of enrollment and some interesting facts and figures about the program.  </a:t>
            </a:r>
          </a:p>
          <a:p>
            <a:pPr>
              <a:defRPr/>
            </a:pPr>
            <a:endParaRPr lang="en-US" sz="1050" dirty="0"/>
          </a:p>
          <a:p>
            <a:pPr>
              <a:defRPr/>
            </a:pPr>
            <a:r>
              <a:rPr lang="en-US" sz="1050" b="1" dirty="0" smtClean="0"/>
              <a:t>What’s </a:t>
            </a:r>
            <a:r>
              <a:rPr lang="en-US" sz="1050" b="1" dirty="0"/>
              <a:t>New</a:t>
            </a:r>
            <a:r>
              <a:rPr lang="en-US" sz="1050" dirty="0"/>
              <a:t>—Next, </a:t>
            </a:r>
            <a:r>
              <a:rPr lang="en-US" sz="1050" dirty="0" smtClean="0"/>
              <a:t>we’ll </a:t>
            </a:r>
            <a:r>
              <a:rPr lang="en-US" sz="1050" dirty="0"/>
              <a:t>highlight the health plan options for 2014-2015 and provide a summary of each </a:t>
            </a:r>
            <a:r>
              <a:rPr lang="en-US" sz="1050" dirty="0" smtClean="0"/>
              <a:t>plan’s </a:t>
            </a:r>
            <a:r>
              <a:rPr lang="en-US" sz="1050" dirty="0"/>
              <a:t>benefits and features.  </a:t>
            </a:r>
          </a:p>
          <a:p>
            <a:pPr>
              <a:defRPr/>
            </a:pPr>
            <a:endParaRPr lang="en-US" sz="1050" dirty="0"/>
          </a:p>
          <a:p>
            <a:pPr>
              <a:defRPr/>
            </a:pPr>
            <a:r>
              <a:rPr lang="en-US" sz="1050" b="1" dirty="0"/>
              <a:t>How to Enroll</a:t>
            </a:r>
            <a:r>
              <a:rPr lang="en-US" sz="1050" dirty="0"/>
              <a:t>—</a:t>
            </a:r>
            <a:r>
              <a:rPr lang="en-US" sz="1050" dirty="0" smtClean="0"/>
              <a:t>We’ll </a:t>
            </a:r>
            <a:r>
              <a:rPr lang="en-US" sz="1050" dirty="0"/>
              <a:t>explain the eligibility rules for enrolling in the program and talk briefly about the cost of coverage for you and your family.  </a:t>
            </a:r>
            <a:r>
              <a:rPr lang="en-US" sz="1050" dirty="0" smtClean="0"/>
              <a:t>We’ll </a:t>
            </a:r>
            <a:r>
              <a:rPr lang="en-US" sz="1050" dirty="0"/>
              <a:t>also tell you where you can go for additional information, highlighting the online resources available to help you during enrollment and throughout the year.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30300" y="4343400"/>
            <a:ext cx="4584700" cy="4114800"/>
          </a:xfrm>
        </p:spPr>
        <p:txBody>
          <a:bodyPr/>
          <a:lstStyle/>
          <a:p>
            <a:r>
              <a:rPr lang="en-US" sz="1050" b="1" dirty="0" smtClean="0"/>
              <a:t>Helping</a:t>
            </a:r>
            <a:r>
              <a:rPr lang="en-US" sz="1050" b="1" baseline="0" dirty="0" smtClean="0"/>
              <a:t> you live a healthier life</a:t>
            </a:r>
          </a:p>
          <a:p>
            <a:endParaRPr lang="en-US" sz="1050" baseline="0" dirty="0" smtClean="0"/>
          </a:p>
          <a:p>
            <a:r>
              <a:rPr lang="en-US" sz="1050" baseline="0" dirty="0" smtClean="0"/>
              <a:t>Managing your health is more than just doctor visits and lab tests.</a:t>
            </a:r>
            <a:r>
              <a:rPr lang="en-US" sz="1050" dirty="0" smtClean="0"/>
              <a:t> </a:t>
            </a:r>
            <a:r>
              <a:rPr lang="en-US" sz="1050" baseline="0" dirty="0" smtClean="0"/>
              <a:t>Aetna provides several resources so you and your covered family members can reach your health and wellness goals.</a:t>
            </a:r>
            <a:endParaRPr lang="en-US" sz="1050" dirty="0"/>
          </a:p>
        </p:txBody>
      </p:sp>
    </p:spTree>
    <p:extLst>
      <p:ext uri="{BB962C8B-B14F-4D97-AF65-F5344CB8AC3E}">
        <p14:creationId xmlns:p14="http://schemas.microsoft.com/office/powerpoint/2010/main" val="3244428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xfrm>
            <a:off x="1130300" y="4343400"/>
            <a:ext cx="4584700" cy="411480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050" dirty="0"/>
              <a:t>With </a:t>
            </a:r>
            <a:r>
              <a:rPr lang="en-US" sz="1050" dirty="0" err="1"/>
              <a:t>Teladoc</a:t>
            </a:r>
            <a:r>
              <a:rPr lang="en-US" sz="1050" dirty="0"/>
              <a:t> you have phone </a:t>
            </a:r>
            <a:r>
              <a:rPr lang="en-US" sz="1050" dirty="0" smtClean="0"/>
              <a:t>access </a:t>
            </a:r>
            <a:r>
              <a:rPr lang="en-US" sz="1050" dirty="0"/>
              <a:t>to a national network of physicians for non-emergency medical </a:t>
            </a:r>
            <a:r>
              <a:rPr lang="en-US" sz="1050" dirty="0" smtClean="0"/>
              <a:t>assistance. </a:t>
            </a:r>
            <a:r>
              <a:rPr lang="en-US" sz="1050" dirty="0" err="1" smtClean="0"/>
              <a:t>Teladoc</a:t>
            </a:r>
            <a:r>
              <a:rPr lang="en-US" sz="1050" dirty="0" smtClean="0"/>
              <a:t> </a:t>
            </a:r>
            <a:r>
              <a:rPr lang="en-US" sz="1050" dirty="0"/>
              <a:t>physicians include general practitioners, </a:t>
            </a:r>
            <a:r>
              <a:rPr lang="en-US" sz="1050" dirty="0" smtClean="0"/>
              <a:t>internists </a:t>
            </a:r>
            <a:r>
              <a:rPr lang="en-US" sz="1050" dirty="0"/>
              <a:t>and </a:t>
            </a:r>
            <a:r>
              <a:rPr lang="en-US" sz="1050" dirty="0" smtClean="0"/>
              <a:t>pediatricians. They </a:t>
            </a:r>
            <a:r>
              <a:rPr lang="en-US" sz="1050" dirty="0"/>
              <a:t>can diagnose, treat and prescribe medication for many common medical issues such as the flu, colds and other infections. </a:t>
            </a:r>
          </a:p>
          <a:p>
            <a:endParaRPr lang="en-US" sz="1050" dirty="0"/>
          </a:p>
          <a:p>
            <a:r>
              <a:rPr lang="en-US" sz="1050" dirty="0"/>
              <a:t>When your </a:t>
            </a:r>
            <a:r>
              <a:rPr lang="en-US" sz="1050" dirty="0" smtClean="0"/>
              <a:t>doctor’s </a:t>
            </a:r>
            <a:r>
              <a:rPr lang="en-US" sz="1050" dirty="0"/>
              <a:t>office is closed or you </a:t>
            </a:r>
            <a:r>
              <a:rPr lang="en-US" sz="1050" dirty="0" smtClean="0"/>
              <a:t>can’t </a:t>
            </a:r>
            <a:r>
              <a:rPr lang="en-US" sz="1050" dirty="0"/>
              <a:t>get to a doctor because of your work schedule or location, </a:t>
            </a:r>
            <a:r>
              <a:rPr lang="en-US" sz="1050" dirty="0" err="1"/>
              <a:t>Teladoc</a:t>
            </a:r>
            <a:r>
              <a:rPr lang="en-US" sz="1050" dirty="0"/>
              <a:t> is available by phone, 24 hours a day, 7 </a:t>
            </a:r>
            <a:r>
              <a:rPr lang="en-US" sz="1050" dirty="0" smtClean="0"/>
              <a:t>days</a:t>
            </a:r>
            <a:br>
              <a:rPr lang="en-US" sz="1050" dirty="0" smtClean="0"/>
            </a:br>
            <a:r>
              <a:rPr lang="en-US" sz="1050" dirty="0" smtClean="0"/>
              <a:t>a week.</a:t>
            </a:r>
          </a:p>
          <a:p>
            <a:endParaRPr lang="en-US" sz="1050" dirty="0" smtClean="0"/>
          </a:p>
          <a:p>
            <a:r>
              <a:rPr lang="en-US" sz="1050" dirty="0" smtClean="0"/>
              <a:t>And you’ll </a:t>
            </a:r>
            <a:r>
              <a:rPr lang="en-US" sz="1050" dirty="0"/>
              <a:t>save money too</a:t>
            </a:r>
            <a:r>
              <a:rPr lang="en-US" sz="1050" dirty="0" smtClean="0"/>
              <a:t>! Covered </a:t>
            </a:r>
            <a:r>
              <a:rPr lang="en-US" sz="1050" dirty="0"/>
              <a:t>100% in </a:t>
            </a:r>
            <a:r>
              <a:rPr lang="en-US" sz="1050" dirty="0" err="1"/>
              <a:t>ActiveCare</a:t>
            </a:r>
            <a:r>
              <a:rPr lang="en-US" sz="1050" dirty="0"/>
              <a:t> </a:t>
            </a:r>
            <a:r>
              <a:rPr lang="en-US" sz="1050" dirty="0" smtClean="0"/>
              <a:t>Select and </a:t>
            </a:r>
            <a:r>
              <a:rPr lang="en-US" sz="1050" dirty="0" err="1" smtClean="0"/>
              <a:t>ActiveCare</a:t>
            </a:r>
            <a:r>
              <a:rPr lang="en-US" sz="1050" dirty="0" smtClean="0"/>
              <a:t> </a:t>
            </a:r>
            <a:r>
              <a:rPr lang="en-US" sz="1050" dirty="0"/>
              <a:t>2 </a:t>
            </a:r>
            <a:r>
              <a:rPr lang="en-US" sz="1050" dirty="0" smtClean="0"/>
              <a:t>plans; $40 consultation fee (applies to deductible and out-of-pocket maximum) for </a:t>
            </a:r>
            <a:r>
              <a:rPr lang="en-US" sz="1050" dirty="0" err="1" smtClean="0"/>
              <a:t>ActiveCare</a:t>
            </a:r>
            <a:r>
              <a:rPr lang="en-US" sz="1050" dirty="0" smtClean="0"/>
              <a:t> 1</a:t>
            </a:r>
            <a:r>
              <a:rPr lang="en-US" sz="1050" dirty="0"/>
              <a:t>-</a:t>
            </a:r>
            <a:r>
              <a:rPr lang="en-US" sz="1050" dirty="0" smtClean="0"/>
              <a:t>HD.</a:t>
            </a:r>
            <a:endParaRPr lang="en-US" sz="105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6"/>
          <p:cNvSpPr>
            <a:spLocks noGrp="1" noRot="1" noChangeAspect="1" noChangeArrowheads="1" noTextEdit="1"/>
          </p:cNvSpPr>
          <p:nvPr>
            <p:ph type="sldImg"/>
          </p:nvPr>
        </p:nvSpPr>
        <p:spPr>
          <a:ln/>
        </p:spPr>
      </p:sp>
      <p:sp>
        <p:nvSpPr>
          <p:cNvPr id="182275" name="Rectangle 7"/>
          <p:cNvSpPr>
            <a:spLocks noGrp="1" noChangeArrowheads="1"/>
          </p:cNvSpPr>
          <p:nvPr>
            <p:ph type="body" idx="1"/>
          </p:nvPr>
        </p:nvSpPr>
        <p:spPr>
          <a:xfrm>
            <a:off x="1142999" y="4343399"/>
            <a:ext cx="5379357" cy="4605291"/>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80000"/>
              </a:lnSpc>
            </a:pPr>
            <a:r>
              <a:rPr lang="en-US" sz="950" dirty="0" smtClean="0"/>
              <a:t>It can be hard to lose weight, take care of a chronic condition, navigate complex medical care or reach an </a:t>
            </a:r>
            <a:r>
              <a:rPr lang="en-US" sz="950" dirty="0"/>
              <a:t>especially tough health goal. But with </a:t>
            </a:r>
            <a:r>
              <a:rPr lang="en-US" sz="950" dirty="0" smtClean="0"/>
              <a:t>Aetna’s </a:t>
            </a:r>
            <a:r>
              <a:rPr lang="en-US" sz="950" dirty="0"/>
              <a:t>health and wellness resources, you </a:t>
            </a:r>
            <a:r>
              <a:rPr lang="en-US" sz="950" dirty="0" smtClean="0"/>
              <a:t>don’t </a:t>
            </a:r>
            <a:r>
              <a:rPr lang="en-US" sz="950" dirty="0"/>
              <a:t>have to go it alone. </a:t>
            </a:r>
            <a:r>
              <a:rPr lang="en-US" sz="950" dirty="0" smtClean="0"/>
              <a:t>You’ll </a:t>
            </a:r>
            <a:r>
              <a:rPr lang="en-US" sz="950" dirty="0"/>
              <a:t>have one-on-one support from our trained nurses, health coaches and </a:t>
            </a:r>
            <a:r>
              <a:rPr lang="en-US" sz="950" dirty="0" smtClean="0"/>
              <a:t>other </a:t>
            </a:r>
            <a:r>
              <a:rPr lang="en-US" sz="950" dirty="0"/>
              <a:t>professionals.</a:t>
            </a:r>
          </a:p>
          <a:p>
            <a:pPr>
              <a:lnSpc>
                <a:spcPct val="80000"/>
              </a:lnSpc>
            </a:pPr>
            <a:endParaRPr lang="en-US" sz="950" dirty="0"/>
          </a:p>
          <a:p>
            <a:pPr>
              <a:lnSpc>
                <a:spcPct val="80000"/>
              </a:lnSpc>
            </a:pPr>
            <a:r>
              <a:rPr lang="en-US" sz="950" dirty="0" smtClean="0"/>
              <a:t>Here’s </a:t>
            </a:r>
            <a:r>
              <a:rPr lang="en-US" sz="950" dirty="0"/>
              <a:t>a quick tour of </a:t>
            </a:r>
            <a:r>
              <a:rPr lang="en-US" sz="950" dirty="0" smtClean="0"/>
              <a:t>some of Aetna’s programs </a:t>
            </a:r>
            <a:r>
              <a:rPr lang="en-US" sz="950" dirty="0"/>
              <a:t>and services:</a:t>
            </a:r>
          </a:p>
          <a:p>
            <a:pPr>
              <a:lnSpc>
                <a:spcPct val="80000"/>
              </a:lnSpc>
            </a:pPr>
            <a:r>
              <a:rPr lang="en-US" sz="950" dirty="0"/>
              <a:t> </a:t>
            </a:r>
          </a:p>
          <a:p>
            <a:pPr>
              <a:lnSpc>
                <a:spcPct val="80000"/>
              </a:lnSpc>
            </a:pPr>
            <a:r>
              <a:rPr lang="en-US" sz="950" dirty="0"/>
              <a:t>With </a:t>
            </a:r>
            <a:r>
              <a:rPr lang="en-US" sz="950" b="1" dirty="0"/>
              <a:t>Simple Steps</a:t>
            </a:r>
            <a:r>
              <a:rPr lang="en-US" sz="950" dirty="0"/>
              <a:t>, you have online help to make healthy changes. You start by taking about 20 minutes to complete a confidential health assessment. You then get a personalized action plan that recommends online wellness programs for them, based on their needs. The programs are self-paced and take participants step by step toward goals that include weight loss, stress management, healthier eating, better sleep, smoking cessation and overcoming depression.</a:t>
            </a:r>
          </a:p>
          <a:p>
            <a:pPr>
              <a:lnSpc>
                <a:spcPct val="80000"/>
              </a:lnSpc>
            </a:pPr>
            <a:endParaRPr lang="en-US" sz="950" dirty="0"/>
          </a:p>
          <a:p>
            <a:pPr>
              <a:lnSpc>
                <a:spcPct val="80000"/>
              </a:lnSpc>
            </a:pPr>
            <a:r>
              <a:rPr lang="en-US" sz="950" b="1" dirty="0"/>
              <a:t>Aetna Health Connections </a:t>
            </a:r>
            <a:r>
              <a:rPr lang="en-US" sz="950" dirty="0"/>
              <a:t>is a condition management program that provides support for more than 35 chronic conditions. Members are matched with a trained nurse who can help them </a:t>
            </a:r>
            <a:r>
              <a:rPr lang="en-US" sz="950" dirty="0" smtClean="0"/>
              <a:t>stay </a:t>
            </a:r>
            <a:r>
              <a:rPr lang="en-US" sz="950" dirty="0"/>
              <a:t>on track with medication, follow your </a:t>
            </a:r>
            <a:r>
              <a:rPr lang="en-US" sz="950" dirty="0" smtClean="0"/>
              <a:t>doctor’s </a:t>
            </a:r>
            <a:r>
              <a:rPr lang="en-US" sz="950" dirty="0"/>
              <a:t>treatment plan, and better understand and manage your condition on a daily basis.</a:t>
            </a:r>
          </a:p>
          <a:p>
            <a:pPr>
              <a:lnSpc>
                <a:spcPct val="80000"/>
              </a:lnSpc>
            </a:pPr>
            <a:endParaRPr lang="en-US" sz="950" dirty="0"/>
          </a:p>
          <a:p>
            <a:pPr>
              <a:lnSpc>
                <a:spcPct val="80000"/>
              </a:lnSpc>
            </a:pPr>
            <a:r>
              <a:rPr lang="en-US" sz="950" b="1" dirty="0"/>
              <a:t>Expecting moms </a:t>
            </a:r>
            <a:r>
              <a:rPr lang="en-US" sz="950" dirty="0"/>
              <a:t>can also benefit from the advice and guidance of </a:t>
            </a:r>
            <a:r>
              <a:rPr lang="en-US" sz="950" dirty="0" err="1"/>
              <a:t>ob</a:t>
            </a:r>
            <a:r>
              <a:rPr lang="en-US" sz="950" dirty="0"/>
              <a:t>/</a:t>
            </a:r>
            <a:r>
              <a:rPr lang="en-US" sz="950" dirty="0" err="1"/>
              <a:t>gyn</a:t>
            </a:r>
            <a:r>
              <a:rPr lang="en-US" sz="950" dirty="0"/>
              <a:t> nurse consultants with the Beginning Right program. The nurses work one-on-one over the phone with participants, advising on prenatal and newborn care, preterm labor and other topics. Beginning Right also includes a pregnancy risk survey and the Smoke-free Moms-to-Be smoking cessation program.</a:t>
            </a:r>
          </a:p>
          <a:p>
            <a:pPr>
              <a:lnSpc>
                <a:spcPct val="80000"/>
              </a:lnSpc>
            </a:pPr>
            <a:endParaRPr lang="en-US" sz="950" dirty="0"/>
          </a:p>
          <a:p>
            <a:pPr>
              <a:lnSpc>
                <a:spcPct val="80000"/>
              </a:lnSpc>
            </a:pPr>
            <a:r>
              <a:rPr lang="en-US" sz="950" dirty="0"/>
              <a:t>The </a:t>
            </a:r>
            <a:r>
              <a:rPr lang="en-US" sz="950" b="1" dirty="0"/>
              <a:t>Aetna Care Advocate Team</a:t>
            </a:r>
            <a:r>
              <a:rPr lang="en-US" sz="950" dirty="0"/>
              <a:t>, called CAT, offers special help to members dealing with multiple health needs or complex conditions. CAT nurses and clinicians can coordinate services, answer questions and provide information and advice that helps members better navigate the health care system and make the most of their health benefits.</a:t>
            </a:r>
          </a:p>
          <a:p>
            <a:pPr>
              <a:lnSpc>
                <a:spcPct val="80000"/>
              </a:lnSpc>
            </a:pPr>
            <a:endParaRPr lang="en-US" sz="950" dirty="0"/>
          </a:p>
          <a:p>
            <a:pPr>
              <a:lnSpc>
                <a:spcPct val="80000"/>
              </a:lnSpc>
            </a:pPr>
            <a:r>
              <a:rPr lang="en-US" sz="950" dirty="0"/>
              <a:t>Members facing transplant surgery or other complex procedures can get help and support through </a:t>
            </a:r>
            <a:r>
              <a:rPr lang="en-US" sz="950" dirty="0" smtClean="0"/>
              <a:t>Aetna’s </a:t>
            </a:r>
            <a:r>
              <a:rPr lang="en-US" sz="950" b="1" dirty="0"/>
              <a:t>National Medical Excellence Program</a:t>
            </a:r>
            <a:r>
              <a:rPr lang="en-US" sz="950" dirty="0"/>
              <a:t>. </a:t>
            </a:r>
            <a:r>
              <a:rPr lang="en-US" sz="950" dirty="0" smtClean="0"/>
              <a:t>It’s </a:t>
            </a:r>
            <a:r>
              <a:rPr lang="en-US" sz="950" dirty="0"/>
              <a:t>a voluntary program, and members who participate will have care provided at one of </a:t>
            </a:r>
            <a:r>
              <a:rPr lang="en-US" sz="950" dirty="0" smtClean="0"/>
              <a:t>the Institutes of Excellence hospitals. These facilities are chosen for its experience and outcomes with organ transplants and complex medical care. The program also helps with case management </a:t>
            </a:r>
            <a:r>
              <a:rPr lang="en-US" sz="950" dirty="0"/>
              <a:t>and </a:t>
            </a:r>
            <a:r>
              <a:rPr lang="en-US" sz="950" dirty="0" smtClean="0"/>
              <a:t>coordination of follow-up care.</a:t>
            </a:r>
            <a:endParaRPr lang="en-US" sz="950" dirty="0"/>
          </a:p>
          <a:p>
            <a:pPr>
              <a:lnSpc>
                <a:spcPct val="80000"/>
              </a:lnSpc>
            </a:pPr>
            <a:endParaRPr lang="en-US" sz="950" dirty="0"/>
          </a:p>
          <a:p>
            <a:pPr>
              <a:lnSpc>
                <a:spcPct val="80000"/>
              </a:lnSpc>
            </a:pPr>
            <a:r>
              <a:rPr lang="en-US" sz="950" dirty="0"/>
              <a:t>The </a:t>
            </a:r>
            <a:r>
              <a:rPr lang="en-US" sz="950" b="1" dirty="0"/>
              <a:t>24-Hour Nurse Information Line </a:t>
            </a:r>
            <a:r>
              <a:rPr lang="en-US" sz="950" dirty="0"/>
              <a:t>puts callers in touch with a registered nurse who can </a:t>
            </a:r>
            <a:r>
              <a:rPr lang="en-US" sz="950" dirty="0" smtClean="0"/>
              <a:t>answer questions </a:t>
            </a:r>
            <a:r>
              <a:rPr lang="en-US" sz="950" dirty="0"/>
              <a:t>and give advice, any time of the day or night. While nurses can diagnose or prescribe, they can tell you about </a:t>
            </a:r>
            <a:r>
              <a:rPr lang="en-US" sz="950" dirty="0" smtClean="0"/>
              <a:t>medical conditions and </a:t>
            </a:r>
            <a:r>
              <a:rPr lang="en-US" sz="950" dirty="0"/>
              <a:t>tests, help you  get ready for a </a:t>
            </a:r>
            <a:r>
              <a:rPr lang="en-US" sz="950" dirty="0" smtClean="0"/>
              <a:t>doctor’s </a:t>
            </a:r>
            <a:r>
              <a:rPr lang="en-US" sz="950" dirty="0"/>
              <a:t>visit, and even give you advice on what you can do about a problem until </a:t>
            </a:r>
            <a:r>
              <a:rPr lang="en-US" sz="950" dirty="0" smtClean="0"/>
              <a:t>you’re </a:t>
            </a:r>
            <a:r>
              <a:rPr lang="en-US" sz="950" dirty="0"/>
              <a:t>able to see the doctor. </a:t>
            </a:r>
          </a:p>
          <a:p>
            <a:pPr>
              <a:lnSpc>
                <a:spcPct val="80000"/>
              </a:lnSpc>
            </a:pPr>
            <a:r>
              <a:rPr lang="en-US" sz="950" dirty="0"/>
              <a:t> </a:t>
            </a:r>
          </a:p>
          <a:p>
            <a:pPr eaLnBrk="1" hangingPunct="1">
              <a:lnSpc>
                <a:spcPct val="80000"/>
              </a:lnSpc>
            </a:pPr>
            <a:endParaRPr lang="en-US" sz="95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6"/>
          <p:cNvSpPr>
            <a:spLocks noGrp="1" noRot="1" noChangeAspect="1" noChangeArrowheads="1" noTextEdit="1"/>
          </p:cNvSpPr>
          <p:nvPr>
            <p:ph type="sldImg"/>
          </p:nvPr>
        </p:nvSpPr>
        <p:spPr>
          <a:ln/>
        </p:spPr>
      </p:sp>
      <p:sp>
        <p:nvSpPr>
          <p:cNvPr id="183299" name="Rectangle 7"/>
          <p:cNvSpPr>
            <a:spLocks noGrp="1" noChangeArrowheads="1"/>
          </p:cNvSpPr>
          <p:nvPr>
            <p:ph type="body" idx="1"/>
          </p:nvPr>
        </p:nvSpPr>
        <p:spPr>
          <a:xfrm>
            <a:off x="1130299" y="4343400"/>
            <a:ext cx="4725309" cy="411480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spcAft>
                <a:spcPts val="600"/>
              </a:spcAft>
            </a:pPr>
            <a:r>
              <a:rPr lang="en-US" sz="1050" dirty="0"/>
              <a:t>With the </a:t>
            </a:r>
            <a:r>
              <a:rPr lang="en-US" sz="1050" b="1" dirty="0"/>
              <a:t>Aetna Health Concierge</a:t>
            </a:r>
            <a:r>
              <a:rPr lang="en-US" sz="1050" dirty="0"/>
              <a:t>, you will have a single point of contact for benefits and wellness help and information</a:t>
            </a:r>
            <a:r>
              <a:rPr lang="en-US" sz="1050" dirty="0" smtClean="0"/>
              <a:t>.</a:t>
            </a:r>
            <a:endParaRPr lang="en-US" sz="1050" dirty="0"/>
          </a:p>
          <a:p>
            <a:pPr>
              <a:spcAft>
                <a:spcPts val="600"/>
              </a:spcAft>
            </a:pPr>
            <a:r>
              <a:rPr lang="en-US" sz="1050" dirty="0"/>
              <a:t>One toll-free number puts you in touch with a benefits expert who can help </a:t>
            </a:r>
            <a:r>
              <a:rPr lang="en-US" sz="1050" dirty="0" smtClean="0"/>
              <a:t/>
            </a:r>
            <a:br>
              <a:rPr lang="en-US" sz="1050" dirty="0" smtClean="0"/>
            </a:br>
            <a:r>
              <a:rPr lang="en-US" sz="1050" dirty="0" smtClean="0"/>
              <a:t>you </a:t>
            </a:r>
            <a:r>
              <a:rPr lang="en-US" sz="1050" dirty="0"/>
              <a:t>understand </a:t>
            </a:r>
            <a:r>
              <a:rPr lang="en-US" sz="1050" dirty="0" smtClean="0"/>
              <a:t>what’s </a:t>
            </a:r>
            <a:r>
              <a:rPr lang="en-US" sz="1050" dirty="0"/>
              <a:t>available to you and how to use it – from </a:t>
            </a:r>
            <a:r>
              <a:rPr lang="en-US" sz="1050" dirty="0" smtClean="0"/>
              <a:t>benefits</a:t>
            </a:r>
            <a:br>
              <a:rPr lang="en-US" sz="1050" dirty="0" smtClean="0"/>
            </a:br>
            <a:r>
              <a:rPr lang="en-US" sz="1050" dirty="0" smtClean="0"/>
              <a:t>and </a:t>
            </a:r>
            <a:r>
              <a:rPr lang="en-US" sz="1050" dirty="0"/>
              <a:t>coverage, to programs, services and tools. The Concierge can help untangle claims, talk about </a:t>
            </a:r>
            <a:r>
              <a:rPr lang="en-US" sz="1050" dirty="0" smtClean="0"/>
              <a:t>what’s </a:t>
            </a:r>
            <a:r>
              <a:rPr lang="en-US" sz="1050" dirty="0"/>
              <a:t>covered and what </a:t>
            </a:r>
            <a:r>
              <a:rPr lang="en-US" sz="1050" dirty="0" smtClean="0"/>
              <a:t>isn’t</a:t>
            </a:r>
            <a:r>
              <a:rPr lang="en-US" sz="1050" dirty="0"/>
              <a:t>, and explain how care is </a:t>
            </a:r>
            <a:r>
              <a:rPr lang="en-US" sz="1050" dirty="0" smtClean="0"/>
              <a:t/>
            </a:r>
            <a:br>
              <a:rPr lang="en-US" sz="1050" dirty="0" smtClean="0"/>
            </a:br>
            <a:r>
              <a:rPr lang="en-US" sz="1050" dirty="0" smtClean="0"/>
              <a:t>paid </a:t>
            </a:r>
            <a:r>
              <a:rPr lang="en-US" sz="1050" dirty="0"/>
              <a:t>for</a:t>
            </a:r>
            <a:r>
              <a:rPr lang="en-US" sz="1050" dirty="0" smtClean="0"/>
              <a:t>.</a:t>
            </a:r>
            <a:endParaRPr lang="en-US" sz="1050" dirty="0"/>
          </a:p>
          <a:p>
            <a:pPr>
              <a:spcAft>
                <a:spcPts val="600"/>
              </a:spcAft>
            </a:pPr>
            <a:r>
              <a:rPr lang="en-US" sz="1050" dirty="0"/>
              <a:t>The Health Concierge is also a health and wellness resource. You can get help to find the right doctor for a certain condition or problem. The Concierge can even help with appointments and follow-up care and services</a:t>
            </a:r>
            <a:r>
              <a:rPr lang="en-US" sz="1050" dirty="0" smtClean="0"/>
              <a:t>.</a:t>
            </a:r>
            <a:endParaRPr lang="en-US" sz="1050" dirty="0"/>
          </a:p>
          <a:p>
            <a:pPr>
              <a:spcAft>
                <a:spcPts val="600"/>
              </a:spcAft>
            </a:pPr>
            <a:r>
              <a:rPr lang="en-US" sz="1050" dirty="0"/>
              <a:t>When the opportunity arises, the Concierge can direct you to the appropriate wellness program for your particular needs. </a:t>
            </a:r>
          </a:p>
          <a:p>
            <a:pPr>
              <a:spcAft>
                <a:spcPts val="600"/>
              </a:spcAft>
            </a:pPr>
            <a:r>
              <a:rPr lang="en-US" sz="1050" dirty="0"/>
              <a:t>While on the phone with the Concierge, you can get a guided tour of Aetna Navigator, your secure member website. You can follow along as the Concierge helps them register, log in and see all the site has to offer. </a:t>
            </a:r>
          </a:p>
          <a:p>
            <a:pPr>
              <a:spcAft>
                <a:spcPts val="600"/>
              </a:spcAft>
            </a:pPr>
            <a:r>
              <a:rPr lang="en-US" sz="1050" dirty="0"/>
              <a:t>To reach an Aetna Health Concierge, call TRS-</a:t>
            </a:r>
            <a:r>
              <a:rPr lang="en-US" sz="1050" dirty="0" err="1"/>
              <a:t>ActiveCare</a:t>
            </a:r>
            <a:r>
              <a:rPr lang="en-US" sz="1050" dirty="0"/>
              <a:t> Customer Service and ask to speak to a Health Concierge.</a:t>
            </a:r>
          </a:p>
          <a:p>
            <a:pPr>
              <a:spcAft>
                <a:spcPts val="600"/>
              </a:spcAft>
            </a:pPr>
            <a:r>
              <a:rPr lang="en-US" sz="1050" dirty="0"/>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6"/>
          <p:cNvSpPr>
            <a:spLocks noGrp="1" noRot="1" noChangeAspect="1" noChangeArrowheads="1" noTextEdit="1"/>
          </p:cNvSpPr>
          <p:nvPr>
            <p:ph type="sldImg"/>
          </p:nvPr>
        </p:nvSpPr>
        <p:spPr>
          <a:ln/>
        </p:spPr>
      </p:sp>
      <p:sp>
        <p:nvSpPr>
          <p:cNvPr id="185347" name="Rectangle 7"/>
          <p:cNvSpPr>
            <a:spLocks noGrp="1" noChangeArrowheads="1"/>
          </p:cNvSpPr>
          <p:nvPr>
            <p:ph type="body" idx="1"/>
          </p:nvPr>
        </p:nvSpPr>
        <p:spPr>
          <a:xfrm>
            <a:off x="1130300" y="4343399"/>
            <a:ext cx="4584700" cy="4605291"/>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spcAft>
                <a:spcPts val="600"/>
              </a:spcAft>
            </a:pPr>
            <a:r>
              <a:rPr lang="en-US" sz="1050" dirty="0"/>
              <a:t>As Aetna members, you and your covered family members will be able to save money on health-related products and services with their Aetna discounts</a:t>
            </a:r>
            <a:r>
              <a:rPr lang="en-US" sz="1050" dirty="0" smtClean="0"/>
              <a:t>.</a:t>
            </a:r>
            <a:endParaRPr lang="en-US" sz="1050" dirty="0"/>
          </a:p>
          <a:p>
            <a:pPr>
              <a:spcAft>
                <a:spcPts val="600"/>
              </a:spcAft>
            </a:pPr>
            <a:r>
              <a:rPr lang="en-US" sz="1050" b="1" dirty="0"/>
              <a:t>Fitness discounts </a:t>
            </a:r>
            <a:r>
              <a:rPr lang="en-US" sz="1050" dirty="0"/>
              <a:t>apply to gyms that belong to the </a:t>
            </a:r>
            <a:r>
              <a:rPr lang="en-US" sz="1050" dirty="0" err="1"/>
              <a:t>GlobalFit</a:t>
            </a:r>
            <a:r>
              <a:rPr lang="en-US" sz="1050" dirty="0"/>
              <a:t> network. You can save on membership fees, try out a gym and, in certain locations, get guest passes as well. You can also save on home fitness equipment such as treadmills and elliptical </a:t>
            </a:r>
            <a:r>
              <a:rPr lang="en-US" sz="1050" dirty="0" smtClean="0"/>
              <a:t>trainers</a:t>
            </a:r>
            <a:endParaRPr lang="en-US" sz="1050" dirty="0"/>
          </a:p>
          <a:p>
            <a:pPr>
              <a:spcAft>
                <a:spcPts val="600"/>
              </a:spcAft>
            </a:pPr>
            <a:r>
              <a:rPr lang="en-US" sz="1050" dirty="0"/>
              <a:t>For </a:t>
            </a:r>
            <a:r>
              <a:rPr lang="en-US" sz="1050" b="1" dirty="0"/>
              <a:t>hearing care</a:t>
            </a:r>
            <a:r>
              <a:rPr lang="en-US" sz="1050" dirty="0"/>
              <a:t>, you have two choices. With Hearing Care Solutions, you can take advantage of discounts on hearing aids, batteries and in-office service. With </a:t>
            </a:r>
            <a:r>
              <a:rPr lang="en-US" sz="1050" dirty="0" err="1"/>
              <a:t>HearPO</a:t>
            </a:r>
            <a:r>
              <a:rPr lang="en-US" sz="1050" dirty="0"/>
              <a:t>, you can save on programmable and digital hearing aids, batteries, repairs and hearing exams</a:t>
            </a:r>
            <a:r>
              <a:rPr lang="en-US" sz="1050" dirty="0" smtClean="0"/>
              <a:t>.</a:t>
            </a:r>
            <a:endParaRPr lang="en-US" sz="1050" dirty="0"/>
          </a:p>
          <a:p>
            <a:pPr>
              <a:spcAft>
                <a:spcPts val="600"/>
              </a:spcAft>
            </a:pPr>
            <a:r>
              <a:rPr lang="en-US" sz="1050" b="1" dirty="0"/>
              <a:t>Vision care </a:t>
            </a:r>
            <a:r>
              <a:rPr lang="en-US" sz="1050" dirty="0"/>
              <a:t>discounts save you money on eye exams, contacts and eyeglasses, including designer frames. The discounts can be used at national chains such as </a:t>
            </a:r>
            <a:r>
              <a:rPr lang="en-US" sz="1050" dirty="0" err="1"/>
              <a:t>JCPenney</a:t>
            </a:r>
            <a:r>
              <a:rPr lang="en-US" sz="1050" dirty="0"/>
              <a:t> Optical, </a:t>
            </a:r>
            <a:r>
              <a:rPr lang="en-US" sz="1050" dirty="0" err="1"/>
              <a:t>LensCrafters</a:t>
            </a:r>
            <a:r>
              <a:rPr lang="en-US" sz="1050" dirty="0"/>
              <a:t>, Target Optical, Sears Optical and Pearle Vision</a:t>
            </a:r>
            <a:r>
              <a:rPr lang="en-US" sz="1050" dirty="0" smtClean="0"/>
              <a:t>.</a:t>
            </a:r>
            <a:endParaRPr lang="en-US" sz="1050" dirty="0"/>
          </a:p>
          <a:p>
            <a:pPr>
              <a:spcAft>
                <a:spcPts val="600"/>
              </a:spcAft>
            </a:pPr>
            <a:r>
              <a:rPr lang="en-US" sz="1050" dirty="0"/>
              <a:t>You can save on </a:t>
            </a:r>
            <a:r>
              <a:rPr lang="en-US" sz="1050" b="1" dirty="0"/>
              <a:t>weight management programs </a:t>
            </a:r>
            <a:r>
              <a:rPr lang="en-US" sz="1050" dirty="0"/>
              <a:t>too. These include </a:t>
            </a:r>
            <a:r>
              <a:rPr lang="en-US" sz="1050" dirty="0" err="1"/>
              <a:t>CalorieKing</a:t>
            </a:r>
            <a:r>
              <a:rPr lang="en-US" sz="1050" dirty="0"/>
              <a:t>, </a:t>
            </a:r>
            <a:r>
              <a:rPr lang="en-US" sz="1050" dirty="0" smtClean="0"/>
              <a:t>Jenny </a:t>
            </a:r>
            <a:r>
              <a:rPr lang="en-US" sz="1050" dirty="0"/>
              <a:t>Craig and </a:t>
            </a:r>
            <a:r>
              <a:rPr lang="en-US" sz="1050" dirty="0" err="1"/>
              <a:t>Nutrisystem</a:t>
            </a:r>
            <a:r>
              <a:rPr lang="en-US" sz="1050" dirty="0"/>
              <a:t>. Depending on the program, services can include meal plans, food delivery, face-to-face or phone support, personalized menus and more</a:t>
            </a:r>
            <a:r>
              <a:rPr lang="en-US" sz="1050" dirty="0" smtClean="0"/>
              <a:t>.</a:t>
            </a:r>
            <a:endParaRPr lang="en-US" sz="1050" dirty="0"/>
          </a:p>
          <a:p>
            <a:pPr>
              <a:spcAft>
                <a:spcPts val="600"/>
              </a:spcAft>
            </a:pPr>
            <a:r>
              <a:rPr lang="en-US" sz="1050" dirty="0"/>
              <a:t>If you  use supplements, massage and alternative therapies you can use </a:t>
            </a:r>
            <a:r>
              <a:rPr lang="en-US" sz="1050" b="1" dirty="0"/>
              <a:t>natural products and services </a:t>
            </a:r>
            <a:r>
              <a:rPr lang="en-US" sz="1050" dirty="0"/>
              <a:t>discounts. </a:t>
            </a:r>
            <a:r>
              <a:rPr lang="en-US" sz="1050" dirty="0" smtClean="0"/>
              <a:t>You’ll </a:t>
            </a:r>
            <a:r>
              <a:rPr lang="en-US" sz="1050" dirty="0"/>
              <a:t>save on massage therapy, acupuncture, chiropractic and nutrition services</a:t>
            </a:r>
            <a:r>
              <a:rPr lang="en-US" sz="1050" dirty="0" smtClean="0"/>
              <a:t>.</a:t>
            </a:r>
            <a:endParaRPr lang="en-US" sz="1050" dirty="0"/>
          </a:p>
          <a:p>
            <a:pPr>
              <a:spcAft>
                <a:spcPts val="600"/>
              </a:spcAft>
            </a:pPr>
            <a:r>
              <a:rPr lang="en-US" sz="1050" dirty="0"/>
              <a:t>These are just the highlights. Other discounts cover health-related books and videos, entertainment, and more. You can log in to Aetna Navigator at </a:t>
            </a:r>
            <a:r>
              <a:rPr lang="en-US" sz="1050" b="1" dirty="0" err="1"/>
              <a:t>www.trsactivecareaetna.com</a:t>
            </a:r>
            <a:r>
              <a:rPr lang="en-US" sz="1050" dirty="0"/>
              <a:t> to learn more about these discounts and get started using them.</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xfrm>
            <a:off x="1130300" y="4343400"/>
            <a:ext cx="4824592" cy="411480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ts val="591"/>
              </a:spcBef>
            </a:pPr>
            <a:r>
              <a:rPr lang="en-US" sz="1050" dirty="0"/>
              <a:t>Aetna has a custom website for TRS-</a:t>
            </a:r>
            <a:r>
              <a:rPr lang="en-US" sz="1050" dirty="0" err="1"/>
              <a:t>ActiveCare</a:t>
            </a:r>
            <a:r>
              <a:rPr lang="en-US" sz="1050" dirty="0"/>
              <a:t> medical plan participants. </a:t>
            </a:r>
            <a:r>
              <a:rPr lang="en-US" sz="1050" dirty="0" smtClean="0"/>
              <a:t/>
            </a:r>
            <a:br>
              <a:rPr lang="en-US" sz="1050" dirty="0" smtClean="0"/>
            </a:br>
            <a:r>
              <a:rPr lang="en-US" sz="1050" dirty="0" smtClean="0"/>
              <a:t>There </a:t>
            </a:r>
            <a:r>
              <a:rPr lang="en-US" sz="1050" dirty="0"/>
              <a:t>you will have access to all the tools and resources Aetna has to offer </a:t>
            </a:r>
            <a:r>
              <a:rPr lang="en-US" sz="1050" dirty="0" smtClean="0"/>
              <a:t>– from </a:t>
            </a:r>
            <a:r>
              <a:rPr lang="en-US" sz="1050" dirty="0"/>
              <a:t>finding an network doctor to reaching a Health Concierge to discuss </a:t>
            </a:r>
            <a:r>
              <a:rPr lang="en-US" sz="1050" dirty="0" smtClean="0"/>
              <a:t>a </a:t>
            </a:r>
            <a:r>
              <a:rPr lang="en-US" sz="1050" dirty="0"/>
              <a:t>complex health condition</a:t>
            </a:r>
            <a:r>
              <a:rPr lang="en-US" sz="1050" dirty="0" smtClean="0"/>
              <a:t>. It </a:t>
            </a:r>
            <a:r>
              <a:rPr lang="en-US" sz="1050" dirty="0"/>
              <a:t>is all there in one convenient place </a:t>
            </a:r>
            <a:r>
              <a:rPr lang="en-US" sz="1050" dirty="0" smtClean="0"/>
              <a:t>at </a:t>
            </a:r>
            <a:r>
              <a:rPr lang="en-US" sz="1050" b="1" dirty="0" err="1" smtClean="0"/>
              <a:t>www.trsactivecareaetna.com</a:t>
            </a:r>
            <a:r>
              <a:rPr lang="en-US" sz="1050" dirty="0"/>
              <a:t>.</a:t>
            </a:r>
            <a:endParaRPr lang="en-US" sz="1050" b="1"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1127125" y="665163"/>
            <a:ext cx="4572000" cy="3429000"/>
          </a:xfrm>
          <a:ln/>
        </p:spPr>
      </p:sp>
      <p:sp>
        <p:nvSpPr>
          <p:cNvPr id="187395" name="Rectangle 3"/>
          <p:cNvSpPr>
            <a:spLocks noGrp="1" noChangeArrowheads="1"/>
          </p:cNvSpPr>
          <p:nvPr>
            <p:ph type="body" idx="1"/>
          </p:nvPr>
        </p:nvSpPr>
        <p:spPr>
          <a:xfrm>
            <a:off x="1146175" y="4343400"/>
            <a:ext cx="4572000" cy="4115708"/>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sz="1050" dirty="0"/>
              <a:t>Aetna Navigator is a secure portion of the Aetna site that </a:t>
            </a:r>
            <a:r>
              <a:rPr lang="en-US" sz="1050" dirty="0" err="1"/>
              <a:t>ActiveCare</a:t>
            </a:r>
            <a:r>
              <a:rPr lang="en-US" sz="1050" dirty="0"/>
              <a:t> 1-HD, </a:t>
            </a:r>
            <a:r>
              <a:rPr lang="en-US" sz="1050" dirty="0" err="1"/>
              <a:t>ActiveCare</a:t>
            </a:r>
            <a:r>
              <a:rPr lang="en-US" sz="1050" dirty="0"/>
              <a:t> Select and </a:t>
            </a:r>
            <a:r>
              <a:rPr lang="en-US" sz="1050" dirty="0" err="1"/>
              <a:t>ActiveCare</a:t>
            </a:r>
            <a:r>
              <a:rPr lang="en-US" sz="1050" dirty="0"/>
              <a:t> 2 participants can use to access their personal membership and claims information</a:t>
            </a:r>
            <a:r>
              <a:rPr lang="en-US" sz="1050" dirty="0" smtClean="0"/>
              <a:t>.</a:t>
            </a:r>
          </a:p>
          <a:p>
            <a:pPr eaLnBrk="1" hangingPunct="1"/>
            <a:r>
              <a:rPr lang="en-US" sz="1050" dirty="0" smtClean="0"/>
              <a:t> </a:t>
            </a:r>
            <a:endParaRPr lang="en-US" sz="1050" dirty="0"/>
          </a:p>
          <a:p>
            <a:pPr eaLnBrk="1" hangingPunct="1"/>
            <a:r>
              <a:rPr lang="en-US" sz="1050" b="1" dirty="0"/>
              <a:t>Once enrolled and registered you can:  </a:t>
            </a:r>
          </a:p>
          <a:p>
            <a:pPr marL="182880" lvl="1" indent="-182880">
              <a:buFontTx/>
              <a:buChar char="•"/>
            </a:pPr>
            <a:r>
              <a:rPr lang="en-US" sz="1050" dirty="0" smtClean="0"/>
              <a:t>Check </a:t>
            </a:r>
            <a:r>
              <a:rPr lang="en-US" sz="1050" dirty="0"/>
              <a:t>the status of a claim and view claim summaries </a:t>
            </a:r>
          </a:p>
          <a:p>
            <a:pPr marL="182880" lvl="1" indent="-182880">
              <a:buFontTx/>
              <a:buChar char="•"/>
            </a:pPr>
            <a:r>
              <a:rPr lang="en-US" sz="1050" dirty="0"/>
              <a:t>Search for network providers</a:t>
            </a:r>
          </a:p>
          <a:p>
            <a:pPr marL="182880" lvl="1" indent="-182880">
              <a:buFontTx/>
              <a:buChar char="•"/>
            </a:pPr>
            <a:r>
              <a:rPr lang="en-US" sz="1050" dirty="0"/>
              <a:t>Confirm who is covered under your plan</a:t>
            </a:r>
          </a:p>
          <a:p>
            <a:pPr marL="182880" lvl="1" indent="-182880">
              <a:buFontTx/>
              <a:buChar char="•"/>
            </a:pPr>
            <a:r>
              <a:rPr lang="en-US" sz="1050" dirty="0"/>
              <a:t>Request a replacement ID card or print a temporary one</a:t>
            </a:r>
          </a:p>
          <a:p>
            <a:pPr marL="182880" lvl="1" indent="-182880">
              <a:buFontTx/>
              <a:buChar char="•"/>
            </a:pPr>
            <a:r>
              <a:rPr lang="en-US" sz="1050" dirty="0"/>
              <a:t>Get cost estimates on services before you go</a:t>
            </a:r>
          </a:p>
          <a:p>
            <a:pPr marL="182880" lvl="1" indent="-182880">
              <a:buFontTx/>
              <a:buChar char="•"/>
            </a:pPr>
            <a:r>
              <a:rPr lang="en-US" sz="1050" dirty="0"/>
              <a:t>Take the health assessment</a:t>
            </a:r>
          </a:p>
          <a:p>
            <a:pPr marL="182880" lvl="1" indent="-182880">
              <a:buFontTx/>
              <a:buChar char="•"/>
            </a:pPr>
            <a:r>
              <a:rPr lang="en-US" sz="1050" dirty="0"/>
              <a:t>View your personal health record</a:t>
            </a:r>
          </a:p>
          <a:p>
            <a:pPr marL="182880" lvl="1" indent="-182880">
              <a:buFontTx/>
              <a:buChar char="•"/>
            </a:pPr>
            <a:r>
              <a:rPr lang="en-US" sz="1050" dirty="0"/>
              <a:t>Get started with Aetna wellness programs</a:t>
            </a:r>
          </a:p>
          <a:p>
            <a:pPr marL="182880" lvl="1" indent="-182880">
              <a:buFontTx/>
              <a:buChar char="•"/>
            </a:pPr>
            <a:r>
              <a:rPr lang="en-US" sz="1050" dirty="0"/>
              <a:t>Connect with a Health Concierge</a:t>
            </a:r>
          </a:p>
          <a:p>
            <a:pPr marL="539081" lvl="1" indent="-106615"/>
            <a:endParaRPr lang="en-US" sz="900" dirty="0"/>
          </a:p>
          <a:p>
            <a:pPr eaLnBrk="1" hangingPunct="1"/>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1146175" y="664983"/>
            <a:ext cx="4572000" cy="3429000"/>
          </a:xfrm>
          <a:ln/>
        </p:spPr>
      </p:sp>
      <p:sp>
        <p:nvSpPr>
          <p:cNvPr id="187395" name="Rectangle 3"/>
          <p:cNvSpPr>
            <a:spLocks noGrp="1" noChangeArrowheads="1"/>
          </p:cNvSpPr>
          <p:nvPr>
            <p:ph type="body" idx="1"/>
          </p:nvPr>
        </p:nvSpPr>
        <p:spPr>
          <a:xfrm>
            <a:off x="1130300" y="4343400"/>
            <a:ext cx="4587875" cy="4115708"/>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lvl="1"/>
            <a:r>
              <a:rPr lang="en-US" sz="1050" dirty="0" smtClean="0"/>
              <a:t>Aetna</a:t>
            </a:r>
            <a:r>
              <a:rPr lang="en-US" sz="1050" baseline="0" dirty="0" smtClean="0"/>
              <a:t> has many resources for you to make informed health decisions. One of the tools available to you is the Member Payment Estimator – this tools lets you find and compare actual costs for common procedures and treatments before you receive care. Your search results are run through Aetna’s claim system, so your out-of-pocket cost will reflect how much of your deductible you have met, and any copays, coinsurance and plan limits that may apply.  </a:t>
            </a:r>
          </a:p>
          <a:p>
            <a:pPr marL="0" lvl="1"/>
            <a:endParaRPr lang="en-US" sz="1050" baseline="0" dirty="0" smtClean="0"/>
          </a:p>
          <a:p>
            <a:pPr marL="0" lvl="1"/>
            <a:r>
              <a:rPr lang="en-US" sz="1050" baseline="0" dirty="0" smtClean="0"/>
              <a:t>You can find this tool on Aetna Navigator under the Cost of Care box.</a:t>
            </a:r>
            <a:endParaRPr lang="en-US" sz="105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xfrm>
            <a:off x="1130301" y="4343400"/>
            <a:ext cx="4584700" cy="44891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050" dirty="0"/>
              <a:t>Mobile apps put health and benefits features and functionality right into your hands. </a:t>
            </a:r>
            <a:r>
              <a:rPr lang="en-US" sz="1050" dirty="0" smtClean="0"/>
              <a:t>It’s </a:t>
            </a:r>
            <a:r>
              <a:rPr lang="en-US" sz="1050" dirty="0"/>
              <a:t>the information you need, the way you want to access it.</a:t>
            </a:r>
          </a:p>
          <a:p>
            <a:endParaRPr lang="en-US" sz="1050" dirty="0"/>
          </a:p>
          <a:p>
            <a:r>
              <a:rPr lang="en-US" sz="1050" b="1" dirty="0"/>
              <a:t>Aetna Mobile </a:t>
            </a:r>
            <a:r>
              <a:rPr lang="en-US" sz="1050" dirty="0"/>
              <a:t>lets </a:t>
            </a:r>
            <a:r>
              <a:rPr lang="en-US" sz="1050" dirty="0" smtClean="0"/>
              <a:t>you </a:t>
            </a:r>
            <a:r>
              <a:rPr lang="en-US" sz="1050" dirty="0"/>
              <a:t>pull up Aetna Navigator on your smartphone or other device. You can look up a doctor, show your member ID card, check a claim payment, look at your Personal Health Record, and much more. Aetna Mobile works with Apple mobile digital devices and Android-powered phones.</a:t>
            </a:r>
          </a:p>
          <a:p>
            <a:endParaRPr lang="en-US" sz="1050" b="1" dirty="0"/>
          </a:p>
          <a:p>
            <a:r>
              <a:rPr lang="en-US" sz="1050" b="1" dirty="0" err="1"/>
              <a:t>CarePass</a:t>
            </a:r>
            <a:r>
              <a:rPr lang="en-US" sz="1050" b="1" dirty="0"/>
              <a:t> </a:t>
            </a:r>
            <a:r>
              <a:rPr lang="en-US" sz="1050" dirty="0"/>
              <a:t>is a single platform that connects </a:t>
            </a:r>
            <a:r>
              <a:rPr lang="en-US" sz="1050" dirty="0" smtClean="0"/>
              <a:t>you to your </a:t>
            </a:r>
            <a:r>
              <a:rPr lang="en-US" sz="1050" dirty="0"/>
              <a:t>favorite health and fitness trackers. These include </a:t>
            </a:r>
            <a:r>
              <a:rPr lang="en-US" sz="1050" dirty="0" err="1"/>
              <a:t>FitBit</a:t>
            </a:r>
            <a:r>
              <a:rPr lang="en-US" sz="1050" dirty="0"/>
              <a:t>, Lose It!, Body Media, </a:t>
            </a:r>
            <a:r>
              <a:rPr lang="en-US" sz="1050" dirty="0" err="1"/>
              <a:t>Zipongo</a:t>
            </a:r>
            <a:r>
              <a:rPr lang="en-US" sz="1050" dirty="0"/>
              <a:t> and others. </a:t>
            </a:r>
          </a:p>
          <a:p>
            <a:endParaRPr lang="en-US" sz="1050" dirty="0"/>
          </a:p>
          <a:p>
            <a:r>
              <a:rPr lang="en-US" sz="1050" dirty="0"/>
              <a:t>With </a:t>
            </a:r>
            <a:r>
              <a:rPr lang="en-US" sz="1050" b="1" dirty="0" err="1"/>
              <a:t>iTriage</a:t>
            </a:r>
            <a:r>
              <a:rPr lang="en-US" sz="1050" dirty="0"/>
              <a:t>, you can know more about a health problem before you go to the doctor. You can look up conditions and procedures, and match a doctor or facility to your needs. You can even get ER wait times in local hospitals.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30300" y="4343400"/>
            <a:ext cx="4584700" cy="4114800"/>
          </a:xfrm>
        </p:spPr>
        <p:txBody>
          <a:bodyPr/>
          <a:lstStyle/>
          <a:p>
            <a:pPr eaLnBrk="1" hangingPunct="1">
              <a:spcBef>
                <a:spcPct val="0"/>
              </a:spcBef>
            </a:pPr>
            <a:r>
              <a:rPr lang="en-US" sz="1050" dirty="0" smtClean="0">
                <a:solidFill>
                  <a:srgbClr val="000000"/>
                </a:solidFill>
                <a:cs typeface="Arial" charset="0"/>
              </a:rPr>
              <a:t>Let’s discuss the prescription drug benefits administered by Caremark for the </a:t>
            </a:r>
            <a:r>
              <a:rPr lang="en-US" sz="1050" dirty="0" err="1" smtClean="0">
                <a:solidFill>
                  <a:srgbClr val="000000"/>
                </a:solidFill>
                <a:cs typeface="Arial" charset="0"/>
              </a:rPr>
              <a:t>ActiveCare</a:t>
            </a:r>
            <a:r>
              <a:rPr lang="en-US" sz="1050" dirty="0" smtClean="0">
                <a:solidFill>
                  <a:srgbClr val="000000"/>
                </a:solidFill>
                <a:cs typeface="Arial" charset="0"/>
              </a:rPr>
              <a:t> 1-HD, </a:t>
            </a:r>
            <a:r>
              <a:rPr lang="en-US" sz="1050" dirty="0" err="1" smtClean="0">
                <a:solidFill>
                  <a:srgbClr val="000000"/>
                </a:solidFill>
                <a:cs typeface="Arial" charset="0"/>
              </a:rPr>
              <a:t>ActiveCare</a:t>
            </a:r>
            <a:r>
              <a:rPr lang="en-US" sz="1050" dirty="0" smtClean="0">
                <a:solidFill>
                  <a:srgbClr val="000000"/>
                </a:solidFill>
                <a:cs typeface="Arial" charset="0"/>
              </a:rPr>
              <a:t> Select and </a:t>
            </a:r>
            <a:r>
              <a:rPr lang="en-US" sz="1050" dirty="0" err="1" smtClean="0">
                <a:solidFill>
                  <a:srgbClr val="000000"/>
                </a:solidFill>
                <a:cs typeface="Arial" charset="0"/>
              </a:rPr>
              <a:t>ActiveCare</a:t>
            </a:r>
            <a:r>
              <a:rPr lang="en-US" sz="1050" dirty="0" smtClean="0">
                <a:solidFill>
                  <a:srgbClr val="000000"/>
                </a:solidFill>
                <a:cs typeface="Arial" charset="0"/>
              </a:rPr>
              <a:t> 2.</a:t>
            </a:r>
            <a:endParaRPr lang="en-US" sz="1050" dirty="0">
              <a:solidFill>
                <a:srgbClr val="000000"/>
              </a:solidFill>
              <a:cs typeface="Arial" charset="0"/>
            </a:endParaRPr>
          </a:p>
        </p:txBody>
      </p:sp>
    </p:spTree>
    <p:extLst>
      <p:ext uri="{BB962C8B-B14F-4D97-AF65-F5344CB8AC3E}">
        <p14:creationId xmlns:p14="http://schemas.microsoft.com/office/powerpoint/2010/main" val="3821013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44588" y="684213"/>
            <a:ext cx="4570412" cy="3429000"/>
          </a:xfrm>
          <a:ln/>
        </p:spPr>
      </p:sp>
      <p:sp>
        <p:nvSpPr>
          <p:cNvPr id="115715" name="Rectangle 3"/>
          <p:cNvSpPr>
            <a:spLocks noGrp="1" noChangeArrowheads="1"/>
          </p:cNvSpPr>
          <p:nvPr>
            <p:ph type="body" idx="1"/>
          </p:nvPr>
        </p:nvSpPr>
        <p:spPr>
          <a:xfrm>
            <a:off x="1130299" y="4343703"/>
            <a:ext cx="4584701" cy="411540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550" tIns="45775" rIns="91550" bIns="45775"/>
          <a:lstStyle/>
          <a:p>
            <a:pPr eaLnBrk="1" hangingPunct="1">
              <a:defRPr/>
            </a:pPr>
            <a:r>
              <a:rPr lang="en-US" sz="1050" dirty="0" smtClean="0"/>
              <a:t>The </a:t>
            </a:r>
            <a:r>
              <a:rPr lang="en-US" sz="1050" dirty="0"/>
              <a:t>feedback </a:t>
            </a:r>
            <a:r>
              <a:rPr lang="en-US" sz="1050" dirty="0" smtClean="0"/>
              <a:t>we’ve </a:t>
            </a:r>
            <a:r>
              <a:rPr lang="en-US" sz="1050" dirty="0"/>
              <a:t>received over the past year has revealed that many of you are new—a new entity joining the program for the first time or a new Benefits Administrator, responsible for helping employees enroll in various benefits plans and make changes.  Comments have suggested that we step back and provide some background and additional information about TRS-</a:t>
            </a:r>
            <a:r>
              <a:rPr lang="en-US" sz="1050" dirty="0" err="1"/>
              <a:t>ActiveCare</a:t>
            </a:r>
            <a:r>
              <a:rPr lang="en-US" sz="1050" dirty="0"/>
              <a:t> with perhaps some history and facts and figures you can use to better describe the program to your employees and new recruits.  </a:t>
            </a:r>
          </a:p>
          <a:p>
            <a:pPr eaLnBrk="1" hangingPunct="1">
              <a:defRPr/>
            </a:pPr>
            <a:endParaRPr lang="en-US" sz="1050" dirty="0"/>
          </a:p>
          <a:p>
            <a:pPr>
              <a:defRPr/>
            </a:pPr>
            <a:r>
              <a:rPr lang="en-US" sz="1050" dirty="0"/>
              <a:t>So with this back-to-basics approach in mind, </a:t>
            </a:r>
            <a:r>
              <a:rPr lang="en-US" sz="1050" dirty="0" smtClean="0"/>
              <a:t>let’s </a:t>
            </a:r>
            <a:r>
              <a:rPr lang="en-US" sz="1050" dirty="0"/>
              <a:t>begin with </a:t>
            </a:r>
            <a:r>
              <a:rPr lang="ja-JP" altLang="en-US" sz="1050" dirty="0"/>
              <a:t>“</a:t>
            </a:r>
            <a:r>
              <a:rPr lang="en-US" sz="1050" dirty="0"/>
              <a:t>What </a:t>
            </a:r>
            <a:r>
              <a:rPr lang="en-US" sz="1050" dirty="0" smtClean="0"/>
              <a:t>is</a:t>
            </a:r>
            <a:br>
              <a:rPr lang="en-US" sz="1050" dirty="0" smtClean="0"/>
            </a:br>
            <a:r>
              <a:rPr lang="en-US" sz="1050" dirty="0" smtClean="0"/>
              <a:t>TRS</a:t>
            </a:r>
            <a:r>
              <a:rPr lang="en-US" sz="1050" dirty="0"/>
              <a:t>-</a:t>
            </a:r>
            <a:r>
              <a:rPr lang="en-US" sz="1050" dirty="0" err="1"/>
              <a:t>ActiveCare</a:t>
            </a:r>
            <a:r>
              <a:rPr lang="en-US" sz="1050" dirty="0"/>
              <a:t>?</a:t>
            </a:r>
            <a:r>
              <a:rPr lang="ja-JP" altLang="en-US" sz="1050" dirty="0" smtClean="0"/>
              <a:t>”</a:t>
            </a:r>
            <a:r>
              <a:rPr lang="en-US" altLang="ja-JP" sz="1050" dirty="0"/>
              <a:t> </a:t>
            </a:r>
            <a:r>
              <a:rPr lang="en-US" sz="1050" dirty="0" smtClean="0"/>
              <a:t>It’s </a:t>
            </a:r>
            <a:r>
              <a:rPr lang="en-US" sz="1050" dirty="0"/>
              <a:t>the statewide health care benefits program for public education employees.  It was established by the Texas Legislature and signed into law.  An important aspect of the law is that it authorizes funding levels to help employees pay for coverage. The program effective date was September 1, 2002.  Fully insured HMO options were added to the program in 2003.  </a:t>
            </a:r>
          </a:p>
          <a:p>
            <a:pPr eaLnBrk="1" hangingPunct="1">
              <a:defRPr/>
            </a:pPr>
            <a:endParaRPr lang="en-US" sz="1050" dirty="0"/>
          </a:p>
          <a:p>
            <a:pPr eaLnBrk="1" hangingPunct="1">
              <a:defRPr/>
            </a:pPr>
            <a:r>
              <a:rPr lang="en-US" sz="1050" dirty="0" smtClean="0"/>
              <a:t>Starting </a:t>
            </a:r>
            <a:r>
              <a:rPr lang="en-US" sz="1050" dirty="0"/>
              <a:t>this year, the program is </a:t>
            </a:r>
            <a:r>
              <a:rPr lang="en-US" sz="1050" dirty="0" smtClean="0"/>
              <a:t>being administered </a:t>
            </a:r>
            <a:r>
              <a:rPr lang="en-US" sz="1050" dirty="0"/>
              <a:t>by Aetna Life Insurance Company.  Aetna handles health and wellness programs and claims </a:t>
            </a:r>
            <a:r>
              <a:rPr lang="en-US" sz="1050" dirty="0" smtClean="0"/>
              <a:t>processing </a:t>
            </a:r>
            <a:r>
              <a:rPr lang="en-US" sz="1050" dirty="0"/>
              <a:t>for </a:t>
            </a:r>
            <a:r>
              <a:rPr lang="en-US" sz="1050" dirty="0" err="1"/>
              <a:t>ActiveCare</a:t>
            </a:r>
            <a:r>
              <a:rPr lang="en-US" sz="1050" dirty="0"/>
              <a:t> 1-HD, </a:t>
            </a:r>
            <a:r>
              <a:rPr lang="en-US" sz="1050" dirty="0" err="1"/>
              <a:t>ActiveCare</a:t>
            </a:r>
            <a:r>
              <a:rPr lang="en-US" sz="1050" dirty="0"/>
              <a:t> Select and </a:t>
            </a:r>
            <a:r>
              <a:rPr lang="en-US" sz="1050" dirty="0" err="1"/>
              <a:t>ActiveCare</a:t>
            </a:r>
            <a:r>
              <a:rPr lang="en-US" sz="1050" dirty="0"/>
              <a:t> 2 medical plans.  </a:t>
            </a:r>
            <a:r>
              <a:rPr lang="en-US" sz="1050" dirty="0" err="1"/>
              <a:t>WellSystems</a:t>
            </a:r>
            <a:r>
              <a:rPr lang="en-US" sz="1050" dirty="0"/>
              <a:t>, a specialty partner of Aetna, provides enrollment and billing services.  Caremark administers the prescription drug program for </a:t>
            </a:r>
            <a:r>
              <a:rPr lang="en-US" sz="1050" dirty="0" err="1"/>
              <a:t>ActiveCare</a:t>
            </a:r>
            <a:r>
              <a:rPr lang="en-US" sz="1050" dirty="0"/>
              <a:t> 1-HD, </a:t>
            </a:r>
            <a:r>
              <a:rPr lang="en-US" sz="1050" dirty="0" err="1"/>
              <a:t>ActiveCare</a:t>
            </a:r>
            <a:r>
              <a:rPr lang="en-US" sz="1050" dirty="0"/>
              <a:t> Select and </a:t>
            </a:r>
            <a:r>
              <a:rPr lang="en-US" sz="1050" dirty="0" err="1"/>
              <a:t>ActiveCare</a:t>
            </a:r>
            <a:r>
              <a:rPr lang="en-US" sz="1050" dirty="0"/>
              <a:t> 2 medical plans.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1144588" y="678330"/>
            <a:ext cx="4570412" cy="3429000"/>
          </a:xfrm>
          <a:ln/>
        </p:spPr>
      </p:sp>
      <p:sp>
        <p:nvSpPr>
          <p:cNvPr id="135171" name="Rectangle 3"/>
          <p:cNvSpPr>
            <a:spLocks noGrp="1" noChangeArrowheads="1"/>
          </p:cNvSpPr>
          <p:nvPr>
            <p:ph type="body" idx="1"/>
          </p:nvPr>
        </p:nvSpPr>
        <p:spPr>
          <a:xfrm>
            <a:off x="1130300" y="4343400"/>
            <a:ext cx="45847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0"/>
              </a:spcBef>
            </a:pPr>
            <a:r>
              <a:rPr lang="en-US" sz="1050" dirty="0"/>
              <a:t>Caremark administers the prescription drug plan on behalf of TRS-</a:t>
            </a:r>
            <a:r>
              <a:rPr lang="en-US" sz="1050" dirty="0" err="1"/>
              <a:t>ActiveCare</a:t>
            </a:r>
            <a:r>
              <a:rPr lang="en-US" sz="1050" dirty="0"/>
              <a:t>.  The program has both a retail and mail component</a:t>
            </a:r>
            <a:r>
              <a:rPr lang="en-US" sz="1050" dirty="0" smtClean="0"/>
              <a:t>. The </a:t>
            </a:r>
            <a:r>
              <a:rPr lang="en-US" sz="1050" dirty="0"/>
              <a:t>retail coverage has over 65,000 pharmacies in network. </a:t>
            </a:r>
            <a:r>
              <a:rPr lang="en-US" sz="1050" dirty="0" smtClean="0"/>
              <a:t>And</a:t>
            </a:r>
            <a:r>
              <a:rPr lang="en-US" sz="1050" dirty="0"/>
              <a:t>, of those, 4,700 pharmacies participate in the Retail-</a:t>
            </a:r>
            <a:r>
              <a:rPr lang="en-US" sz="1050" i="1" dirty="0"/>
              <a:t>Plus</a:t>
            </a:r>
            <a:r>
              <a:rPr lang="en-US" sz="1050" dirty="0"/>
              <a:t> network. </a:t>
            </a:r>
            <a:r>
              <a:rPr lang="en-US" sz="1050" dirty="0" smtClean="0"/>
              <a:t>Caremark </a:t>
            </a:r>
            <a:r>
              <a:rPr lang="en-US" sz="1050" dirty="0"/>
              <a:t>also has a </a:t>
            </a:r>
            <a:r>
              <a:rPr lang="en-US" sz="1050" dirty="0" smtClean="0"/>
              <a:t>mail-order </a:t>
            </a:r>
            <a:r>
              <a:rPr lang="en-US" sz="1050" dirty="0"/>
              <a:t>facility</a:t>
            </a:r>
            <a:r>
              <a:rPr lang="en-US" sz="1050" dirty="0" smtClean="0"/>
              <a:t>. By </a:t>
            </a:r>
            <a:r>
              <a:rPr lang="en-US" sz="1050" dirty="0"/>
              <a:t>filling your long-term medications through mail order or participating Retail-</a:t>
            </a:r>
            <a:r>
              <a:rPr lang="en-US" sz="1050" i="1" dirty="0"/>
              <a:t>Plus </a:t>
            </a:r>
            <a:r>
              <a:rPr lang="en-US" sz="1050" dirty="0"/>
              <a:t>maintenance pharmacies</a:t>
            </a:r>
            <a:r>
              <a:rPr lang="en-US" sz="1050" dirty="0" smtClean="0"/>
              <a:t>.</a:t>
            </a:r>
          </a:p>
          <a:p>
            <a:pPr eaLnBrk="1" hangingPunct="1">
              <a:spcBef>
                <a:spcPct val="0"/>
              </a:spcBef>
            </a:pPr>
            <a:endParaRPr lang="en-US" sz="1050" dirty="0"/>
          </a:p>
          <a:p>
            <a:pPr eaLnBrk="1" hangingPunct="1">
              <a:spcBef>
                <a:spcPct val="0"/>
              </a:spcBef>
            </a:pPr>
            <a:r>
              <a:rPr lang="en-US" sz="1050" dirty="0" smtClean="0"/>
              <a:t>Through </a:t>
            </a:r>
            <a:r>
              <a:rPr lang="en-US" sz="1050" dirty="0"/>
              <a:t>the </a:t>
            </a:r>
            <a:r>
              <a:rPr lang="en-US" sz="1050" dirty="0" smtClean="0"/>
              <a:t>mail-order </a:t>
            </a:r>
            <a:r>
              <a:rPr lang="en-US" sz="1050" dirty="0"/>
              <a:t>pharmacy, </a:t>
            </a:r>
            <a:r>
              <a:rPr lang="en-US" sz="1050" dirty="0" smtClean="0"/>
              <a:t>you </a:t>
            </a:r>
            <a:r>
              <a:rPr lang="en-US" sz="1050" dirty="0"/>
              <a:t>can get up to a 90-day supply delivered directly to </a:t>
            </a:r>
            <a:r>
              <a:rPr lang="en-US" sz="1050" dirty="0" smtClean="0"/>
              <a:t>you </a:t>
            </a:r>
            <a:r>
              <a:rPr lang="en-US" sz="1050" dirty="0"/>
              <a:t>at a lower copay. The </a:t>
            </a:r>
            <a:r>
              <a:rPr lang="en-US" sz="1050" dirty="0" smtClean="0"/>
              <a:t>mail-order </a:t>
            </a:r>
            <a:r>
              <a:rPr lang="en-US" sz="1050" dirty="0"/>
              <a:t>pharmacy is also staffed by pharmacists who have been specially trained in certain therapeutic </a:t>
            </a:r>
            <a:r>
              <a:rPr lang="en-US" sz="1050" dirty="0" smtClean="0"/>
              <a:t>categories. </a:t>
            </a:r>
            <a:endParaRPr lang="en-US" sz="105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1143000" y="676275"/>
            <a:ext cx="4572000" cy="3430588"/>
          </a:xfrm>
          <a:ln/>
        </p:spPr>
      </p:sp>
      <p:sp>
        <p:nvSpPr>
          <p:cNvPr id="136195" name="Rectangle 3"/>
          <p:cNvSpPr>
            <a:spLocks noGrp="1" noChangeArrowheads="1"/>
          </p:cNvSpPr>
          <p:nvPr>
            <p:ph type="body" idx="1"/>
          </p:nvPr>
        </p:nvSpPr>
        <p:spPr>
          <a:xfrm>
            <a:off x="1130300" y="4343400"/>
            <a:ext cx="4684486" cy="32629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0"/>
              </a:spcBef>
            </a:pPr>
            <a:r>
              <a:rPr lang="en-US" sz="1050" dirty="0" smtClean="0"/>
              <a:t>Here’s </a:t>
            </a:r>
            <a:r>
              <a:rPr lang="en-US" sz="1050" dirty="0"/>
              <a:t>an overview of the prescription drug benefits for the </a:t>
            </a:r>
            <a:r>
              <a:rPr lang="en-US" sz="1050" dirty="0" err="1"/>
              <a:t>ActiveCare</a:t>
            </a:r>
            <a:r>
              <a:rPr lang="en-US" sz="1050" dirty="0"/>
              <a:t> 1-HD, </a:t>
            </a:r>
            <a:r>
              <a:rPr lang="en-US" sz="1050" dirty="0" err="1"/>
              <a:t>ActiveCare</a:t>
            </a:r>
            <a:r>
              <a:rPr lang="en-US" sz="1050" dirty="0"/>
              <a:t> Select and </a:t>
            </a:r>
            <a:r>
              <a:rPr lang="en-US" sz="1050" dirty="0" err="1"/>
              <a:t>ActiveCare</a:t>
            </a:r>
            <a:r>
              <a:rPr lang="en-US" sz="1050" dirty="0"/>
              <a:t> 2 plans. This chart illustrates benefits when network providers are used.  Non-network benefits are also available; see Enrollment Guide for more information.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xfrm>
            <a:off x="1144588" y="677741"/>
            <a:ext cx="4570412" cy="3429000"/>
          </a:xfrm>
          <a:ln/>
        </p:spPr>
      </p:sp>
      <p:sp>
        <p:nvSpPr>
          <p:cNvPr id="54274" name="Notes Placeholder 2"/>
          <p:cNvSpPr>
            <a:spLocks noGrp="1"/>
          </p:cNvSpPr>
          <p:nvPr>
            <p:ph type="body" idx="1"/>
          </p:nvPr>
        </p:nvSpPr>
        <p:spPr>
          <a:xfrm>
            <a:off x="1130301" y="4343400"/>
            <a:ext cx="4584700" cy="4446814"/>
          </a:xfrm>
        </p:spPr>
        <p:txBody>
          <a:bodyPr/>
          <a:lstStyle/>
          <a:p>
            <a:r>
              <a:rPr lang="en-US" sz="1050" dirty="0">
                <a:cs typeface="Arial" charset="0"/>
              </a:rPr>
              <a:t>The Caremark </a:t>
            </a:r>
            <a:r>
              <a:rPr lang="en-US" sz="1050" dirty="0" smtClean="0">
                <a:cs typeface="Arial" charset="0"/>
              </a:rPr>
              <a:t>website </a:t>
            </a:r>
            <a:r>
              <a:rPr lang="en-US" sz="1050" dirty="0">
                <a:cs typeface="Arial" charset="0"/>
              </a:rPr>
              <a:t>empowers </a:t>
            </a:r>
            <a:r>
              <a:rPr lang="en-US" sz="1050" dirty="0" smtClean="0">
                <a:cs typeface="Arial" charset="0"/>
              </a:rPr>
              <a:t>you </a:t>
            </a:r>
            <a:r>
              <a:rPr lang="en-US" sz="1050" dirty="0">
                <a:cs typeface="Arial" charset="0"/>
              </a:rPr>
              <a:t>by providing the personalized information </a:t>
            </a:r>
            <a:r>
              <a:rPr lang="en-US" sz="1050" dirty="0" smtClean="0">
                <a:cs typeface="Arial" charset="0"/>
              </a:rPr>
              <a:t>you </a:t>
            </a:r>
            <a:r>
              <a:rPr lang="en-US" sz="1050" dirty="0">
                <a:cs typeface="Arial" charset="0"/>
              </a:rPr>
              <a:t>need to make better-informed health decisions regarding prevention and treatment</a:t>
            </a:r>
            <a:r>
              <a:rPr lang="en-US" sz="1050" dirty="0" smtClean="0">
                <a:cs typeface="Arial" charset="0"/>
              </a:rPr>
              <a:t>. </a:t>
            </a:r>
            <a:r>
              <a:rPr lang="en-US" sz="1050" dirty="0">
                <a:cs typeface="Arial" charset="0"/>
              </a:rPr>
              <a:t>It also enables </a:t>
            </a:r>
            <a:r>
              <a:rPr lang="en-US" sz="1050" dirty="0" smtClean="0">
                <a:cs typeface="Arial" charset="0"/>
              </a:rPr>
              <a:t>you to </a:t>
            </a:r>
            <a:r>
              <a:rPr lang="en-US" sz="1050" dirty="0">
                <a:cs typeface="Arial" charset="0"/>
              </a:rPr>
              <a:t>make better-informed </a:t>
            </a:r>
            <a:r>
              <a:rPr lang="en-US" sz="1050" dirty="0" smtClean="0">
                <a:cs typeface="Arial" charset="0"/>
              </a:rPr>
              <a:t>financial </a:t>
            </a:r>
            <a:r>
              <a:rPr lang="en-US" sz="1050" dirty="0">
                <a:cs typeface="Arial" charset="0"/>
              </a:rPr>
              <a:t>decisions regarding </a:t>
            </a:r>
            <a:r>
              <a:rPr lang="en-US" sz="1050" dirty="0" smtClean="0">
                <a:cs typeface="Arial" charset="0"/>
              </a:rPr>
              <a:t>the </a:t>
            </a:r>
            <a:r>
              <a:rPr lang="en-US" sz="1050" dirty="0">
                <a:cs typeface="Arial" charset="0"/>
              </a:rPr>
              <a:t>cost of </a:t>
            </a:r>
            <a:r>
              <a:rPr lang="en-US" sz="1050" dirty="0" smtClean="0">
                <a:cs typeface="Arial" charset="0"/>
              </a:rPr>
              <a:t>medication</a:t>
            </a:r>
            <a:r>
              <a:rPr lang="en-US" sz="1050" dirty="0">
                <a:cs typeface="Arial" charset="0"/>
              </a:rPr>
              <a:t>. It is a one-stop shopping tool for all prescription-related items. </a:t>
            </a:r>
            <a:r>
              <a:rPr lang="en-US" sz="1050" dirty="0" smtClean="0">
                <a:cs typeface="Arial" charset="0"/>
              </a:rPr>
              <a:t>And</a:t>
            </a:r>
            <a:r>
              <a:rPr lang="en-US" sz="1050" dirty="0">
                <a:cs typeface="Arial" charset="0"/>
              </a:rPr>
              <a:t>, </a:t>
            </a:r>
            <a:r>
              <a:rPr lang="en-US" sz="1050" dirty="0" smtClean="0">
                <a:cs typeface="Arial" charset="0"/>
              </a:rPr>
              <a:t>it’s </a:t>
            </a:r>
            <a:r>
              <a:rPr lang="en-US" sz="1050" dirty="0">
                <a:cs typeface="Arial" charset="0"/>
              </a:rPr>
              <a:t>available anytime.</a:t>
            </a:r>
          </a:p>
          <a:p>
            <a:endParaRPr lang="en-US" dirty="0">
              <a:cs typeface="Arial" charset="0"/>
            </a:endParaRPr>
          </a:p>
          <a:p>
            <a:endParaRPr lang="en-US" dirty="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xfrm>
            <a:off x="1130301" y="4343400"/>
            <a:ext cx="4584700" cy="45617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32465">
              <a:spcBef>
                <a:spcPct val="0"/>
              </a:spcBef>
            </a:pPr>
            <a:r>
              <a:rPr lang="en-US" sz="1050" dirty="0" smtClean="0"/>
              <a:t>Caremark has mobile tools that allow you to refill prescriptions, get drug interaction information, find a network pharmacy, determine the cost of drugs and much more. All from a mobile phone or tablet!</a:t>
            </a:r>
            <a:endParaRPr lang="en-US" sz="1050" dirty="0"/>
          </a:p>
          <a:p>
            <a:pPr defTabSz="432465"/>
            <a:endParaRPr lang="en-US" dirty="0"/>
          </a:p>
          <a:p>
            <a:pPr defTabSz="432465"/>
            <a:endParaRPr lang="en-US" dirty="0"/>
          </a:p>
          <a:p>
            <a:pPr defTabSz="432465"/>
            <a:endParaRPr lang="en-US" dirty="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1144588" y="665098"/>
            <a:ext cx="4570412" cy="3429000"/>
          </a:xfrm>
          <a:ln/>
        </p:spPr>
      </p:sp>
      <p:sp>
        <p:nvSpPr>
          <p:cNvPr id="140291" name="Rectangle 3"/>
          <p:cNvSpPr>
            <a:spLocks noGrp="1" noChangeArrowheads="1"/>
          </p:cNvSpPr>
          <p:nvPr>
            <p:ph type="body" idx="1"/>
          </p:nvPr>
        </p:nvSpPr>
        <p:spPr>
          <a:xfrm>
            <a:off x="1130300" y="4343400"/>
            <a:ext cx="4584700" cy="45314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spcAft>
                <a:spcPts val="600"/>
              </a:spcAft>
            </a:pPr>
            <a:r>
              <a:rPr lang="en-US" sz="1050" b="1" dirty="0" smtClean="0"/>
              <a:t>Innovative </a:t>
            </a:r>
            <a:r>
              <a:rPr lang="en-US" sz="1050" b="1" dirty="0"/>
              <a:t>Specialty Management:</a:t>
            </a:r>
            <a:endParaRPr lang="en-US" sz="1050" dirty="0"/>
          </a:p>
          <a:p>
            <a:r>
              <a:rPr lang="en-US" sz="1050" dirty="0"/>
              <a:t>Decades of clinical experience and deep insight into the specialty drug </a:t>
            </a:r>
            <a:r>
              <a:rPr lang="en-US" sz="1050" dirty="0" smtClean="0"/>
              <a:t>pipeline, </a:t>
            </a:r>
            <a:r>
              <a:rPr lang="en-US" sz="1050" dirty="0"/>
              <a:t>inform this innovative specialty pharmacy management program, which helps control specialty pharmacy costs and promotes optimal clinical outcomes for members.</a:t>
            </a:r>
          </a:p>
          <a:p>
            <a:r>
              <a:rPr lang="en-US" sz="1050" dirty="0"/>
              <a:t> </a:t>
            </a:r>
          </a:p>
          <a:p>
            <a:r>
              <a:rPr lang="en-US" sz="1050" dirty="0"/>
              <a:t>To help improve member behavior, the </a:t>
            </a:r>
            <a:r>
              <a:rPr lang="en-US" sz="1050" dirty="0" smtClean="0"/>
              <a:t>program, </a:t>
            </a:r>
            <a:r>
              <a:rPr lang="en-US" sz="1050" dirty="0" err="1" smtClean="0"/>
              <a:t>CareTeams</a:t>
            </a:r>
            <a:r>
              <a:rPr lang="en-US" sz="1050" dirty="0" smtClean="0"/>
              <a:t>, works </a:t>
            </a:r>
            <a:r>
              <a:rPr lang="en-US" sz="1050" dirty="0"/>
              <a:t>to identify </a:t>
            </a:r>
            <a:r>
              <a:rPr lang="en-US" sz="1050" dirty="0" smtClean="0"/>
              <a:t/>
            </a:r>
            <a:br>
              <a:rPr lang="en-US" sz="1050" dirty="0" smtClean="0"/>
            </a:br>
            <a:r>
              <a:rPr lang="en-US" sz="1050" dirty="0" smtClean="0"/>
              <a:t>gaps </a:t>
            </a:r>
            <a:r>
              <a:rPr lang="en-US" sz="1050" dirty="0"/>
              <a:t>in care, ensure proper drug usage and optimize member </a:t>
            </a:r>
            <a:r>
              <a:rPr lang="en-US" sz="1050" dirty="0" smtClean="0"/>
              <a:t>adherence. </a:t>
            </a:r>
            <a:br>
              <a:rPr lang="en-US" sz="1050" dirty="0" smtClean="0"/>
            </a:br>
            <a:r>
              <a:rPr lang="en-US" sz="1050" dirty="0" smtClean="0"/>
              <a:t>Condition</a:t>
            </a:r>
            <a:r>
              <a:rPr lang="en-US" sz="1050" dirty="0"/>
              <a:t>-specific teams also provide a dedicated source of information, education and </a:t>
            </a:r>
            <a:r>
              <a:rPr lang="en-US" sz="1050" dirty="0" smtClean="0"/>
              <a:t>support for </a:t>
            </a:r>
            <a:r>
              <a:rPr lang="en-US" sz="1050" dirty="0"/>
              <a:t>members.</a:t>
            </a:r>
          </a:p>
          <a:p>
            <a:r>
              <a:rPr lang="en-US" sz="1050" dirty="0"/>
              <a:t> </a:t>
            </a:r>
          </a:p>
          <a:p>
            <a:pPr>
              <a:spcAft>
                <a:spcPts val="600"/>
              </a:spcAft>
            </a:pPr>
            <a:r>
              <a:rPr lang="en-US" sz="1050" b="1" dirty="0"/>
              <a:t>Member Benefits and Satisfaction:</a:t>
            </a:r>
            <a:endParaRPr lang="en-US" sz="1050" dirty="0"/>
          </a:p>
          <a:p>
            <a:r>
              <a:rPr lang="en-US" sz="1050" dirty="0"/>
              <a:t>Members benefit from the consistent clinical oversight provided by their teams, and have access to 99.9 percent of all specialty medications</a:t>
            </a:r>
            <a:r>
              <a:rPr lang="en-US" sz="1050" dirty="0" smtClean="0"/>
              <a:t>. </a:t>
            </a:r>
            <a:r>
              <a:rPr lang="en-US" sz="1050" dirty="0"/>
              <a:t>Compared to other specialty providers, members served are 36 percent more likely to remain on therapy</a:t>
            </a:r>
            <a:r>
              <a:rPr lang="en-US" sz="1050" dirty="0" smtClean="0"/>
              <a:t>. </a:t>
            </a:r>
            <a:r>
              <a:rPr lang="en-US" sz="1050" dirty="0"/>
              <a:t>And, more than 96 </a:t>
            </a:r>
            <a:r>
              <a:rPr lang="en-US" sz="1050" dirty="0" smtClean="0"/>
              <a:t>percent </a:t>
            </a:r>
            <a:r>
              <a:rPr lang="en-US" sz="1050" dirty="0"/>
              <a:t>of members and clients report being satisfied with these specialty programs.</a:t>
            </a:r>
          </a:p>
          <a:p>
            <a:r>
              <a:rPr lang="en-US" dirty="0"/>
              <a:t> </a:t>
            </a:r>
          </a:p>
          <a:p>
            <a:pPr eaLnBrk="1" hangingPunct="1"/>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1144588" y="666750"/>
            <a:ext cx="4570412" cy="3429000"/>
          </a:xfrm>
          <a:ln/>
        </p:spPr>
      </p:sp>
      <p:sp>
        <p:nvSpPr>
          <p:cNvPr id="1413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spcBef>
                <a:spcPct val="0"/>
              </a:spcBef>
            </a:pP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xfrm>
            <a:off x="1144588" y="665163"/>
            <a:ext cx="4570412" cy="3429000"/>
          </a:xfrm>
          <a:ln/>
        </p:spPr>
      </p:sp>
      <p:sp>
        <p:nvSpPr>
          <p:cNvPr id="189443" name="Rectangle 3"/>
          <p:cNvSpPr>
            <a:spLocks noGrp="1" noChangeArrowheads="1"/>
          </p:cNvSpPr>
          <p:nvPr>
            <p:ph type="body" idx="1"/>
          </p:nvPr>
        </p:nvSpPr>
        <p:spPr>
          <a:xfrm>
            <a:off x="1144589" y="4343400"/>
            <a:ext cx="4570412" cy="4115708"/>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050" dirty="0"/>
              <a:t>Questions? </a:t>
            </a:r>
            <a:r>
              <a:rPr lang="en-US" sz="1050" dirty="0" smtClean="0"/>
              <a:t>The </a:t>
            </a:r>
            <a:r>
              <a:rPr lang="en-US" sz="1050" dirty="0" err="1"/>
              <a:t>ActiveCare</a:t>
            </a:r>
            <a:r>
              <a:rPr lang="en-US" sz="1050" dirty="0"/>
              <a:t> 1-HD, </a:t>
            </a:r>
            <a:r>
              <a:rPr lang="en-US" sz="1050" dirty="0" err="1"/>
              <a:t>ActiveCare</a:t>
            </a:r>
            <a:r>
              <a:rPr lang="en-US" sz="1050" dirty="0"/>
              <a:t> </a:t>
            </a:r>
            <a:r>
              <a:rPr lang="en-US" sz="1050" dirty="0" smtClean="0"/>
              <a:t>Select and </a:t>
            </a:r>
            <a:r>
              <a:rPr lang="en-US" sz="1050" dirty="0" err="1" smtClean="0"/>
              <a:t>ActiveCare</a:t>
            </a:r>
            <a:r>
              <a:rPr lang="en-US" sz="1050" dirty="0" smtClean="0"/>
              <a:t> 2 customer </a:t>
            </a:r>
            <a:r>
              <a:rPr lang="en-US" sz="1050" dirty="0"/>
              <a:t>service team can help answer your questions about your claims, medical </a:t>
            </a:r>
            <a:r>
              <a:rPr lang="en-US" sz="1050" dirty="0" smtClean="0"/>
              <a:t>coverage and prescription </a:t>
            </a:r>
            <a:r>
              <a:rPr lang="en-US" sz="1050" dirty="0"/>
              <a:t>drug </a:t>
            </a:r>
            <a:r>
              <a:rPr lang="en-US" sz="1050" dirty="0" smtClean="0"/>
              <a:t>coverage. They </a:t>
            </a:r>
            <a:r>
              <a:rPr lang="en-US" sz="1050" dirty="0"/>
              <a:t>can also assist you with ID card requests, transition of care information and help with online tools such as Aetna Navigator, the cost of care tools as well as the new online health assessment.  </a:t>
            </a:r>
          </a:p>
          <a:p>
            <a:pPr eaLnBrk="1" hangingPunct="1"/>
            <a:endParaRPr lang="en-US" dirty="0"/>
          </a:p>
          <a:p>
            <a:pPr eaLnBrk="1" hangingPunct="1"/>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957002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xfrm>
            <a:off x="1143000" y="4343400"/>
            <a:ext cx="4572000" cy="4596494"/>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ts val="1195"/>
              </a:spcBef>
            </a:pPr>
            <a:r>
              <a:rPr lang="en-US" sz="1050" dirty="0" err="1"/>
              <a:t>FirstCare</a:t>
            </a:r>
            <a:r>
              <a:rPr lang="en-US" sz="1050" dirty="0"/>
              <a:t> has experienced steady membership growth over the past 10 years. Currently, </a:t>
            </a:r>
            <a:r>
              <a:rPr lang="en-US" sz="1050" dirty="0" smtClean="0"/>
              <a:t>more </a:t>
            </a:r>
            <a:r>
              <a:rPr lang="en-US" sz="1050" dirty="0"/>
              <a:t>than 20,000 school employees and their </a:t>
            </a:r>
            <a:r>
              <a:rPr lang="en-US" sz="1050" dirty="0" smtClean="0"/>
              <a:t>dependents are covered </a:t>
            </a:r>
            <a:r>
              <a:rPr lang="en-US" sz="1050" dirty="0"/>
              <a:t>making </a:t>
            </a:r>
            <a:r>
              <a:rPr lang="en-US" sz="1050" dirty="0" err="1" smtClean="0"/>
              <a:t>FirstCare</a:t>
            </a:r>
            <a:r>
              <a:rPr lang="en-US" sz="1050" dirty="0" smtClean="0"/>
              <a:t> </a:t>
            </a:r>
            <a:r>
              <a:rPr lang="en-US" sz="1050" dirty="0"/>
              <a:t>the largest HMO provider for TRS.</a:t>
            </a:r>
          </a:p>
          <a:p>
            <a:pPr>
              <a:spcBef>
                <a:spcPts val="1195"/>
              </a:spcBef>
            </a:pPr>
            <a:r>
              <a:rPr lang="en-US" sz="1050" dirty="0" err="1"/>
              <a:t>FirstCare</a:t>
            </a:r>
            <a:r>
              <a:rPr lang="en-US" sz="1050" dirty="0"/>
              <a:t> believes one of the main reasons </a:t>
            </a:r>
            <a:r>
              <a:rPr lang="en-US" sz="1050" dirty="0" smtClean="0"/>
              <a:t>for </a:t>
            </a:r>
            <a:r>
              <a:rPr lang="en-US" sz="1050" dirty="0"/>
              <a:t>membership growth is because </a:t>
            </a:r>
            <a:r>
              <a:rPr lang="en-US" sz="1050" dirty="0" smtClean="0"/>
              <a:t>they’re </a:t>
            </a:r>
            <a:r>
              <a:rPr lang="en-US" sz="1050" dirty="0"/>
              <a:t>a hospital-based health plan. </a:t>
            </a:r>
            <a:r>
              <a:rPr lang="en-US" sz="1050" dirty="0" err="1"/>
              <a:t>FirstCare</a:t>
            </a:r>
            <a:r>
              <a:rPr lang="en-US" sz="1050" dirty="0"/>
              <a:t> is owned by two Texas hospitals – Covenant Health in Lubbock and </a:t>
            </a:r>
            <a:r>
              <a:rPr lang="en-US" sz="1050" dirty="0" err="1"/>
              <a:t>Hendrick</a:t>
            </a:r>
            <a:r>
              <a:rPr lang="en-US" sz="1050" dirty="0"/>
              <a:t> Medical Center in Abilene. Considering that </a:t>
            </a:r>
            <a:r>
              <a:rPr lang="en-US" sz="1050" dirty="0" smtClean="0"/>
              <a:t>the </a:t>
            </a:r>
            <a:r>
              <a:rPr lang="en-US" sz="1050" dirty="0"/>
              <a:t>owners are hospitals, they </a:t>
            </a:r>
            <a:r>
              <a:rPr lang="en-US" sz="1050" dirty="0" smtClean="0"/>
              <a:t>instill </a:t>
            </a:r>
            <a:r>
              <a:rPr lang="en-US" sz="1050" dirty="0"/>
              <a:t>the need to put patient care first with the understating that health care decisions are made by local health providers; not by someone on the phone in a different state.</a:t>
            </a:r>
          </a:p>
          <a:p>
            <a:pPr>
              <a:spcBef>
                <a:spcPts val="1195"/>
              </a:spcBef>
            </a:pPr>
            <a:r>
              <a:rPr lang="en-US" sz="1050" dirty="0" err="1" smtClean="0"/>
              <a:t>FirstCare</a:t>
            </a:r>
            <a:r>
              <a:rPr lang="en-US" sz="1050" dirty="0" smtClean="0"/>
              <a:t> </a:t>
            </a:r>
            <a:r>
              <a:rPr lang="en-US" sz="1050" dirty="0"/>
              <a:t>is committed to </a:t>
            </a:r>
            <a:r>
              <a:rPr lang="en-US" sz="1050" dirty="0" smtClean="0"/>
              <a:t>Texas </a:t>
            </a:r>
            <a:r>
              <a:rPr lang="en-US" sz="1050" dirty="0"/>
              <a:t>communities by having local offices where members can come by and ask </a:t>
            </a:r>
            <a:r>
              <a:rPr lang="en-US" sz="1050" dirty="0" smtClean="0"/>
              <a:t>questions. </a:t>
            </a:r>
            <a:r>
              <a:rPr lang="en-US" sz="1050" dirty="0"/>
              <a:t>L</a:t>
            </a:r>
            <a:r>
              <a:rPr lang="en-US" sz="1050" dirty="0" smtClean="0"/>
              <a:t>ocal </a:t>
            </a:r>
            <a:r>
              <a:rPr lang="en-US" sz="1050" dirty="0"/>
              <a:t>offices are active in promoting healthy lifestyle programs by sponsoring health education classes within their communities. </a:t>
            </a:r>
            <a:endParaRPr lang="en-US" sz="1050" dirty="0" smtClean="0"/>
          </a:p>
          <a:p>
            <a:pPr>
              <a:spcBef>
                <a:spcPts val="1195"/>
              </a:spcBef>
            </a:pPr>
            <a:r>
              <a:rPr lang="en-US" sz="1050" dirty="0" smtClean="0"/>
              <a:t>Finally</a:t>
            </a:r>
            <a:r>
              <a:rPr lang="en-US" sz="1050" dirty="0"/>
              <a:t>, </a:t>
            </a:r>
            <a:r>
              <a:rPr lang="en-US" sz="1050" dirty="0" smtClean="0"/>
              <a:t>the company’s </a:t>
            </a:r>
            <a:r>
              <a:rPr lang="en-US" sz="1050" dirty="0"/>
              <a:t>mission is to provide </a:t>
            </a:r>
            <a:r>
              <a:rPr lang="en-US" sz="1050" dirty="0" smtClean="0"/>
              <a:t>you </a:t>
            </a:r>
            <a:r>
              <a:rPr lang="en-US" sz="1050" dirty="0"/>
              <a:t>with comprehensive health care coverage at an affordable price. </a:t>
            </a:r>
            <a:r>
              <a:rPr lang="en-US" sz="1050" dirty="0" smtClean="0"/>
              <a:t>Health </a:t>
            </a:r>
            <a:r>
              <a:rPr lang="en-US" sz="1050" dirty="0"/>
              <a:t>care costs have been rapidly increasing due to new technology, </a:t>
            </a:r>
            <a:r>
              <a:rPr lang="en-US" sz="1050" dirty="0" smtClean="0"/>
              <a:t>drugs </a:t>
            </a:r>
            <a:r>
              <a:rPr lang="en-US" sz="1050" dirty="0"/>
              <a:t>and increase in utilization. That is why </a:t>
            </a:r>
            <a:r>
              <a:rPr lang="en-US" sz="1050" dirty="0" err="1" smtClean="0"/>
              <a:t>FirstCare</a:t>
            </a:r>
            <a:r>
              <a:rPr lang="en-US" sz="1050" dirty="0" smtClean="0"/>
              <a:t> has partnered </a:t>
            </a:r>
            <a:r>
              <a:rPr lang="en-US" sz="1050" dirty="0"/>
              <a:t>with some of the largest health providers in </a:t>
            </a:r>
            <a:r>
              <a:rPr lang="en-US" sz="1050" dirty="0" smtClean="0"/>
              <a:t>the </a:t>
            </a:r>
            <a:r>
              <a:rPr lang="en-US" sz="1050" dirty="0"/>
              <a:t>service area to help control those costs.  Those partnerships have allowed </a:t>
            </a:r>
            <a:r>
              <a:rPr lang="en-US" sz="1050" dirty="0" err="1" smtClean="0"/>
              <a:t>FirstCare</a:t>
            </a:r>
            <a:r>
              <a:rPr lang="en-US" sz="1050" dirty="0" smtClean="0"/>
              <a:t> to reduce rates </a:t>
            </a:r>
            <a:r>
              <a:rPr lang="en-US" sz="1050" dirty="0"/>
              <a:t>this year while enhancing </a:t>
            </a:r>
            <a:r>
              <a:rPr lang="en-US" sz="1050" dirty="0" smtClean="0"/>
              <a:t> benefits</a:t>
            </a:r>
            <a:r>
              <a:rPr lang="en-US" sz="1050" dirty="0"/>
              <a: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xfrm>
            <a:off x="1130300" y="4343400"/>
            <a:ext cx="4584700" cy="411480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050" dirty="0" err="1" smtClean="0"/>
              <a:t>FirstCare’s</a:t>
            </a:r>
            <a:r>
              <a:rPr lang="en-US" sz="1050" dirty="0" smtClean="0"/>
              <a:t> </a:t>
            </a:r>
            <a:r>
              <a:rPr lang="en-US" sz="1050" dirty="0"/>
              <a:t>goal is to provide comprehensive coverage at an affordable price. While health care premiums have increased an average of 11 percent this year nationally, </a:t>
            </a:r>
            <a:r>
              <a:rPr lang="en-US" sz="1050" dirty="0" err="1"/>
              <a:t>FirstCare</a:t>
            </a:r>
            <a:r>
              <a:rPr lang="en-US" sz="1050" dirty="0"/>
              <a:t> is happy to announce that </a:t>
            </a:r>
            <a:r>
              <a:rPr lang="en-US" sz="1050" dirty="0" smtClean="0"/>
              <a:t>they have </a:t>
            </a:r>
            <a:r>
              <a:rPr lang="en-US" sz="1050" dirty="0"/>
              <a:t>reduced the premiums for the 2014-2015 plan year.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xfrm>
            <a:off x="1130300" y="4343400"/>
            <a:ext cx="4584700" cy="41148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050" dirty="0"/>
              <a:t>The TRS-</a:t>
            </a:r>
            <a:r>
              <a:rPr lang="en-US" sz="1050" dirty="0" err="1"/>
              <a:t>ActiveCare</a:t>
            </a:r>
            <a:r>
              <a:rPr lang="en-US" sz="1050" dirty="0"/>
              <a:t>  medical plans being offered in 2014-2015 plan year will </a:t>
            </a:r>
            <a:r>
              <a:rPr lang="en-US" sz="1050" dirty="0" smtClean="0"/>
              <a:t/>
            </a:r>
            <a:br>
              <a:rPr lang="en-US" sz="1050" dirty="0" smtClean="0"/>
            </a:br>
            <a:r>
              <a:rPr lang="en-US" sz="1050" dirty="0" smtClean="0"/>
              <a:t>be </a:t>
            </a:r>
            <a:r>
              <a:rPr lang="en-US" sz="1050" dirty="0"/>
              <a:t>administered by Aetna.  Aetna has been administering the TRS retiree plans since 1986.  </a:t>
            </a:r>
          </a:p>
          <a:p>
            <a:pPr>
              <a:defRPr/>
            </a:pPr>
            <a:endParaRPr lang="en-US" sz="1050" dirty="0"/>
          </a:p>
          <a:p>
            <a:pPr>
              <a:defRPr/>
            </a:pPr>
            <a:r>
              <a:rPr lang="en-US" sz="1050" dirty="0"/>
              <a:t>Aetna is one of </a:t>
            </a:r>
            <a:r>
              <a:rPr lang="en-US" sz="1050" dirty="0" smtClean="0"/>
              <a:t>America’s </a:t>
            </a:r>
            <a:r>
              <a:rPr lang="en-US" sz="1050" dirty="0"/>
              <a:t>most experienced and progressive health insurance companies.  Choosing Aetna to administer TRS-</a:t>
            </a:r>
            <a:r>
              <a:rPr lang="en-US" sz="1050" dirty="0" err="1"/>
              <a:t>ActiveCare</a:t>
            </a:r>
            <a:r>
              <a:rPr lang="en-US" sz="1050" dirty="0"/>
              <a:t> plans means you and your family can enjoy the advantages of one of the largest provider networks in </a:t>
            </a:r>
            <a:r>
              <a:rPr lang="en-US" sz="1050" dirty="0" smtClean="0"/>
              <a:t>America. You’ll get one</a:t>
            </a:r>
            <a:r>
              <a:rPr lang="en-US" sz="1050" dirty="0"/>
              <a:t>-on</a:t>
            </a:r>
            <a:r>
              <a:rPr lang="en-US" sz="1050" dirty="0" smtClean="0"/>
              <a:t>-one </a:t>
            </a:r>
            <a:r>
              <a:rPr lang="en-US" sz="1050" dirty="0"/>
              <a:t>support, your own Health Concierge, and many tools and resources to simplify your busy lives.</a:t>
            </a:r>
          </a:p>
          <a:p>
            <a:pPr>
              <a:defRPr/>
            </a:pPr>
            <a:endParaRPr lang="en-US" sz="1050" dirty="0"/>
          </a:p>
          <a:p>
            <a:pPr>
              <a:defRPr/>
            </a:pPr>
            <a:r>
              <a:rPr lang="en-US" sz="1050" dirty="0"/>
              <a:t>Caremark is the largest pharmacy health care provider in the United States.  </a:t>
            </a:r>
            <a:r>
              <a:rPr lang="en-US" sz="1050" dirty="0" smtClean="0"/>
              <a:t>It’s </a:t>
            </a:r>
            <a:r>
              <a:rPr lang="en-US" sz="1050" dirty="0"/>
              <a:t>network includes more than 64,000 pharmacies nationwide along with online ordering of maintenance medications.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xfrm>
            <a:off x="1130301" y="4343401"/>
            <a:ext cx="4584700" cy="4510314"/>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0"/>
              </a:spcBef>
            </a:pPr>
            <a:r>
              <a:rPr lang="en-US" sz="1050" dirty="0"/>
              <a:t>In addition to reducing </a:t>
            </a:r>
            <a:r>
              <a:rPr lang="en-US" sz="1050" dirty="0" smtClean="0"/>
              <a:t>rates</a:t>
            </a:r>
            <a:r>
              <a:rPr lang="en-US" sz="1050" dirty="0"/>
              <a:t>, </a:t>
            </a:r>
            <a:r>
              <a:rPr lang="en-US" sz="1050" dirty="0" err="1" smtClean="0"/>
              <a:t>FirstCare</a:t>
            </a:r>
            <a:r>
              <a:rPr lang="en-US" sz="1050" dirty="0" smtClean="0"/>
              <a:t> </a:t>
            </a:r>
            <a:r>
              <a:rPr lang="en-US" sz="1050" dirty="0"/>
              <a:t>made some significant benefit enhancements. </a:t>
            </a:r>
            <a:r>
              <a:rPr lang="en-US" sz="1050" dirty="0" smtClean="0"/>
              <a:t>Reduced </a:t>
            </a:r>
            <a:r>
              <a:rPr lang="en-US" sz="1050" dirty="0"/>
              <a:t>the PCP office visit copayment to $</a:t>
            </a:r>
            <a:r>
              <a:rPr lang="en-US" sz="1050" dirty="0" smtClean="0"/>
              <a:t>20 and also </a:t>
            </a:r>
            <a:r>
              <a:rPr lang="en-US" sz="1050" dirty="0"/>
              <a:t>reduced </a:t>
            </a:r>
            <a:r>
              <a:rPr lang="en-US" sz="1050" dirty="0" smtClean="0"/>
              <a:t>the </a:t>
            </a:r>
            <a:r>
              <a:rPr lang="en-US" sz="1050" dirty="0"/>
              <a:t>deductible. For individuals, this </a:t>
            </a:r>
            <a:r>
              <a:rPr lang="en-US" sz="1050" dirty="0" smtClean="0"/>
              <a:t>year’s </a:t>
            </a:r>
            <a:r>
              <a:rPr lang="en-US" sz="1050" dirty="0"/>
              <a:t>deductible is $150 less than last year and for families </a:t>
            </a:r>
            <a:r>
              <a:rPr lang="en-US" sz="1050" dirty="0" smtClean="0"/>
              <a:t>it’s </a:t>
            </a:r>
            <a:r>
              <a:rPr lang="en-US" sz="1050" dirty="0"/>
              <a:t>$375 less than last year. And now </a:t>
            </a:r>
            <a:r>
              <a:rPr lang="en-US" sz="1050" dirty="0" smtClean="0"/>
              <a:t>the </a:t>
            </a:r>
            <a:r>
              <a:rPr lang="en-US" sz="1050" dirty="0"/>
              <a:t>deductible and copayment are applied </a:t>
            </a:r>
            <a:r>
              <a:rPr lang="en-US" sz="1050" dirty="0" smtClean="0"/>
              <a:t>to the out</a:t>
            </a:r>
            <a:r>
              <a:rPr lang="en-US" sz="1050" dirty="0"/>
              <a:t>-of-pocket maximum. </a:t>
            </a:r>
            <a:r>
              <a:rPr lang="en-US" sz="1050" dirty="0" smtClean="0"/>
              <a:t>Also waived </a:t>
            </a:r>
            <a:r>
              <a:rPr lang="en-US" sz="1050" dirty="0"/>
              <a:t>the Rx deductible for generic drugs, which means you only have to pay your $10 copayment for each generic drug prescription</a:t>
            </a:r>
            <a:r>
              <a:rPr lang="en-US" sz="1050" dirty="0" smtClean="0"/>
              <a:t>. </a:t>
            </a:r>
            <a:endParaRPr lang="en-US" sz="105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xfrm>
            <a:off x="1143001" y="4337050"/>
            <a:ext cx="4572000" cy="4716689"/>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90000"/>
              </a:lnSpc>
              <a:spcBef>
                <a:spcPct val="0"/>
              </a:spcBef>
            </a:pPr>
            <a:r>
              <a:rPr lang="en-US" sz="1050" dirty="0"/>
              <a:t>If </a:t>
            </a:r>
            <a:r>
              <a:rPr lang="en-US" sz="1050" dirty="0" smtClean="0"/>
              <a:t>you </a:t>
            </a:r>
            <a:r>
              <a:rPr lang="en-US" sz="1050" dirty="0"/>
              <a:t>need to see a participating specialist, </a:t>
            </a:r>
            <a:r>
              <a:rPr lang="en-US" sz="1050" dirty="0" smtClean="0"/>
              <a:t>you </a:t>
            </a:r>
            <a:r>
              <a:rPr lang="en-US" sz="1050" dirty="0"/>
              <a:t>can go directly to one or coordinate through </a:t>
            </a:r>
            <a:r>
              <a:rPr lang="en-US" sz="1050" dirty="0" smtClean="0"/>
              <a:t>your </a:t>
            </a:r>
            <a:r>
              <a:rPr lang="en-US" sz="1050" dirty="0"/>
              <a:t>primary care physician. </a:t>
            </a:r>
            <a:r>
              <a:rPr lang="en-US" sz="1050" dirty="0" err="1" smtClean="0"/>
              <a:t>FirstCare</a:t>
            </a:r>
            <a:r>
              <a:rPr lang="en-US" sz="1050" dirty="0" smtClean="0"/>
              <a:t> encourages </a:t>
            </a:r>
            <a:r>
              <a:rPr lang="en-US" sz="1050" dirty="0"/>
              <a:t>members to develop a relationship with a primary care physician. In many instances, a primary care physician can resolve the issue or help </a:t>
            </a:r>
            <a:r>
              <a:rPr lang="en-US" sz="1050" dirty="0" smtClean="0"/>
              <a:t>guide </a:t>
            </a:r>
            <a:r>
              <a:rPr lang="en-US" sz="1050" dirty="0"/>
              <a:t>to the appropriate specialist.  Also, by accessing care through a primary care physician, </a:t>
            </a:r>
            <a:r>
              <a:rPr lang="en-US" sz="1050" dirty="0" smtClean="0"/>
              <a:t>you </a:t>
            </a:r>
            <a:r>
              <a:rPr lang="en-US" sz="1050" dirty="0"/>
              <a:t>will have a lower office visit copayment. </a:t>
            </a:r>
            <a:r>
              <a:rPr lang="en-US" sz="1050" dirty="0" smtClean="0"/>
              <a:t>The </a:t>
            </a:r>
            <a:r>
              <a:rPr lang="en-US" sz="1050" dirty="0"/>
              <a:t>provider network includes more than 2,400 specialists in 103 counties throughout the north, west, and central regions in Texas. A complete listing of providers is available at </a:t>
            </a:r>
            <a:r>
              <a:rPr lang="en-US" sz="1050" b="1" dirty="0"/>
              <a:t>www.firstcare.co</a:t>
            </a:r>
            <a:r>
              <a:rPr lang="en-US" sz="1050" dirty="0"/>
              <a:t>m under the </a:t>
            </a:r>
            <a:r>
              <a:rPr lang="en-US" sz="1050" dirty="0" smtClean="0"/>
              <a:t>“Find </a:t>
            </a:r>
            <a:r>
              <a:rPr lang="en-US" sz="1050" dirty="0"/>
              <a:t>a </a:t>
            </a:r>
            <a:r>
              <a:rPr lang="en-US" sz="1050" dirty="0" smtClean="0"/>
              <a:t>Physicians” </a:t>
            </a:r>
            <a:r>
              <a:rPr lang="en-US" sz="1050" dirty="0"/>
              <a:t>tab. Look for the TRS-</a:t>
            </a:r>
            <a:r>
              <a:rPr lang="en-US" sz="1050" dirty="0" err="1"/>
              <a:t>ActiveCare</a:t>
            </a:r>
            <a:r>
              <a:rPr lang="en-US" sz="1050" dirty="0"/>
              <a:t> directory.</a:t>
            </a:r>
          </a:p>
          <a:p>
            <a:pPr>
              <a:lnSpc>
                <a:spcPct val="90000"/>
              </a:lnSpc>
              <a:spcBef>
                <a:spcPct val="0"/>
              </a:spcBef>
            </a:pPr>
            <a:endParaRPr lang="en-US" sz="1050" dirty="0"/>
          </a:p>
          <a:p>
            <a:pPr>
              <a:lnSpc>
                <a:spcPct val="90000"/>
              </a:lnSpc>
              <a:spcBef>
                <a:spcPct val="0"/>
              </a:spcBef>
            </a:pPr>
            <a:r>
              <a:rPr lang="en-US" sz="1050" dirty="0"/>
              <a:t>When </a:t>
            </a:r>
            <a:r>
              <a:rPr lang="en-US" sz="1050" dirty="0" smtClean="0"/>
              <a:t>accessing </a:t>
            </a:r>
            <a:r>
              <a:rPr lang="en-US" sz="1050" dirty="0"/>
              <a:t>care from participating providers, all </a:t>
            </a:r>
            <a:r>
              <a:rPr lang="en-US" sz="1050" dirty="0" smtClean="0"/>
              <a:t>you </a:t>
            </a:r>
            <a:r>
              <a:rPr lang="en-US" sz="1050" dirty="0"/>
              <a:t>have to do is show </a:t>
            </a:r>
            <a:r>
              <a:rPr lang="en-US" sz="1050" dirty="0" smtClean="0"/>
              <a:t>your </a:t>
            </a:r>
            <a:r>
              <a:rPr lang="en-US" sz="1050" dirty="0"/>
              <a:t>ID card. </a:t>
            </a:r>
            <a:r>
              <a:rPr lang="en-US" sz="1050" dirty="0" err="1"/>
              <a:t>FirstCare</a:t>
            </a:r>
            <a:r>
              <a:rPr lang="en-US" sz="1050" dirty="0"/>
              <a:t> will coordinate payment directly with providers thus eliminating the need to file routine claim forms. </a:t>
            </a:r>
          </a:p>
          <a:p>
            <a:pPr>
              <a:lnSpc>
                <a:spcPct val="90000"/>
              </a:lnSpc>
              <a:spcBef>
                <a:spcPct val="0"/>
              </a:spcBef>
            </a:pPr>
            <a:endParaRPr lang="en-US" sz="1050" dirty="0"/>
          </a:p>
          <a:p>
            <a:pPr>
              <a:lnSpc>
                <a:spcPct val="90000"/>
              </a:lnSpc>
              <a:spcBef>
                <a:spcPct val="0"/>
              </a:spcBef>
            </a:pPr>
            <a:r>
              <a:rPr lang="en-US" sz="1050" dirty="0"/>
              <a:t>Many </a:t>
            </a:r>
            <a:r>
              <a:rPr lang="en-US" sz="1050" dirty="0" smtClean="0"/>
              <a:t>of </a:t>
            </a:r>
            <a:r>
              <a:rPr lang="en-US" sz="1050" dirty="0" err="1" smtClean="0"/>
              <a:t>FirstCare</a:t>
            </a:r>
            <a:r>
              <a:rPr lang="en-US" sz="1050" dirty="0" smtClean="0"/>
              <a:t> </a:t>
            </a:r>
            <a:r>
              <a:rPr lang="en-US" sz="1050" dirty="0"/>
              <a:t>members have college-age dependents that reside outside </a:t>
            </a:r>
            <a:r>
              <a:rPr lang="en-US" sz="1050" dirty="0" smtClean="0"/>
              <a:t>the service </a:t>
            </a:r>
            <a:r>
              <a:rPr lang="en-US" sz="1050" dirty="0"/>
              <a:t>area. No problem. They are covered for all services, including routine, non-emergency care as long as the care is provided by a doctor or facility that is contracted with </a:t>
            </a:r>
            <a:r>
              <a:rPr lang="en-US" sz="1050" dirty="0" err="1"/>
              <a:t>FirstCare</a:t>
            </a:r>
            <a:r>
              <a:rPr lang="en-US" sz="1050" dirty="0"/>
              <a:t> or one </a:t>
            </a:r>
            <a:r>
              <a:rPr lang="en-US" sz="1050"/>
              <a:t>of </a:t>
            </a:r>
            <a:r>
              <a:rPr lang="en-US" sz="1050" smtClean="0"/>
              <a:t>their </a:t>
            </a:r>
            <a:r>
              <a:rPr lang="en-US" sz="1050" dirty="0"/>
              <a:t>affiliated networks.  In order to receive this comprehensive level of benefits, the </a:t>
            </a:r>
            <a:r>
              <a:rPr lang="en-US" sz="1050" dirty="0" smtClean="0"/>
              <a:t>student’s </a:t>
            </a:r>
            <a:r>
              <a:rPr lang="en-US" sz="1050" dirty="0"/>
              <a:t>out-of-area address must be on file with </a:t>
            </a:r>
            <a:r>
              <a:rPr lang="en-US" sz="1050" dirty="0" err="1"/>
              <a:t>FirstCare</a:t>
            </a:r>
            <a:r>
              <a:rPr lang="en-US" sz="1050" dirty="0"/>
              <a:t>. This can be done by simply calling </a:t>
            </a:r>
            <a:r>
              <a:rPr lang="en-US" sz="1050" dirty="0" smtClean="0"/>
              <a:t>the </a:t>
            </a:r>
            <a:r>
              <a:rPr lang="en-US" sz="1050" dirty="0"/>
              <a:t>Customer Service Department at </a:t>
            </a:r>
            <a:r>
              <a:rPr lang="en-US" sz="1050" b="1" dirty="0"/>
              <a:t>1.800.884.4901</a:t>
            </a:r>
            <a:r>
              <a:rPr lang="en-US" sz="1050" dirty="0"/>
              <a:t>.</a:t>
            </a:r>
          </a:p>
          <a:p>
            <a:pPr>
              <a:lnSpc>
                <a:spcPct val="90000"/>
              </a:lnSpc>
              <a:spcBef>
                <a:spcPct val="0"/>
              </a:spcBef>
            </a:pPr>
            <a:endParaRPr lang="en-US" sz="1050" dirty="0"/>
          </a:p>
          <a:p>
            <a:pPr>
              <a:lnSpc>
                <a:spcPct val="90000"/>
              </a:lnSpc>
              <a:spcBef>
                <a:spcPct val="0"/>
              </a:spcBef>
            </a:pPr>
            <a:r>
              <a:rPr lang="en-US" sz="1050" dirty="0" err="1"/>
              <a:t>FirstCare</a:t>
            </a:r>
            <a:r>
              <a:rPr lang="en-US" sz="1050" dirty="0"/>
              <a:t> members have access to a robust secure website. </a:t>
            </a:r>
            <a:r>
              <a:rPr lang="en-US" sz="1050" dirty="0" smtClean="0"/>
              <a:t>You </a:t>
            </a:r>
            <a:r>
              <a:rPr lang="en-US" sz="1050" dirty="0"/>
              <a:t>can review claim and benefit information, request new ID </a:t>
            </a:r>
            <a:r>
              <a:rPr lang="en-US" sz="1050" dirty="0" smtClean="0"/>
              <a:t>cards </a:t>
            </a:r>
            <a:r>
              <a:rPr lang="en-US" sz="1050" dirty="0"/>
              <a:t>and research ways to promote a healthy lifestyle. This year, </a:t>
            </a:r>
            <a:r>
              <a:rPr lang="en-US" sz="1050" dirty="0" err="1" smtClean="0"/>
              <a:t>FirstCare</a:t>
            </a:r>
            <a:r>
              <a:rPr lang="en-US" sz="1050" dirty="0" smtClean="0"/>
              <a:t> has </a:t>
            </a:r>
            <a:r>
              <a:rPr lang="en-US" sz="1050" dirty="0"/>
              <a:t>added a new wellness program and improved </a:t>
            </a:r>
            <a:r>
              <a:rPr lang="en-US" sz="1050" dirty="0" smtClean="0"/>
              <a:t>the </a:t>
            </a:r>
            <a:r>
              <a:rPr lang="en-US" sz="1050" dirty="0"/>
              <a:t>online provider directory.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xfrm>
            <a:off x="1130300" y="4343400"/>
            <a:ext cx="4584700" cy="411480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050" dirty="0"/>
              <a:t>This chart outlines some of the changes in the medical plan. </a:t>
            </a:r>
            <a:r>
              <a:rPr lang="en-US" sz="1050" dirty="0" smtClean="0"/>
              <a:t>Please </a:t>
            </a:r>
            <a:r>
              <a:rPr lang="en-US" sz="1050" dirty="0"/>
              <a:t>refer to </a:t>
            </a:r>
            <a:r>
              <a:rPr lang="en-US" sz="1050" dirty="0" smtClean="0"/>
              <a:t/>
            </a:r>
            <a:br>
              <a:rPr lang="en-US" sz="1050" dirty="0" smtClean="0"/>
            </a:br>
            <a:r>
              <a:rPr lang="en-US" sz="1050" dirty="0" smtClean="0"/>
              <a:t>the </a:t>
            </a:r>
            <a:r>
              <a:rPr lang="en-US" sz="1050" dirty="0"/>
              <a:t>Schedule of Benefits and Evidence of Coverage for a complete overview of coverage.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xfrm>
            <a:off x="1143000" y="4343400"/>
            <a:ext cx="4572000" cy="411480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95000"/>
              </a:lnSpc>
              <a:spcBef>
                <a:spcPct val="10000"/>
              </a:spcBef>
            </a:pPr>
            <a:r>
              <a:rPr lang="en-US" sz="1050" dirty="0"/>
              <a:t>This chart outlines some of the changes to the prescription drug plan. Please refer to the Schedule of Benefits and Evidence of Coverage for a complete overview of coverage.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xfrm>
            <a:off x="1130300" y="4343400"/>
            <a:ext cx="4657271" cy="411480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050" dirty="0">
                <a:cs typeface="Arial" charset="0"/>
              </a:rPr>
              <a:t>In order to be a member in </a:t>
            </a:r>
            <a:r>
              <a:rPr lang="en-US" sz="1050" dirty="0" smtClean="0">
                <a:cs typeface="Arial" charset="0"/>
              </a:rPr>
              <a:t>the </a:t>
            </a:r>
            <a:r>
              <a:rPr lang="en-US" sz="1050" dirty="0" err="1" smtClean="0">
                <a:cs typeface="Arial" charset="0"/>
              </a:rPr>
              <a:t>FirstCare</a:t>
            </a:r>
            <a:r>
              <a:rPr lang="en-US" sz="1050" dirty="0" smtClean="0">
                <a:cs typeface="Arial" charset="0"/>
              </a:rPr>
              <a:t> </a:t>
            </a:r>
            <a:r>
              <a:rPr lang="en-US" sz="1050" dirty="0">
                <a:cs typeface="Arial" charset="0"/>
              </a:rPr>
              <a:t>plan, </a:t>
            </a:r>
            <a:r>
              <a:rPr lang="en-US" sz="1050" dirty="0" smtClean="0">
                <a:cs typeface="Arial" charset="0"/>
              </a:rPr>
              <a:t>you </a:t>
            </a:r>
            <a:r>
              <a:rPr lang="en-US" sz="1050" dirty="0">
                <a:cs typeface="Arial" charset="0"/>
              </a:rPr>
              <a:t>must live, reside or work in one of the shaded areas. </a:t>
            </a:r>
            <a:r>
              <a:rPr lang="en-US" sz="1050" dirty="0" err="1" smtClean="0">
                <a:cs typeface="Arial" charset="0"/>
              </a:rPr>
              <a:t>FirstCare’s</a:t>
            </a:r>
            <a:r>
              <a:rPr lang="en-US" sz="1050" dirty="0" smtClean="0">
                <a:cs typeface="Arial" charset="0"/>
              </a:rPr>
              <a:t> </a:t>
            </a:r>
            <a:r>
              <a:rPr lang="en-US" sz="1050" dirty="0">
                <a:cs typeface="Arial" charset="0"/>
              </a:rPr>
              <a:t>service area includes 103 counties, thus providing the largest service area for those wanting to enroll in an HMO.</a:t>
            </a:r>
          </a:p>
          <a:p>
            <a:endParaRPr lang="en-US" sz="1050" dirty="0">
              <a:cs typeface="Arial" charset="0"/>
            </a:endParaRPr>
          </a:p>
          <a:p>
            <a:r>
              <a:rPr lang="en-US" sz="1050" dirty="0">
                <a:cs typeface="Arial" charset="0"/>
              </a:rPr>
              <a:t>Within </a:t>
            </a:r>
            <a:r>
              <a:rPr lang="en-US" sz="1050" dirty="0" smtClean="0">
                <a:cs typeface="Arial" charset="0"/>
              </a:rPr>
              <a:t>the 103 </a:t>
            </a:r>
            <a:r>
              <a:rPr lang="en-US" sz="1050" dirty="0">
                <a:cs typeface="Arial" charset="0"/>
              </a:rPr>
              <a:t>counties, there are more than 1,600 primary care physicians and 2,400 specialists including some of the most well respective hospitals. Before seeking care, remember to check your </a:t>
            </a:r>
            <a:r>
              <a:rPr lang="en-US" sz="1050" dirty="0" smtClean="0">
                <a:cs typeface="Arial" charset="0"/>
              </a:rPr>
              <a:t>provider’s </a:t>
            </a:r>
            <a:r>
              <a:rPr lang="en-US" sz="1050" dirty="0">
                <a:cs typeface="Arial" charset="0"/>
              </a:rPr>
              <a:t>participation status.</a:t>
            </a:r>
          </a:p>
          <a:p>
            <a:endParaRPr lang="en-US" sz="1050" dirty="0">
              <a:cs typeface="Arial" charset="0"/>
            </a:endParaRPr>
          </a:p>
          <a:p>
            <a:r>
              <a:rPr lang="en-US" sz="1050" dirty="0">
                <a:cs typeface="Arial" charset="0"/>
              </a:rPr>
              <a:t>The next couple of slides outline some of the providers participating in </a:t>
            </a:r>
            <a:r>
              <a:rPr lang="en-US" sz="1050" dirty="0" smtClean="0">
                <a:cs typeface="Arial" charset="0"/>
              </a:rPr>
              <a:t>the </a:t>
            </a:r>
            <a:r>
              <a:rPr lang="en-US" sz="1050" dirty="0">
                <a:cs typeface="Arial" charset="0"/>
              </a:rPr>
              <a:t>network.</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xfrm>
            <a:off x="1130301" y="4343401"/>
            <a:ext cx="4584700" cy="4413552"/>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95000"/>
              </a:lnSpc>
              <a:spcAft>
                <a:spcPts val="600"/>
              </a:spcAft>
            </a:pPr>
            <a:r>
              <a:rPr lang="en-US" sz="1050" dirty="0"/>
              <a:t>One of the many benefits of participating in the </a:t>
            </a:r>
            <a:r>
              <a:rPr lang="en-US" sz="1050" dirty="0" smtClean="0"/>
              <a:t>TRS-</a:t>
            </a:r>
            <a:r>
              <a:rPr lang="en-US" sz="1050" dirty="0" err="1" smtClean="0"/>
              <a:t>ActiveCare</a:t>
            </a:r>
            <a:r>
              <a:rPr lang="en-US" sz="1050" dirty="0" smtClean="0"/>
              <a:t> </a:t>
            </a:r>
            <a:r>
              <a:rPr lang="en-US" sz="1050" dirty="0"/>
              <a:t>program </a:t>
            </a:r>
            <a:r>
              <a:rPr lang="en-US" sz="1050" dirty="0" smtClean="0"/>
              <a:t>is</a:t>
            </a:r>
            <a:br>
              <a:rPr lang="en-US" sz="1050" dirty="0" smtClean="0"/>
            </a:br>
            <a:r>
              <a:rPr lang="en-US" sz="1050" dirty="0" smtClean="0"/>
              <a:t>the</a:t>
            </a:r>
            <a:r>
              <a:rPr lang="en-US" sz="1050" dirty="0"/>
              <a:t> </a:t>
            </a:r>
            <a:r>
              <a:rPr lang="en-US" sz="1050" dirty="0" smtClean="0"/>
              <a:t>opportunity </a:t>
            </a:r>
            <a:r>
              <a:rPr lang="en-US" sz="1050" dirty="0"/>
              <a:t>for </a:t>
            </a:r>
            <a:r>
              <a:rPr lang="en-US" sz="1050" dirty="0" smtClean="0"/>
              <a:t>you to </a:t>
            </a:r>
            <a:r>
              <a:rPr lang="en-US" sz="1050" dirty="0"/>
              <a:t>choose from several outstanding health </a:t>
            </a:r>
            <a:r>
              <a:rPr lang="en-US" sz="1050" dirty="0" smtClean="0"/>
              <a:t>care companies</a:t>
            </a:r>
            <a:r>
              <a:rPr lang="en-US" sz="1050" dirty="0"/>
              <a:t>. </a:t>
            </a:r>
            <a:r>
              <a:rPr lang="en-US" sz="1050" dirty="0" err="1"/>
              <a:t>FirstCare</a:t>
            </a:r>
            <a:r>
              <a:rPr lang="en-US" sz="1050" dirty="0"/>
              <a:t> is proud to be part of such a program. </a:t>
            </a:r>
            <a:r>
              <a:rPr lang="en-US" sz="1050" dirty="0" smtClean="0"/>
              <a:t>Their participation</a:t>
            </a:r>
            <a:br>
              <a:rPr lang="en-US" sz="1050" dirty="0" smtClean="0"/>
            </a:br>
            <a:r>
              <a:rPr lang="en-US" sz="1050" dirty="0" smtClean="0"/>
              <a:t>in TRS</a:t>
            </a:r>
            <a:r>
              <a:rPr lang="en-US" sz="1050" dirty="0"/>
              <a:t>-</a:t>
            </a:r>
            <a:r>
              <a:rPr lang="en-US" sz="1050" dirty="0" err="1"/>
              <a:t>ActiveCare</a:t>
            </a:r>
            <a:r>
              <a:rPr lang="en-US" sz="1050" dirty="0"/>
              <a:t> spans eleven </a:t>
            </a:r>
            <a:r>
              <a:rPr lang="en-US" sz="1050" dirty="0" smtClean="0"/>
              <a:t>years, </a:t>
            </a:r>
            <a:r>
              <a:rPr lang="en-US" sz="1050" dirty="0"/>
              <a:t>insuring more than 20,000 school employees and their dependents</a:t>
            </a:r>
            <a:r>
              <a:rPr lang="en-US" sz="1050" dirty="0" smtClean="0"/>
              <a:t>.</a:t>
            </a:r>
            <a:endParaRPr lang="en-US" sz="1050" dirty="0"/>
          </a:p>
          <a:p>
            <a:pPr>
              <a:lnSpc>
                <a:spcPct val="95000"/>
              </a:lnSpc>
              <a:spcAft>
                <a:spcPts val="600"/>
              </a:spcAft>
            </a:pPr>
            <a:r>
              <a:rPr lang="en-US" sz="1050" dirty="0" err="1" smtClean="0"/>
              <a:t>FirstCare</a:t>
            </a:r>
            <a:r>
              <a:rPr lang="en-US" sz="1050" dirty="0" smtClean="0"/>
              <a:t> is a </a:t>
            </a:r>
            <a:r>
              <a:rPr lang="en-US" sz="1050" dirty="0"/>
              <a:t>Texas hospital-based health plan, </a:t>
            </a:r>
            <a:r>
              <a:rPr lang="en-US" sz="1050" dirty="0" smtClean="0"/>
              <a:t>that </a:t>
            </a:r>
            <a:r>
              <a:rPr lang="en-US" sz="1050" dirty="0"/>
              <a:t>believes medical decisions </a:t>
            </a:r>
            <a:r>
              <a:rPr lang="en-US" sz="1050" dirty="0" smtClean="0"/>
              <a:t>are made </a:t>
            </a:r>
            <a:r>
              <a:rPr lang="en-US" sz="1050" dirty="0"/>
              <a:t>locally by physicians who understand how health care is delivered in </a:t>
            </a:r>
            <a:r>
              <a:rPr lang="en-US" sz="1050" dirty="0" smtClean="0"/>
              <a:t/>
            </a:r>
            <a:br>
              <a:rPr lang="en-US" sz="1050" dirty="0" smtClean="0"/>
            </a:br>
            <a:r>
              <a:rPr lang="en-US" sz="1050" dirty="0" smtClean="0"/>
              <a:t>their</a:t>
            </a:r>
            <a:r>
              <a:rPr lang="en-US" sz="1050" dirty="0"/>
              <a:t> </a:t>
            </a:r>
            <a:r>
              <a:rPr lang="en-US" sz="1050" dirty="0" smtClean="0"/>
              <a:t>communities</a:t>
            </a:r>
            <a:r>
              <a:rPr lang="en-US" sz="1050" dirty="0"/>
              <a:t>; not by someone on the phone in a different state</a:t>
            </a:r>
            <a:r>
              <a:rPr lang="en-US" sz="1050" dirty="0" smtClean="0"/>
              <a:t>.</a:t>
            </a:r>
            <a:endParaRPr lang="en-US" sz="1050" dirty="0"/>
          </a:p>
          <a:p>
            <a:pPr>
              <a:lnSpc>
                <a:spcPct val="95000"/>
              </a:lnSpc>
              <a:spcAft>
                <a:spcPts val="600"/>
              </a:spcAft>
            </a:pPr>
            <a:r>
              <a:rPr lang="en-US" sz="1050" dirty="0"/>
              <a:t>In addition, </a:t>
            </a:r>
            <a:r>
              <a:rPr lang="en-US" sz="1050" dirty="0" smtClean="0"/>
              <a:t>the </a:t>
            </a:r>
            <a:r>
              <a:rPr lang="en-US" sz="1050" dirty="0"/>
              <a:t>Texas-based Customer Service staff is available to answer questions</a:t>
            </a:r>
            <a:r>
              <a:rPr lang="en-US" dirty="0"/>
              <a:t>.</a:t>
            </a:r>
          </a:p>
          <a:p>
            <a:pPr>
              <a:lnSpc>
                <a:spcPct val="95000"/>
              </a:lnSpc>
              <a:spcBef>
                <a:spcPct val="10000"/>
              </a:spcBef>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43000" y="4343400"/>
            <a:ext cx="4572000" cy="4114800"/>
          </a:xfrm>
        </p:spPr>
        <p:txBody>
          <a:bodyPr/>
          <a:lstStyle/>
          <a:p>
            <a:endParaRPr lang="en-US" dirty="0"/>
          </a:p>
        </p:txBody>
      </p:sp>
    </p:spTree>
    <p:extLst>
      <p:ext uri="{BB962C8B-B14F-4D97-AF65-F5344CB8AC3E}">
        <p14:creationId xmlns:p14="http://schemas.microsoft.com/office/powerpoint/2010/main" val="32444284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xfrm>
            <a:off x="1130300" y="4343400"/>
            <a:ext cx="4584700" cy="411480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10000"/>
              </a:spcBef>
            </a:pPr>
            <a:r>
              <a:rPr lang="en-US" sz="1050" dirty="0" smtClean="0"/>
              <a:t>They </a:t>
            </a:r>
            <a:r>
              <a:rPr lang="en-US" sz="1050" dirty="0"/>
              <a:t>have set up a dedicated e-mail address for TRS-</a:t>
            </a:r>
            <a:r>
              <a:rPr lang="en-US" sz="1050" dirty="0" err="1"/>
              <a:t>ActiveCare</a:t>
            </a:r>
            <a:r>
              <a:rPr lang="en-US" sz="1050" dirty="0"/>
              <a:t> members and benefit administrators at </a:t>
            </a:r>
            <a:r>
              <a:rPr lang="en-US" sz="1050" b="1" dirty="0" err="1"/>
              <a:t>trsquestions@firstcare.com</a:t>
            </a:r>
            <a:r>
              <a:rPr lang="en-US" sz="1050" dirty="0"/>
              <a:t>. The email address is constantly monitored and a great way to request ID cards, research </a:t>
            </a:r>
            <a:r>
              <a:rPr lang="en-US" sz="1050" dirty="0" smtClean="0"/>
              <a:t>claims and </a:t>
            </a:r>
            <a:r>
              <a:rPr lang="en-US" sz="1050" dirty="0"/>
              <a:t>ask benefit questions.</a:t>
            </a:r>
          </a:p>
          <a:p>
            <a:pPr>
              <a:lnSpc>
                <a:spcPct val="90000"/>
              </a:lnSpc>
              <a:spcBef>
                <a:spcPct val="10000"/>
              </a:spcBef>
            </a:pP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30300" y="4343400"/>
            <a:ext cx="50419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smtClean="0"/>
              <a:t>Let’s discuss the health care benefits available through Scott &amp; White Health Plan.</a:t>
            </a:r>
          </a:p>
          <a:p>
            <a:endParaRPr lang="en-US" dirty="0"/>
          </a:p>
        </p:txBody>
      </p:sp>
    </p:spTree>
    <p:extLst>
      <p:ext uri="{BB962C8B-B14F-4D97-AF65-F5344CB8AC3E}">
        <p14:creationId xmlns:p14="http://schemas.microsoft.com/office/powerpoint/2010/main" val="28117759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xfrm>
            <a:off x="1141413" y="669723"/>
            <a:ext cx="4572000" cy="3429000"/>
          </a:xfrm>
          <a:ln/>
        </p:spPr>
      </p:sp>
      <p:sp>
        <p:nvSpPr>
          <p:cNvPr id="157699" name="Rectangle 3"/>
          <p:cNvSpPr>
            <a:spLocks noGrp="1" noChangeArrowheads="1"/>
          </p:cNvSpPr>
          <p:nvPr>
            <p:ph type="body" idx="1"/>
          </p:nvPr>
        </p:nvSpPr>
        <p:spPr>
          <a:xfrm>
            <a:off x="1130300" y="4335463"/>
            <a:ext cx="4992490" cy="3751716"/>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9970" tIns="44985" rIns="89970" bIns="44985"/>
          <a:lstStyle/>
          <a:p>
            <a:pPr>
              <a:lnSpc>
                <a:spcPts val="1324"/>
              </a:lnSpc>
              <a:spcBef>
                <a:spcPct val="0"/>
              </a:spcBef>
            </a:pPr>
            <a:r>
              <a:rPr lang="en-US" sz="1050" dirty="0"/>
              <a:t>Scott </a:t>
            </a:r>
            <a:r>
              <a:rPr lang="en-US" sz="1050" dirty="0" smtClean="0"/>
              <a:t>&amp; </a:t>
            </a:r>
            <a:r>
              <a:rPr lang="en-US" sz="1050" dirty="0"/>
              <a:t>White Health Plan is available in 49 counties across Central and West Texas</a:t>
            </a:r>
            <a:r>
              <a:rPr lang="en-US" sz="1050" dirty="0" smtClean="0"/>
              <a:t>.</a:t>
            </a:r>
            <a:br>
              <a:rPr lang="en-US" sz="1050" dirty="0" smtClean="0"/>
            </a:br>
            <a:r>
              <a:rPr lang="en-US" sz="1050" dirty="0" smtClean="0"/>
              <a:t>You </a:t>
            </a:r>
            <a:r>
              <a:rPr lang="en-US" sz="1050" dirty="0"/>
              <a:t>must live, work or reside in the Scott </a:t>
            </a:r>
            <a:r>
              <a:rPr lang="en-US" sz="1050" dirty="0" smtClean="0"/>
              <a:t>&amp; </a:t>
            </a:r>
            <a:r>
              <a:rPr lang="en-US" sz="1050" dirty="0"/>
              <a:t>White Health Plan service area. The green dots on the map represent hospital providers throughout the service area.</a:t>
            </a:r>
          </a:p>
          <a:p>
            <a:pPr>
              <a:lnSpc>
                <a:spcPts val="1324"/>
              </a:lnSpc>
              <a:spcBef>
                <a:spcPct val="0"/>
              </a:spcBef>
            </a:pP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xfrm>
            <a:off x="1130300" y="4343400"/>
            <a:ext cx="5041900" cy="411480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050" dirty="0"/>
              <a:t>The National Committee for Quality Assurance (NCQA)</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xfrm>
            <a:off x="1147763" y="676742"/>
            <a:ext cx="4570412" cy="3429000"/>
          </a:xfr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141413" y="676275"/>
            <a:ext cx="4572000" cy="3429000"/>
          </a:xfrm>
          <a:ln/>
        </p:spPr>
      </p:sp>
      <p:sp>
        <p:nvSpPr>
          <p:cNvPr id="160771" name="Rectangle 3"/>
          <p:cNvSpPr>
            <a:spLocks noGrp="1" noChangeArrowheads="1"/>
          </p:cNvSpPr>
          <p:nvPr>
            <p:ph type="body" idx="1"/>
          </p:nvPr>
        </p:nvSpPr>
        <p:spPr>
          <a:xfrm>
            <a:off x="1130300" y="4335463"/>
            <a:ext cx="4815384" cy="3804632"/>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9970" tIns="44985" rIns="89970" bIns="44985"/>
          <a:lstStyle/>
          <a:p>
            <a:pPr>
              <a:lnSpc>
                <a:spcPts val="1324"/>
              </a:lnSpc>
              <a:spcBef>
                <a:spcPct val="0"/>
              </a:spcBef>
            </a:pPr>
            <a:r>
              <a:rPr lang="en-US" sz="1050" dirty="0"/>
              <a:t>There is NO deductible on </a:t>
            </a:r>
            <a:r>
              <a:rPr lang="en-US" sz="1050" b="1" dirty="0"/>
              <a:t>generic</a:t>
            </a:r>
            <a:r>
              <a:rPr lang="en-US" sz="1050" dirty="0"/>
              <a:t> prescriptions.  A $100 deductible applies to preferred brand, non-preferred brand and non-formulary prescriptions.  </a:t>
            </a:r>
          </a:p>
          <a:p>
            <a:pPr>
              <a:lnSpc>
                <a:spcPts val="1324"/>
              </a:lnSpc>
              <a:spcBef>
                <a:spcPct val="0"/>
              </a:spcBef>
            </a:pPr>
            <a:endParaRPr lang="en-US" sz="1050" dirty="0"/>
          </a:p>
          <a:p>
            <a:pPr>
              <a:lnSpc>
                <a:spcPts val="1324"/>
              </a:lnSpc>
              <a:spcBef>
                <a:spcPct val="0"/>
              </a:spcBef>
            </a:pPr>
            <a:r>
              <a:rPr lang="en-US" sz="1050" dirty="0"/>
              <a:t>If you purchase your prescription drugs through a retail pharmacy, </a:t>
            </a:r>
            <a:r>
              <a:rPr lang="en-US" sz="1050" dirty="0" smtClean="0"/>
              <a:t>you’ll </a:t>
            </a:r>
            <a:r>
              <a:rPr lang="en-US" sz="1050" dirty="0"/>
              <a:t>pay $3 </a:t>
            </a:r>
            <a:r>
              <a:rPr lang="en-US" sz="1050" dirty="0" smtClean="0"/>
              <a:t/>
            </a:r>
            <a:br>
              <a:rPr lang="en-US" sz="1050" dirty="0" smtClean="0"/>
            </a:br>
            <a:r>
              <a:rPr lang="en-US" sz="1050" dirty="0" smtClean="0"/>
              <a:t>for </a:t>
            </a:r>
            <a:r>
              <a:rPr lang="en-US" sz="1050" dirty="0"/>
              <a:t>generic with no deductible and pay 30% after deductible for preferred brand. </a:t>
            </a:r>
            <a:r>
              <a:rPr lang="en-US" sz="1050" dirty="0" smtClean="0"/>
              <a:t>For </a:t>
            </a:r>
            <a:r>
              <a:rPr lang="en-US" sz="1050" dirty="0"/>
              <a:t>non-preferred brand-name drugs, </a:t>
            </a:r>
            <a:r>
              <a:rPr lang="en-US" sz="1050" dirty="0" smtClean="0"/>
              <a:t>you’ll </a:t>
            </a:r>
            <a:r>
              <a:rPr lang="en-US" sz="1050" dirty="0"/>
              <a:t>pay 50% after deductible. For non-formulary drugs, </a:t>
            </a:r>
            <a:r>
              <a:rPr lang="en-US" sz="1050" dirty="0" smtClean="0"/>
              <a:t>you’ll </a:t>
            </a:r>
            <a:r>
              <a:rPr lang="en-US" sz="1050" dirty="0"/>
              <a:t>pay the greater of $50 or 50% after deductible.  </a:t>
            </a:r>
            <a:r>
              <a:rPr lang="en-US" sz="1050" b="1" dirty="0"/>
              <a:t>If a brand-name prescription is dispensed when a generic is available, a copay of 50% applies after deductible.</a:t>
            </a:r>
            <a:br>
              <a:rPr lang="en-US" sz="1050" b="1" dirty="0"/>
            </a:br>
            <a:endParaRPr lang="en-US" sz="1050" b="1" dirty="0"/>
          </a:p>
          <a:p>
            <a:pPr>
              <a:lnSpc>
                <a:spcPts val="1324"/>
              </a:lnSpc>
              <a:spcBef>
                <a:spcPct val="0"/>
              </a:spcBef>
            </a:pPr>
            <a:r>
              <a:rPr lang="en-US" sz="1050" b="1" dirty="0"/>
              <a:t>SWHP </a:t>
            </a:r>
            <a:r>
              <a:rPr lang="en-US" sz="1050" dirty="0"/>
              <a:t>covers non-formulary prescriptions, some carriers do not.</a:t>
            </a:r>
          </a:p>
          <a:p>
            <a:pPr>
              <a:lnSpc>
                <a:spcPts val="1324"/>
              </a:lnSpc>
              <a:spcBef>
                <a:spcPct val="0"/>
              </a:spcBef>
            </a:pPr>
            <a:endParaRPr lang="en-US" sz="1050" dirty="0"/>
          </a:p>
          <a:p>
            <a:pPr>
              <a:lnSpc>
                <a:spcPts val="1324"/>
              </a:lnSpc>
              <a:spcBef>
                <a:spcPct val="0"/>
              </a:spcBef>
            </a:pPr>
            <a:r>
              <a:rPr lang="en-US" sz="1050" dirty="0"/>
              <a:t>For prescription drugs purchased through mail order with a SWHP pharmacy, </a:t>
            </a:r>
            <a:r>
              <a:rPr lang="en-US" sz="1050" dirty="0" smtClean="0"/>
              <a:t>you’ll </a:t>
            </a:r>
            <a:r>
              <a:rPr lang="en-US" sz="1050" dirty="0"/>
              <a:t>pay $6 for generic with no deductible. For preferred  brand drugs, </a:t>
            </a:r>
            <a:r>
              <a:rPr lang="en-US" sz="1050" dirty="0" smtClean="0"/>
              <a:t>you’ll </a:t>
            </a:r>
            <a:r>
              <a:rPr lang="en-US" sz="1050" dirty="0"/>
              <a:t>pay </a:t>
            </a:r>
            <a:r>
              <a:rPr lang="en-US" sz="1050" dirty="0" smtClean="0"/>
              <a:t/>
            </a:r>
            <a:br>
              <a:rPr lang="en-US" sz="1050" dirty="0" smtClean="0"/>
            </a:br>
            <a:r>
              <a:rPr lang="en-US" sz="1050" dirty="0" smtClean="0"/>
              <a:t>30</a:t>
            </a:r>
            <a:r>
              <a:rPr lang="en-US" sz="1050" dirty="0"/>
              <a:t>% after the deductible. For non-preferred brand drugs, </a:t>
            </a:r>
            <a:r>
              <a:rPr lang="en-US" sz="1050" dirty="0" smtClean="0"/>
              <a:t>you’ll </a:t>
            </a:r>
            <a:r>
              <a:rPr lang="en-US" sz="1050" dirty="0"/>
              <a:t>pay 50% after deductible. Non-formulary drugs are not available by mail order with Scott </a:t>
            </a:r>
            <a:r>
              <a:rPr lang="en-US" sz="1050" dirty="0" smtClean="0"/>
              <a:t>&amp; </a:t>
            </a:r>
            <a:r>
              <a:rPr lang="en-US" sz="1050" dirty="0"/>
              <a:t>White Health Plan.</a:t>
            </a:r>
          </a:p>
          <a:p>
            <a:pPr>
              <a:lnSpc>
                <a:spcPts val="1324"/>
              </a:lnSpc>
              <a:spcBef>
                <a:spcPct val="0"/>
              </a:spcBef>
            </a:pPr>
            <a:endParaRPr lang="en-US" sz="1050" dirty="0"/>
          </a:p>
          <a:p>
            <a:pPr>
              <a:lnSpc>
                <a:spcPts val="1324"/>
              </a:lnSpc>
              <a:spcBef>
                <a:spcPct val="0"/>
              </a:spcBef>
            </a:pPr>
            <a:r>
              <a:rPr lang="en-US" sz="1050" dirty="0"/>
              <a:t>Prescriptions may be filled at any Scott &amp; White Health Plan pharmacy and all </a:t>
            </a:r>
            <a:r>
              <a:rPr lang="en-US" sz="1050" dirty="0" smtClean="0"/>
              <a:t/>
            </a:r>
            <a:br>
              <a:rPr lang="en-US" sz="1050" dirty="0" smtClean="0"/>
            </a:br>
            <a:r>
              <a:rPr lang="en-US" sz="1050" dirty="0" smtClean="0"/>
              <a:t>major </a:t>
            </a:r>
            <a:r>
              <a:rPr lang="en-US" sz="1050" dirty="0"/>
              <a:t>retail pharmacies outside the Temple area — including most Walgreens, CVS, Wal-Mart, Target and HEB locations.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xfrm>
            <a:off x="1143000" y="4343400"/>
            <a:ext cx="4572000" cy="411480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9970" tIns="44985" rIns="89970" bIns="44985"/>
          <a:lstStyle/>
          <a:p>
            <a:r>
              <a:rPr lang="en-US" sz="1050" b="1" dirty="0"/>
              <a:t>Diabetes Days: </a:t>
            </a:r>
            <a:r>
              <a:rPr lang="en-US" sz="1050" dirty="0"/>
              <a:t>A patient centered program to screen diabetics in one convenient spot in a convenient time and free to SWHP members. Services include: eye exam, foot exam, blood work and pressure, weight, BMI and urine check.</a:t>
            </a:r>
          </a:p>
          <a:p>
            <a:endParaRPr lang="en-US" sz="1050" dirty="0"/>
          </a:p>
          <a:p>
            <a:r>
              <a:rPr lang="en-US" sz="1050" dirty="0"/>
              <a:t>Diabetic Days are on Saturdays throughout the year. Contact </a:t>
            </a:r>
            <a:r>
              <a:rPr lang="en-US" sz="1050" b="1" dirty="0"/>
              <a:t>254-298-3516 </a:t>
            </a:r>
            <a:r>
              <a:rPr lang="en-US" sz="1050" dirty="0"/>
              <a:t>for an appointment time.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xfrm>
            <a:off x="1130300" y="4343400"/>
            <a:ext cx="4648200" cy="411480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9970" tIns="44985" rIns="89970" bIns="44985"/>
          <a:lstStyle/>
          <a:p>
            <a:pPr eaLnBrk="1" hangingPunct="1"/>
            <a:r>
              <a:rPr lang="en-US" sz="1050" b="1" dirty="0"/>
              <a:t>Dialog Center: </a:t>
            </a:r>
            <a:r>
              <a:rPr lang="en-US" sz="1050" dirty="0"/>
              <a:t>What is shared decision-making? </a:t>
            </a:r>
            <a:r>
              <a:rPr lang="en-US" sz="1050" dirty="0" smtClean="0"/>
              <a:t>It’s </a:t>
            </a:r>
            <a:r>
              <a:rPr lang="en-US" sz="1050" dirty="0"/>
              <a:t>about making health care decisions in partnership with your physician. You may have </a:t>
            </a:r>
            <a:r>
              <a:rPr lang="en-US" sz="1050" dirty="0" smtClean="0"/>
              <a:t>personal </a:t>
            </a:r>
            <a:r>
              <a:rPr lang="en-US" sz="1050" dirty="0"/>
              <a:t>preferences and values that need to be considered when choosing treatment options. The Dialog Center can give you the risks and benefits of treatment options, provide different points of view about medical tests and treatments, help </a:t>
            </a:r>
            <a:r>
              <a:rPr lang="en-US" sz="1050" dirty="0" smtClean="0"/>
              <a:t>you understand </a:t>
            </a:r>
            <a:r>
              <a:rPr lang="en-US" sz="1050" dirty="0"/>
              <a:t>how your lifestyle may be </a:t>
            </a:r>
            <a:r>
              <a:rPr lang="en-US" sz="1050" dirty="0" smtClean="0"/>
              <a:t>affected.</a:t>
            </a:r>
            <a:endParaRPr lang="en-US" sz="1050" dirty="0"/>
          </a:p>
          <a:p>
            <a:pPr eaLnBrk="1" hangingPunct="1"/>
            <a:endParaRPr lang="en-US" sz="1050" b="1" dirty="0"/>
          </a:p>
          <a:p>
            <a:pPr eaLnBrk="1" hangingPunct="1"/>
            <a:r>
              <a:rPr lang="en-US" sz="1050" b="1" dirty="0"/>
              <a:t>Health Coaches: </a:t>
            </a:r>
            <a:r>
              <a:rPr lang="en-US" sz="1050" dirty="0"/>
              <a:t>Specially trained health care professionals, such as nurses, respiratory </a:t>
            </a:r>
            <a:r>
              <a:rPr lang="en-US" sz="1050" dirty="0" smtClean="0"/>
              <a:t>therapists </a:t>
            </a:r>
            <a:r>
              <a:rPr lang="en-US" sz="1050" dirty="0"/>
              <a:t>and dietitians. Available 24 hours a day, 7 days a week. Using the values of shared decision-making, health coaches help you become more active in your health care. This includes: exploring the risks and benefits involved in a specific treatment plan, evaluating options based on your beliefs </a:t>
            </a:r>
            <a:r>
              <a:rPr lang="en-US" sz="1050" dirty="0" smtClean="0"/>
              <a:t>and </a:t>
            </a:r>
            <a:r>
              <a:rPr lang="en-US" sz="1050" dirty="0"/>
              <a:t>way </a:t>
            </a:r>
            <a:r>
              <a:rPr lang="en-US" sz="1050" dirty="0" smtClean="0"/>
              <a:t/>
            </a:r>
            <a:br>
              <a:rPr lang="en-US" sz="1050" dirty="0" smtClean="0"/>
            </a:br>
            <a:r>
              <a:rPr lang="en-US" sz="1050" dirty="0" smtClean="0"/>
              <a:t>of </a:t>
            </a:r>
            <a:r>
              <a:rPr lang="en-US" sz="1050" dirty="0"/>
              <a:t>life, provide access to additional resources such as websites, videos, books, pamphlets and community organizations.</a:t>
            </a:r>
          </a:p>
          <a:p>
            <a:pPr eaLnBrk="1" hangingPunct="1"/>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xfrm>
            <a:off x="1130300" y="4339805"/>
            <a:ext cx="4584700" cy="441173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05475">
              <a:lnSpc>
                <a:spcPct val="95000"/>
              </a:lnSpc>
              <a:defRPr/>
            </a:pPr>
            <a:r>
              <a:rPr lang="en-US" sz="1050" dirty="0" err="1" smtClean="0">
                <a:solidFill>
                  <a:srgbClr val="000000"/>
                </a:solidFill>
              </a:rPr>
              <a:t>ActiveCare</a:t>
            </a:r>
            <a:r>
              <a:rPr lang="en-US" sz="1050" dirty="0" smtClean="0">
                <a:solidFill>
                  <a:srgbClr val="000000"/>
                </a:solidFill>
              </a:rPr>
              <a:t> </a:t>
            </a:r>
            <a:r>
              <a:rPr lang="en-US" sz="1050" dirty="0">
                <a:solidFill>
                  <a:srgbClr val="000000"/>
                </a:solidFill>
              </a:rPr>
              <a:t>1-HD meets the IRS definition of a high deductible health plan (HDHP) for all tiers of coverage (employee only, employee and spouse, employee and child(</a:t>
            </a:r>
            <a:r>
              <a:rPr lang="en-US" sz="1050" dirty="0" err="1">
                <a:solidFill>
                  <a:srgbClr val="000000"/>
                </a:solidFill>
              </a:rPr>
              <a:t>ren</a:t>
            </a:r>
            <a:r>
              <a:rPr lang="en-US" sz="1050" dirty="0">
                <a:solidFill>
                  <a:srgbClr val="000000"/>
                </a:solidFill>
              </a:rPr>
              <a:t>), and employee and family), and offers </a:t>
            </a:r>
            <a:r>
              <a:rPr lang="en-US" sz="1050" dirty="0" smtClean="0">
                <a:solidFill>
                  <a:srgbClr val="000000"/>
                </a:solidFill>
              </a:rPr>
              <a:t>you the </a:t>
            </a:r>
            <a:r>
              <a:rPr lang="en-US" sz="1050" dirty="0">
                <a:solidFill>
                  <a:srgbClr val="000000"/>
                </a:solidFill>
              </a:rPr>
              <a:t>opportunity to contribute pretax dollars into a health savings account (HSA). </a:t>
            </a:r>
            <a:r>
              <a:rPr lang="en-US" sz="1050" dirty="0" smtClean="0">
                <a:solidFill>
                  <a:srgbClr val="000000"/>
                </a:solidFill>
              </a:rPr>
              <a:t/>
            </a:r>
            <a:br>
              <a:rPr lang="en-US" sz="1050" dirty="0" smtClean="0">
                <a:solidFill>
                  <a:srgbClr val="000000"/>
                </a:solidFill>
              </a:rPr>
            </a:br>
            <a:endParaRPr lang="en-US" sz="1050" dirty="0" smtClean="0">
              <a:solidFill>
                <a:srgbClr val="000000"/>
              </a:solidFill>
            </a:endParaRPr>
          </a:p>
          <a:p>
            <a:pPr defTabSz="905475">
              <a:lnSpc>
                <a:spcPct val="95000"/>
              </a:lnSpc>
              <a:defRPr/>
            </a:pPr>
            <a:r>
              <a:rPr lang="en-US" sz="1050" dirty="0" smtClean="0">
                <a:solidFill>
                  <a:srgbClr val="000000"/>
                </a:solidFill>
              </a:rPr>
              <a:t>An </a:t>
            </a:r>
            <a:r>
              <a:rPr lang="en-US" sz="1050" dirty="0">
                <a:solidFill>
                  <a:srgbClr val="000000"/>
                </a:solidFill>
              </a:rPr>
              <a:t>HSA allows </a:t>
            </a:r>
            <a:r>
              <a:rPr lang="en-US" sz="1050" dirty="0" smtClean="0">
                <a:solidFill>
                  <a:srgbClr val="000000"/>
                </a:solidFill>
              </a:rPr>
              <a:t>you </a:t>
            </a:r>
            <a:r>
              <a:rPr lang="en-US" sz="1050" dirty="0">
                <a:solidFill>
                  <a:srgbClr val="000000"/>
                </a:solidFill>
              </a:rPr>
              <a:t>to pay for current health expenses and save for future qualified medical and retiree health expenses on a tax-free basis. </a:t>
            </a:r>
            <a:r>
              <a:rPr lang="en-US" sz="1050" dirty="0" smtClean="0">
                <a:solidFill>
                  <a:srgbClr val="000000"/>
                </a:solidFill>
              </a:rPr>
              <a:t>You </a:t>
            </a:r>
            <a:r>
              <a:rPr lang="en-US" sz="1050" dirty="0">
                <a:solidFill>
                  <a:srgbClr val="000000"/>
                </a:solidFill>
              </a:rPr>
              <a:t>can establish an HSA with banks and credit unions. Employers may set up plans for employees as well, in which case the employer will generally be arranging the HSA for the employee. </a:t>
            </a:r>
          </a:p>
          <a:p>
            <a:pPr defTabSz="905475">
              <a:lnSpc>
                <a:spcPct val="95000"/>
              </a:lnSpc>
              <a:defRPr/>
            </a:pPr>
            <a:endParaRPr lang="en-US" sz="1050" dirty="0">
              <a:solidFill>
                <a:srgbClr val="000000"/>
              </a:solidFill>
            </a:endParaRPr>
          </a:p>
          <a:p>
            <a:pPr defTabSz="905475">
              <a:lnSpc>
                <a:spcPct val="95000"/>
              </a:lnSpc>
              <a:defRPr/>
            </a:pPr>
            <a:r>
              <a:rPr lang="en-US" sz="1050" dirty="0">
                <a:solidFill>
                  <a:srgbClr val="000000"/>
                </a:solidFill>
              </a:rPr>
              <a:t>TRS does not offer health savings accounts, but some entities participating in TRS-</a:t>
            </a:r>
            <a:r>
              <a:rPr lang="en-US" sz="1050" dirty="0" err="1">
                <a:solidFill>
                  <a:srgbClr val="000000"/>
                </a:solidFill>
              </a:rPr>
              <a:t>ActiveCare</a:t>
            </a:r>
            <a:r>
              <a:rPr lang="en-US" sz="1050" dirty="0">
                <a:solidFill>
                  <a:srgbClr val="000000"/>
                </a:solidFill>
              </a:rPr>
              <a:t> do provide this option to their employees. </a:t>
            </a:r>
            <a:r>
              <a:rPr lang="en-US" sz="1050" dirty="0" smtClean="0">
                <a:solidFill>
                  <a:srgbClr val="000000"/>
                </a:solidFill>
              </a:rPr>
              <a:t>You </a:t>
            </a:r>
            <a:r>
              <a:rPr lang="en-US" sz="1050" dirty="0">
                <a:solidFill>
                  <a:srgbClr val="000000"/>
                </a:solidFill>
              </a:rPr>
              <a:t>can also establish an HSA by working directly with financial institutions offering this product. Many banks and credit unions offer custodial account services for individuals wishing to establish an HSA. </a:t>
            </a:r>
            <a:r>
              <a:rPr lang="en-US" sz="1050" b="1" dirty="0">
                <a:solidFill>
                  <a:srgbClr val="000000"/>
                </a:solidFill>
              </a:rPr>
              <a:t>TRS does not have a list of these institutions and does not endorse any particular HSA product. </a:t>
            </a:r>
            <a:r>
              <a:rPr lang="en-US" sz="1050" dirty="0">
                <a:solidFill>
                  <a:srgbClr val="000000"/>
                </a:solidFill>
              </a:rPr>
              <a:t>Please contact financial institutions serving your area to obtain further information</a:t>
            </a:r>
            <a:r>
              <a:rPr lang="en-US" sz="1050" dirty="0" smtClean="0">
                <a:solidFill>
                  <a:srgbClr val="000000"/>
                </a:solidFill>
              </a:rPr>
              <a:t>.</a:t>
            </a:r>
          </a:p>
          <a:p>
            <a:pPr defTabSz="905475">
              <a:lnSpc>
                <a:spcPct val="95000"/>
              </a:lnSpc>
              <a:defRPr/>
            </a:pPr>
            <a:endParaRPr lang="en-US" sz="1050" dirty="0" smtClean="0">
              <a:solidFill>
                <a:srgbClr val="000000"/>
              </a:solidFill>
            </a:endParaRPr>
          </a:p>
          <a:p>
            <a:pPr marL="0" marR="0" indent="0" algn="l" defTabSz="905475" rtl="0" eaLnBrk="1" fontAlgn="auto" latinLnBrk="0" hangingPunct="1">
              <a:lnSpc>
                <a:spcPct val="95000"/>
              </a:lnSpc>
              <a:spcBef>
                <a:spcPts val="0"/>
              </a:spcBef>
              <a:spcAft>
                <a:spcPts val="0"/>
              </a:spcAft>
              <a:buClrTx/>
              <a:buSzTx/>
              <a:buFontTx/>
              <a:buNone/>
              <a:tabLst/>
              <a:defRPr/>
            </a:pPr>
            <a:r>
              <a:rPr lang="en-US" sz="1050" dirty="0" smtClean="0">
                <a:solidFill>
                  <a:srgbClr val="000000"/>
                </a:solidFill>
              </a:rPr>
              <a:t>The Affordable Care Act changed the way an out-of-pocket limit is calculated. </a:t>
            </a:r>
            <a:br>
              <a:rPr lang="en-US" sz="1050" dirty="0" smtClean="0">
                <a:solidFill>
                  <a:srgbClr val="000000"/>
                </a:solidFill>
              </a:rPr>
            </a:br>
            <a:r>
              <a:rPr lang="en-US" sz="1050" dirty="0" smtClean="0">
                <a:solidFill>
                  <a:srgbClr val="000000"/>
                </a:solidFill>
              </a:rPr>
              <a:t>In the 2013-2014 plan, the out-of-pocket maximum amount did </a:t>
            </a:r>
            <a:r>
              <a:rPr lang="en-US" sz="1050" b="1" dirty="0" smtClean="0">
                <a:solidFill>
                  <a:srgbClr val="000000"/>
                </a:solidFill>
              </a:rPr>
              <a:t>NOT </a:t>
            </a:r>
            <a:r>
              <a:rPr lang="en-US" sz="1050" dirty="0" smtClean="0">
                <a:solidFill>
                  <a:srgbClr val="000000"/>
                </a:solidFill>
              </a:rPr>
              <a:t>include the amount you paid out of your pocket to meet your deductible. In the new plan year, the out-of pocket maximum </a:t>
            </a:r>
            <a:r>
              <a:rPr lang="en-US" sz="1050" b="1" dirty="0" smtClean="0">
                <a:solidFill>
                  <a:srgbClr val="000000"/>
                </a:solidFill>
              </a:rPr>
              <a:t>does</a:t>
            </a:r>
            <a:r>
              <a:rPr lang="en-US" sz="1050" dirty="0" smtClean="0">
                <a:solidFill>
                  <a:srgbClr val="000000"/>
                </a:solidFill>
              </a:rPr>
              <a:t> include the amount you pay out of your pocket to meet the deductible.  You will </a:t>
            </a:r>
            <a:r>
              <a:rPr lang="en-US" sz="1050" b="1" dirty="0" smtClean="0">
                <a:solidFill>
                  <a:srgbClr val="000000"/>
                </a:solidFill>
              </a:rPr>
              <a:t>not</a:t>
            </a:r>
            <a:r>
              <a:rPr lang="en-US" sz="1050" dirty="0" smtClean="0">
                <a:solidFill>
                  <a:srgbClr val="000000"/>
                </a:solidFill>
              </a:rPr>
              <a:t> be paying more in 2014-2015 plan year to meet your out-of-pocket maximum. </a:t>
            </a:r>
          </a:p>
          <a:p>
            <a:pPr defTabSz="905475">
              <a:lnSpc>
                <a:spcPct val="95000"/>
              </a:lnSpc>
              <a:defRPr/>
            </a:pPr>
            <a:endParaRPr lang="en-US" sz="1050" dirty="0">
              <a:solidFill>
                <a:srgbClr val="000000"/>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kern="1200" dirty="0" smtClean="0">
                <a:solidFill>
                  <a:schemeClr val="tx1"/>
                </a:solidFill>
                <a:latin typeface="+mn-lt"/>
                <a:ea typeface="+mn-ea"/>
                <a:cs typeface="+mn-cs"/>
              </a:rPr>
              <a:t>In July 2014, Valley Baptist Health Plans became </a:t>
            </a:r>
            <a:r>
              <a:rPr lang="en-US" sz="1050" kern="1200" dirty="0" err="1" smtClean="0">
                <a:solidFill>
                  <a:schemeClr val="tx1"/>
                </a:solidFill>
                <a:latin typeface="+mn-lt"/>
                <a:ea typeface="+mn-ea"/>
                <a:cs typeface="+mn-cs"/>
              </a:rPr>
              <a:t>Allegian</a:t>
            </a:r>
            <a:r>
              <a:rPr lang="en-US" sz="1050" kern="1200" dirty="0" smtClean="0">
                <a:solidFill>
                  <a:schemeClr val="tx1"/>
                </a:solidFill>
                <a:latin typeface="+mn-lt"/>
                <a:ea typeface="+mn-ea"/>
                <a:cs typeface="+mn-cs"/>
              </a:rPr>
              <a:t> Health Plans – their superior customer service, quality health care and mission to deliver quality medical care to the members of their community here in the Rio Grande Valley has not changed – just their name!</a:t>
            </a:r>
            <a:endParaRPr lang="en-US" dirty="0"/>
          </a:p>
        </p:txBody>
      </p:sp>
    </p:spTree>
    <p:extLst>
      <p:ext uri="{BB962C8B-B14F-4D97-AF65-F5344CB8AC3E}">
        <p14:creationId xmlns:p14="http://schemas.microsoft.com/office/powerpoint/2010/main" val="42371337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xfrm>
            <a:off x="1144588" y="682625"/>
            <a:ext cx="4570412" cy="3429000"/>
          </a:xfrm>
          <a:ln/>
        </p:spPr>
      </p:sp>
      <p:sp>
        <p:nvSpPr>
          <p:cNvPr id="167939" name="Notes Placeholder 2"/>
          <p:cNvSpPr>
            <a:spLocks noGrp="1"/>
          </p:cNvSpPr>
          <p:nvPr>
            <p:ph type="body" idx="1"/>
          </p:nvPr>
        </p:nvSpPr>
        <p:spPr>
          <a:xfrm>
            <a:off x="1127125" y="4343400"/>
            <a:ext cx="4706240" cy="411480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ts val="1324"/>
              </a:lnSpc>
              <a:spcBef>
                <a:spcPct val="0"/>
              </a:spcBef>
            </a:pPr>
            <a:r>
              <a:rPr lang="en-US" sz="1050" dirty="0" err="1" smtClean="0"/>
              <a:t>Allegian</a:t>
            </a:r>
            <a:r>
              <a:rPr lang="en-US" sz="1050" dirty="0" smtClean="0"/>
              <a:t> Health </a:t>
            </a:r>
            <a:r>
              <a:rPr lang="en-US" sz="1050" dirty="0"/>
              <a:t>Plans has experienced steady membership growth over the past nine years.  Currently, </a:t>
            </a:r>
            <a:r>
              <a:rPr lang="en-US" sz="1050" dirty="0" smtClean="0"/>
              <a:t>covering </a:t>
            </a:r>
            <a:r>
              <a:rPr lang="en-US" sz="1050" dirty="0"/>
              <a:t>more than 1,300 school employees and their dependents.  </a:t>
            </a:r>
          </a:p>
          <a:p>
            <a:pPr>
              <a:lnSpc>
                <a:spcPts val="1324"/>
              </a:lnSpc>
              <a:spcBef>
                <a:spcPct val="0"/>
              </a:spcBef>
            </a:pPr>
            <a:endParaRPr lang="en-US" sz="1050" dirty="0"/>
          </a:p>
          <a:p>
            <a:pPr>
              <a:lnSpc>
                <a:spcPts val="1324"/>
              </a:lnSpc>
              <a:spcBef>
                <a:spcPct val="0"/>
              </a:spcBef>
            </a:pPr>
            <a:r>
              <a:rPr lang="en-US" sz="1050" dirty="0" err="1" smtClean="0"/>
              <a:t>Allegian</a:t>
            </a:r>
            <a:r>
              <a:rPr lang="en-US" sz="1050" dirty="0" smtClean="0"/>
              <a:t> Health Plans, formerly Valley </a:t>
            </a:r>
            <a:r>
              <a:rPr lang="en-US" sz="1050" dirty="0"/>
              <a:t>Baptist Health </a:t>
            </a:r>
            <a:r>
              <a:rPr lang="en-US" sz="1050" dirty="0" smtClean="0"/>
              <a:t>Plans, </a:t>
            </a:r>
            <a:r>
              <a:rPr lang="en-US" sz="1050" dirty="0"/>
              <a:t>is owned </a:t>
            </a:r>
            <a:r>
              <a:rPr lang="en-US" sz="1050" dirty="0" smtClean="0"/>
              <a:t>by Tenet HealthCare. </a:t>
            </a:r>
            <a:r>
              <a:rPr lang="en-US" sz="1050" dirty="0"/>
              <a:t>Considering that </a:t>
            </a:r>
            <a:r>
              <a:rPr lang="en-US" sz="1050" dirty="0" smtClean="0"/>
              <a:t>their </a:t>
            </a:r>
            <a:r>
              <a:rPr lang="en-US" sz="1050" dirty="0"/>
              <a:t>owner is a hospital system, they </a:t>
            </a:r>
            <a:r>
              <a:rPr lang="en-US" sz="1050" dirty="0" smtClean="0"/>
              <a:t>instill </a:t>
            </a:r>
            <a:r>
              <a:rPr lang="en-US" sz="1050" dirty="0"/>
              <a:t>the need to put patient care first with the understating that health care decisions are made by local health providers, not by someone on the phone in a different state. </a:t>
            </a:r>
          </a:p>
          <a:p>
            <a:pPr>
              <a:lnSpc>
                <a:spcPts val="1324"/>
              </a:lnSpc>
              <a:spcBef>
                <a:spcPct val="0"/>
              </a:spcBef>
            </a:pPr>
            <a:endParaRPr lang="en-US" sz="1050" dirty="0"/>
          </a:p>
          <a:p>
            <a:pPr>
              <a:lnSpc>
                <a:spcPts val="1324"/>
              </a:lnSpc>
              <a:spcBef>
                <a:spcPct val="0"/>
              </a:spcBef>
            </a:pPr>
            <a:r>
              <a:rPr lang="en-US" sz="1050" dirty="0" err="1" smtClean="0"/>
              <a:t>Allegian</a:t>
            </a:r>
            <a:r>
              <a:rPr lang="en-US" sz="1050" dirty="0" smtClean="0"/>
              <a:t> Health </a:t>
            </a:r>
            <a:r>
              <a:rPr lang="en-US" sz="1050" dirty="0"/>
              <a:t>Plans is committed to </a:t>
            </a:r>
            <a:r>
              <a:rPr lang="en-US" sz="1050" dirty="0" smtClean="0"/>
              <a:t>the </a:t>
            </a:r>
            <a:r>
              <a:rPr lang="en-US" sz="1050" dirty="0"/>
              <a:t>local community with an office in Harlingen where </a:t>
            </a:r>
            <a:r>
              <a:rPr lang="en-US" sz="1050" dirty="0" smtClean="0"/>
              <a:t>you </a:t>
            </a:r>
            <a:r>
              <a:rPr lang="en-US" sz="1050" dirty="0"/>
              <a:t>can come by and ask questions. </a:t>
            </a:r>
            <a:endParaRPr lang="en-US" sz="1050" dirty="0" smtClean="0"/>
          </a:p>
          <a:p>
            <a:pPr>
              <a:lnSpc>
                <a:spcPts val="1324"/>
              </a:lnSpc>
              <a:spcBef>
                <a:spcPct val="0"/>
              </a:spcBef>
            </a:pPr>
            <a:endParaRPr lang="en-US" sz="1050" dirty="0"/>
          </a:p>
          <a:p>
            <a:pPr>
              <a:lnSpc>
                <a:spcPts val="1324"/>
              </a:lnSpc>
              <a:spcBef>
                <a:spcPct val="0"/>
              </a:spcBef>
            </a:pPr>
            <a:r>
              <a:rPr lang="en-US" sz="1050" dirty="0"/>
              <a:t>Finally, </a:t>
            </a:r>
            <a:r>
              <a:rPr lang="en-US" sz="1050" dirty="0" smtClean="0"/>
              <a:t>the company’s </a:t>
            </a:r>
            <a:r>
              <a:rPr lang="en-US" sz="1050" dirty="0"/>
              <a:t>mission is to provide </a:t>
            </a:r>
            <a:r>
              <a:rPr lang="en-US" sz="1050" dirty="0" smtClean="0"/>
              <a:t>their members </a:t>
            </a:r>
            <a:r>
              <a:rPr lang="en-US" sz="1050" dirty="0"/>
              <a:t>with comprehensive health care coverage at an affordable </a:t>
            </a:r>
            <a:r>
              <a:rPr lang="en-US" sz="1050" dirty="0" smtClean="0"/>
              <a:t>price. Health </a:t>
            </a:r>
            <a:r>
              <a:rPr lang="en-US" sz="1050" dirty="0"/>
              <a:t>care costs have been rapidly increasing due to new technology, </a:t>
            </a:r>
            <a:r>
              <a:rPr lang="en-US" sz="1050" dirty="0" smtClean="0"/>
              <a:t>drugs and </a:t>
            </a:r>
            <a:r>
              <a:rPr lang="en-US" sz="1050" dirty="0"/>
              <a:t>increase in utilization. </a:t>
            </a:r>
            <a:r>
              <a:rPr lang="en-US" sz="1050" dirty="0" smtClean="0"/>
              <a:t>To </a:t>
            </a:r>
            <a:r>
              <a:rPr lang="en-US" sz="1050" dirty="0"/>
              <a:t>help counterbalance this increase in cost, </a:t>
            </a:r>
            <a:r>
              <a:rPr lang="en-US" sz="1050" dirty="0" err="1" smtClean="0"/>
              <a:t>Allegian</a:t>
            </a:r>
            <a:r>
              <a:rPr lang="en-US" sz="1050" dirty="0" smtClean="0"/>
              <a:t> </a:t>
            </a:r>
            <a:r>
              <a:rPr lang="en-US" sz="1050" dirty="0"/>
              <a:t>Health Plans </a:t>
            </a:r>
            <a:r>
              <a:rPr lang="en-US" sz="1050" dirty="0" smtClean="0"/>
              <a:t>had </a:t>
            </a:r>
            <a:r>
              <a:rPr lang="en-US" sz="1050" dirty="0"/>
              <a:t>to make some benefit modifications which will be reviewed in the next couple of slides. </a:t>
            </a:r>
            <a:r>
              <a:rPr lang="en-US" sz="1050" dirty="0" smtClean="0"/>
              <a:t>While they </a:t>
            </a:r>
            <a:r>
              <a:rPr lang="en-US" sz="1050" dirty="0"/>
              <a:t>never like to make benefit </a:t>
            </a:r>
            <a:r>
              <a:rPr lang="en-US" sz="1050" dirty="0" smtClean="0"/>
              <a:t>changes, doing </a:t>
            </a:r>
            <a:r>
              <a:rPr lang="en-US" sz="1050" dirty="0"/>
              <a:t>so helped offset higher premiums, thus continuing to make </a:t>
            </a:r>
            <a:r>
              <a:rPr lang="en-US" sz="1050" dirty="0" err="1" smtClean="0"/>
              <a:t>Allegian</a:t>
            </a:r>
            <a:r>
              <a:rPr lang="en-US" sz="1050" dirty="0" smtClean="0"/>
              <a:t> Health </a:t>
            </a:r>
            <a:r>
              <a:rPr lang="en-US" sz="1050" dirty="0"/>
              <a:t>Plans one of the most affordable options while still providing comprehensive benefits.   </a:t>
            </a:r>
          </a:p>
          <a:p>
            <a:pPr>
              <a:buFontTx/>
              <a:buChar char="•"/>
            </a:pPr>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1146175" y="682625"/>
            <a:ext cx="4570413" cy="3429000"/>
          </a:xfrm>
          <a:ln/>
        </p:spPr>
      </p:sp>
      <p:sp>
        <p:nvSpPr>
          <p:cNvPr id="169987" name="Notes Placeholder 2"/>
          <p:cNvSpPr>
            <a:spLocks noGrp="1"/>
          </p:cNvSpPr>
          <p:nvPr>
            <p:ph type="body" idx="1"/>
          </p:nvPr>
        </p:nvSpPr>
        <p:spPr>
          <a:xfrm>
            <a:off x="1127125" y="4325937"/>
            <a:ext cx="4589463" cy="4435551"/>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ts val="1324"/>
              </a:lnSpc>
              <a:spcBef>
                <a:spcPct val="0"/>
              </a:spcBef>
            </a:pPr>
            <a:r>
              <a:rPr lang="en-US" sz="1050" dirty="0" smtClean="0"/>
              <a:t>By </a:t>
            </a:r>
            <a:r>
              <a:rPr lang="en-US" sz="1050" dirty="0"/>
              <a:t>accessing care through a primary care physician, </a:t>
            </a:r>
            <a:r>
              <a:rPr lang="en-US" sz="1050" dirty="0" smtClean="0"/>
              <a:t>you will </a:t>
            </a:r>
            <a:r>
              <a:rPr lang="en-US" sz="1050" dirty="0"/>
              <a:t>have a lower office visit </a:t>
            </a:r>
            <a:r>
              <a:rPr lang="en-US" sz="1050" dirty="0" smtClean="0"/>
              <a:t>copayment. The provider </a:t>
            </a:r>
            <a:r>
              <a:rPr lang="en-US" sz="1050" dirty="0"/>
              <a:t>network includes more than </a:t>
            </a:r>
            <a:r>
              <a:rPr lang="en-US" sz="1050" dirty="0" smtClean="0"/>
              <a:t>1,000 </a:t>
            </a:r>
            <a:r>
              <a:rPr lang="en-US" sz="1050" dirty="0"/>
              <a:t>doctors in </a:t>
            </a:r>
            <a:r>
              <a:rPr lang="en-US" sz="1050" dirty="0" smtClean="0"/>
              <a:t>the </a:t>
            </a:r>
            <a:r>
              <a:rPr lang="en-US" sz="1050" dirty="0"/>
              <a:t>four-county service area.  A complete listing of providers is available at </a:t>
            </a:r>
            <a:r>
              <a:rPr lang="en-US" sz="1050" b="1" dirty="0" err="1" smtClean="0"/>
              <a:t>www.allegianhealthplans.com</a:t>
            </a:r>
            <a:r>
              <a:rPr lang="en-US" sz="1050" dirty="0" smtClean="0"/>
              <a:t> </a:t>
            </a:r>
            <a:r>
              <a:rPr lang="en-US" sz="1050" dirty="0"/>
              <a:t>under the TRS tab.  </a:t>
            </a:r>
          </a:p>
          <a:p>
            <a:pPr>
              <a:lnSpc>
                <a:spcPts val="1324"/>
              </a:lnSpc>
              <a:spcBef>
                <a:spcPct val="0"/>
              </a:spcBef>
            </a:pPr>
            <a:endParaRPr lang="en-US" sz="1050" dirty="0"/>
          </a:p>
          <a:p>
            <a:pPr>
              <a:lnSpc>
                <a:spcPts val="1324"/>
              </a:lnSpc>
              <a:spcBef>
                <a:spcPct val="0"/>
              </a:spcBef>
            </a:pPr>
            <a:r>
              <a:rPr lang="en-US" sz="1050" dirty="0"/>
              <a:t>When </a:t>
            </a:r>
            <a:r>
              <a:rPr lang="en-US" sz="1050" dirty="0" smtClean="0"/>
              <a:t>you </a:t>
            </a:r>
            <a:r>
              <a:rPr lang="en-US" sz="1050" dirty="0"/>
              <a:t>access care from participating providers, all </a:t>
            </a:r>
            <a:r>
              <a:rPr lang="en-US" sz="1050" dirty="0" smtClean="0"/>
              <a:t>you </a:t>
            </a:r>
            <a:r>
              <a:rPr lang="en-US" sz="1050" dirty="0"/>
              <a:t>have to do is show </a:t>
            </a:r>
            <a:r>
              <a:rPr lang="en-US" sz="1050" dirty="0" smtClean="0"/>
              <a:t>your ID </a:t>
            </a:r>
            <a:r>
              <a:rPr lang="en-US" sz="1050" dirty="0"/>
              <a:t>card. </a:t>
            </a:r>
            <a:r>
              <a:rPr lang="en-US" sz="1050" dirty="0" err="1" smtClean="0"/>
              <a:t>Allegian</a:t>
            </a:r>
            <a:r>
              <a:rPr lang="en-US" sz="1050" dirty="0" smtClean="0"/>
              <a:t> Health </a:t>
            </a:r>
            <a:r>
              <a:rPr lang="en-US" sz="1050" dirty="0"/>
              <a:t>Plans will coordinate payment directly with providers, thus eliminating the need to file routine claim forms.  </a:t>
            </a:r>
          </a:p>
          <a:p>
            <a:pPr>
              <a:lnSpc>
                <a:spcPts val="1324"/>
              </a:lnSpc>
              <a:spcBef>
                <a:spcPct val="0"/>
              </a:spcBef>
            </a:pPr>
            <a:endParaRPr lang="en-US" sz="1050" dirty="0"/>
          </a:p>
          <a:p>
            <a:pPr>
              <a:lnSpc>
                <a:spcPts val="1324"/>
              </a:lnSpc>
              <a:spcBef>
                <a:spcPct val="0"/>
              </a:spcBef>
            </a:pPr>
            <a:r>
              <a:rPr lang="en-US" sz="1050" dirty="0"/>
              <a:t>Many of </a:t>
            </a:r>
            <a:r>
              <a:rPr lang="en-US" sz="1050" dirty="0" err="1" smtClean="0"/>
              <a:t>Allegian</a:t>
            </a:r>
            <a:r>
              <a:rPr lang="en-US" sz="1050" dirty="0" smtClean="0"/>
              <a:t> Health Plans’ members </a:t>
            </a:r>
            <a:r>
              <a:rPr lang="en-US" sz="1050" dirty="0"/>
              <a:t>have college-age dependents that reside outside </a:t>
            </a:r>
            <a:r>
              <a:rPr lang="en-US" sz="1050" dirty="0" smtClean="0"/>
              <a:t>the service </a:t>
            </a:r>
            <a:r>
              <a:rPr lang="en-US" sz="1050" dirty="0"/>
              <a:t>area. </a:t>
            </a:r>
            <a:r>
              <a:rPr lang="en-US" sz="1050" dirty="0" smtClean="0"/>
              <a:t>No </a:t>
            </a:r>
            <a:r>
              <a:rPr lang="en-US" sz="1050" dirty="0"/>
              <a:t>problem. </a:t>
            </a:r>
            <a:r>
              <a:rPr lang="en-US" sz="1050" dirty="0" smtClean="0"/>
              <a:t>They </a:t>
            </a:r>
            <a:r>
              <a:rPr lang="en-US" sz="1050" dirty="0"/>
              <a:t>are covered for all services, including routine, non-emergency care as long as the care is provided by a doctor or facility  that is contracted with </a:t>
            </a:r>
            <a:r>
              <a:rPr lang="en-US" sz="1050" dirty="0" err="1" smtClean="0"/>
              <a:t>Allegian</a:t>
            </a:r>
            <a:r>
              <a:rPr lang="en-US" dirty="0"/>
              <a:t> </a:t>
            </a:r>
            <a:r>
              <a:rPr lang="en-US" sz="1050" dirty="0" smtClean="0"/>
              <a:t>Health </a:t>
            </a:r>
            <a:r>
              <a:rPr lang="en-US" sz="1050" dirty="0"/>
              <a:t>Plans </a:t>
            </a:r>
            <a:r>
              <a:rPr lang="en-US" sz="1050" dirty="0" smtClean="0"/>
              <a:t>or </a:t>
            </a:r>
            <a:r>
              <a:rPr lang="en-US" sz="1050" dirty="0"/>
              <a:t>our affiliated network, </a:t>
            </a:r>
            <a:r>
              <a:rPr lang="en-US" sz="1050" dirty="0" smtClean="0"/>
              <a:t>PHCS/</a:t>
            </a:r>
            <a:r>
              <a:rPr lang="en-US" sz="1050" dirty="0" err="1" smtClean="0"/>
              <a:t>MultiPlan</a:t>
            </a:r>
            <a:r>
              <a:rPr lang="en-US" sz="1050" dirty="0" smtClean="0"/>
              <a:t>. In </a:t>
            </a:r>
            <a:r>
              <a:rPr lang="en-US" sz="1050" dirty="0"/>
              <a:t>order to receive this comprehensive level of benefits, the </a:t>
            </a:r>
            <a:r>
              <a:rPr lang="en-US" sz="1050" dirty="0" smtClean="0"/>
              <a:t>student’s </a:t>
            </a:r>
            <a:r>
              <a:rPr lang="en-US" sz="1050" dirty="0"/>
              <a:t>out-of-area address must be on file with </a:t>
            </a:r>
            <a:r>
              <a:rPr lang="en-US" sz="1050" dirty="0" err="1" smtClean="0"/>
              <a:t>Allegian</a:t>
            </a:r>
            <a:r>
              <a:rPr lang="en-US" sz="1050" dirty="0" smtClean="0"/>
              <a:t> </a:t>
            </a:r>
            <a:r>
              <a:rPr lang="en-US" sz="1050" dirty="0"/>
              <a:t>Health Plans. This can be done by simply calling </a:t>
            </a:r>
            <a:r>
              <a:rPr lang="en-US" sz="1050" dirty="0" smtClean="0"/>
              <a:t>the </a:t>
            </a:r>
            <a:r>
              <a:rPr lang="en-US" sz="1050" dirty="0"/>
              <a:t>Customer Service department at </a:t>
            </a:r>
            <a:r>
              <a:rPr lang="en-US" sz="1050" b="1" dirty="0"/>
              <a:t>1-</a:t>
            </a:r>
            <a:r>
              <a:rPr lang="en-US" sz="1050" b="1" dirty="0" smtClean="0"/>
              <a:t>855-463-7264</a:t>
            </a:r>
            <a:endParaRPr lang="en-US" sz="1050" dirty="0"/>
          </a:p>
          <a:p>
            <a:pPr>
              <a:lnSpc>
                <a:spcPts val="1324"/>
              </a:lnSpc>
              <a:spcBef>
                <a:spcPct val="0"/>
              </a:spcBef>
            </a:pPr>
            <a:endParaRPr lang="en-US" sz="1050" dirty="0"/>
          </a:p>
          <a:p>
            <a:pPr>
              <a:lnSpc>
                <a:spcPts val="1324"/>
              </a:lnSpc>
              <a:spcBef>
                <a:spcPct val="0"/>
              </a:spcBef>
            </a:pPr>
            <a:r>
              <a:rPr lang="en-US" sz="1050" dirty="0" err="1" smtClean="0"/>
              <a:t>Allegian</a:t>
            </a:r>
            <a:r>
              <a:rPr lang="en-US" sz="1050" dirty="0" smtClean="0"/>
              <a:t> Health Plans’ members </a:t>
            </a:r>
            <a:r>
              <a:rPr lang="en-US" sz="1050" dirty="0"/>
              <a:t>have access to a robust secure website. </a:t>
            </a:r>
            <a:r>
              <a:rPr lang="en-US" sz="1050" dirty="0" smtClean="0"/>
              <a:t>You can </a:t>
            </a:r>
            <a:r>
              <a:rPr lang="en-US" sz="1050" dirty="0"/>
              <a:t>review claim and benefit information, </a:t>
            </a:r>
            <a:r>
              <a:rPr lang="en-US" sz="1050" dirty="0" smtClean="0"/>
              <a:t>send an email to customer service, print benefit and plan information and research ways to promote a healthy lifestyle.  </a:t>
            </a:r>
          </a:p>
          <a:p>
            <a:pPr>
              <a:lnSpc>
                <a:spcPct val="90000"/>
              </a:lnSpc>
              <a:buFontTx/>
              <a:buChar char="•"/>
            </a:pPr>
            <a:endParaRPr lang="en-US" dirty="0" smtClean="0"/>
          </a:p>
          <a:p>
            <a:pPr>
              <a:lnSpc>
                <a:spcPct val="90000"/>
              </a:lnSpc>
            </a:pPr>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Notes Placeholder 2"/>
          <p:cNvSpPr>
            <a:spLocks noGrp="1"/>
          </p:cNvSpPr>
          <p:nvPr>
            <p:ph type="body" idx="1"/>
          </p:nvPr>
        </p:nvSpPr>
        <p:spPr>
          <a:xfrm>
            <a:off x="1143000" y="4343400"/>
            <a:ext cx="5029200" cy="411480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050" dirty="0"/>
              <a:t>As discussed in the company overview slide, </a:t>
            </a:r>
            <a:r>
              <a:rPr lang="en-US" sz="1050" dirty="0" err="1" smtClean="0"/>
              <a:t>Allegian</a:t>
            </a:r>
            <a:r>
              <a:rPr lang="en-US" sz="1050" dirty="0" smtClean="0"/>
              <a:t> Health Plans’ mission</a:t>
            </a:r>
            <a:br>
              <a:rPr lang="en-US" sz="1050" dirty="0" smtClean="0"/>
            </a:br>
            <a:r>
              <a:rPr lang="en-US" sz="1050" dirty="0" smtClean="0"/>
              <a:t>is </a:t>
            </a:r>
            <a:r>
              <a:rPr lang="en-US" sz="1050" dirty="0"/>
              <a:t>to provide comprehensive coverage at an affordable price.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xfrm>
            <a:off x="1146175" y="682625"/>
            <a:ext cx="4570413" cy="3429000"/>
          </a:xfrm>
          <a:ln/>
        </p:spPr>
      </p:sp>
      <p:sp>
        <p:nvSpPr>
          <p:cNvPr id="171011" name="Notes Placeholder 2"/>
          <p:cNvSpPr>
            <a:spLocks noGrp="1"/>
          </p:cNvSpPr>
          <p:nvPr>
            <p:ph type="body" idx="1"/>
          </p:nvPr>
        </p:nvSpPr>
        <p:spPr>
          <a:xfrm>
            <a:off x="1146175" y="4343400"/>
            <a:ext cx="4570414" cy="411480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050" dirty="0" smtClean="0"/>
              <a:t>This </a:t>
            </a:r>
            <a:r>
              <a:rPr lang="en-US" sz="1050" dirty="0"/>
              <a:t>chart outlines some of the changes in the medical plan. </a:t>
            </a:r>
            <a:r>
              <a:rPr lang="en-US" dirty="0" smtClean="0"/>
              <a:t>The out-of-pocket maximum has increased slightly to $4,500/individual and $9,000/family. However, the out-of-pocket maximum will now include deductible and copays</a:t>
            </a:r>
            <a:r>
              <a:rPr lang="en-US" sz="1050" dirty="0" smtClean="0"/>
              <a:t>. </a:t>
            </a:r>
            <a:r>
              <a:rPr lang="en-US" sz="1050" dirty="0"/>
              <a:t>Please refer </a:t>
            </a:r>
            <a:r>
              <a:rPr lang="en-US" sz="1050" dirty="0" smtClean="0"/>
              <a:t>to the </a:t>
            </a:r>
            <a:r>
              <a:rPr lang="en-US" sz="1050" dirty="0"/>
              <a:t>Schedule of Benefits and Evidence of Coverage for a complete overview </a:t>
            </a:r>
            <a:r>
              <a:rPr lang="en-US" sz="1050" dirty="0" smtClean="0"/>
              <a:t>of </a:t>
            </a:r>
            <a:r>
              <a:rPr lang="en-US" sz="1050" dirty="0"/>
              <a:t>coverage.</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xfrm>
            <a:off x="1146175" y="682625"/>
            <a:ext cx="4570413" cy="3429000"/>
          </a:xfrm>
          <a:ln/>
        </p:spPr>
      </p:sp>
      <p:sp>
        <p:nvSpPr>
          <p:cNvPr id="172035" name="Notes Placeholder 2"/>
          <p:cNvSpPr>
            <a:spLocks noGrp="1"/>
          </p:cNvSpPr>
          <p:nvPr>
            <p:ph type="body" idx="1"/>
          </p:nvPr>
        </p:nvSpPr>
        <p:spPr>
          <a:xfrm>
            <a:off x="1146175" y="4343400"/>
            <a:ext cx="4570414" cy="411480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050" dirty="0" smtClean="0"/>
              <a:t>This </a:t>
            </a:r>
            <a:r>
              <a:rPr lang="en-US" sz="1050" dirty="0"/>
              <a:t>chart outlines some of the changes to the prescription drug plan.  </a:t>
            </a:r>
          </a:p>
          <a:p>
            <a:endParaRPr lang="en-US" dirty="0"/>
          </a:p>
          <a:p>
            <a:pPr eaLnBrk="1" hangingPunct="1">
              <a:spcBef>
                <a:spcPct val="0"/>
              </a:spcBef>
            </a:pPr>
            <a:r>
              <a:rPr lang="en-US" dirty="0"/>
              <a:t> </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xfrm>
            <a:off x="1147763" y="676275"/>
            <a:ext cx="4570412" cy="3429000"/>
          </a:xfrm>
          <a:ln/>
        </p:spPr>
      </p:sp>
      <p:sp>
        <p:nvSpPr>
          <p:cNvPr id="173059" name="Rectangle 3"/>
          <p:cNvSpPr>
            <a:spLocks noGrp="1" noChangeArrowheads="1"/>
          </p:cNvSpPr>
          <p:nvPr>
            <p:ph type="body" idx="1"/>
          </p:nvPr>
        </p:nvSpPr>
        <p:spPr>
          <a:xfrm>
            <a:off x="1130300" y="4343400"/>
            <a:ext cx="4587875" cy="441325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050" dirty="0" smtClean="0"/>
              <a:t>In order to be </a:t>
            </a:r>
            <a:r>
              <a:rPr lang="en-US" sz="1050" dirty="0"/>
              <a:t>in the plan, you must live or work in one of the shaded areas. </a:t>
            </a:r>
            <a:r>
              <a:rPr lang="en-US" sz="1050" dirty="0" err="1" smtClean="0"/>
              <a:t>Allegian</a:t>
            </a:r>
            <a:r>
              <a:rPr lang="en-US" sz="1050" dirty="0" smtClean="0"/>
              <a:t> Health </a:t>
            </a:r>
            <a:r>
              <a:rPr lang="en-US" sz="1050" dirty="0"/>
              <a:t>Plans’ service area includes four counties in the Rio Grande Valley. With an office in Harlingen, they are able to offer truly local service.</a:t>
            </a:r>
          </a:p>
          <a:p>
            <a:endParaRPr lang="en-US" sz="1050" dirty="0"/>
          </a:p>
          <a:p>
            <a:r>
              <a:rPr lang="en-US" sz="1050" dirty="0"/>
              <a:t>Within </a:t>
            </a:r>
            <a:r>
              <a:rPr lang="en-US" sz="1050" dirty="0" smtClean="0"/>
              <a:t>the four </a:t>
            </a:r>
            <a:r>
              <a:rPr lang="en-US" sz="1050" dirty="0"/>
              <a:t>counties there are over </a:t>
            </a:r>
            <a:r>
              <a:rPr lang="en-US" sz="1050" dirty="0" smtClean="0"/>
              <a:t>1,000 </a:t>
            </a:r>
            <a:r>
              <a:rPr lang="en-US" sz="1050" dirty="0"/>
              <a:t>participating providers, including some of the most </a:t>
            </a:r>
            <a:r>
              <a:rPr lang="en-US" sz="1050" dirty="0" smtClean="0"/>
              <a:t>well</a:t>
            </a:r>
            <a:r>
              <a:rPr lang="en-US" sz="1050" dirty="0"/>
              <a:t>-respected hospitals and physicians. </a:t>
            </a:r>
            <a:r>
              <a:rPr lang="en-US" sz="1050" dirty="0" smtClean="0"/>
              <a:t>While they </a:t>
            </a:r>
            <a:r>
              <a:rPr lang="en-US" sz="1050" dirty="0"/>
              <a:t>strive to make sure these providers continue participating in </a:t>
            </a:r>
            <a:r>
              <a:rPr lang="en-US" sz="1050" dirty="0" smtClean="0"/>
              <a:t>their </a:t>
            </a:r>
            <a:r>
              <a:rPr lang="en-US" sz="1050" dirty="0"/>
              <a:t>program, there is no guarantee they will continue to participate throughout the </a:t>
            </a:r>
            <a:r>
              <a:rPr lang="en-US" sz="1050" dirty="0" smtClean="0"/>
              <a:t>year. Please </a:t>
            </a:r>
            <a:r>
              <a:rPr lang="en-US" sz="1050" dirty="0"/>
              <a:t>check the </a:t>
            </a:r>
            <a:r>
              <a:rPr lang="en-US" sz="1050" dirty="0" smtClean="0"/>
              <a:t>provider’s </a:t>
            </a:r>
            <a:r>
              <a:rPr lang="en-US" sz="1050" dirty="0"/>
              <a:t>participation status before seeking care.  </a:t>
            </a:r>
            <a:endParaRPr lang="en-US" sz="1050" dirty="0" smtClean="0"/>
          </a:p>
          <a:p>
            <a:endParaRPr lang="en-US" sz="1050" dirty="0"/>
          </a:p>
          <a:p>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Rectangle 4"/>
          <p:cNvSpPr>
            <a:spLocks noGrp="1" noChangeArrowheads="1"/>
          </p:cNvSpPr>
          <p:nvPr>
            <p:ph type="body" idx="1"/>
          </p:nvPr>
        </p:nvSpPr>
        <p:spPr>
          <a:xfrm>
            <a:off x="1130300" y="4343400"/>
            <a:ext cx="4648200" cy="411480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050" dirty="0" smtClean="0"/>
              <a:t>At the </a:t>
            </a:r>
            <a:r>
              <a:rPr lang="en-US" sz="1050" dirty="0" err="1" smtClean="0"/>
              <a:t>Allegian</a:t>
            </a:r>
            <a:r>
              <a:rPr lang="en-US" sz="1050" dirty="0" smtClean="0"/>
              <a:t> Health Plans’ website, you will find instructions </a:t>
            </a:r>
            <a:r>
              <a:rPr lang="en-US" sz="1050" dirty="0"/>
              <a:t>on how to find a participating doctor and a list of </a:t>
            </a:r>
            <a:r>
              <a:rPr lang="en-US" sz="1050" dirty="0" smtClean="0"/>
              <a:t>participating hospitals.</a:t>
            </a:r>
            <a:endParaRPr lang="en-US" sz="1050"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xfrm>
            <a:off x="1130300" y="4343400"/>
            <a:ext cx="4648200" cy="411480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0"/>
              </a:spcBef>
            </a:pPr>
            <a:r>
              <a:rPr lang="en-US" sz="1050" dirty="0"/>
              <a:t>One of the many benefits of participating in the TRS-</a:t>
            </a:r>
            <a:r>
              <a:rPr lang="en-US" sz="1050" dirty="0" err="1"/>
              <a:t>ActiveCare</a:t>
            </a:r>
            <a:r>
              <a:rPr lang="en-US" sz="1050" dirty="0"/>
              <a:t> program is the opportunity for </a:t>
            </a:r>
            <a:r>
              <a:rPr lang="en-US" sz="1050" dirty="0" smtClean="0"/>
              <a:t>you to </a:t>
            </a:r>
            <a:r>
              <a:rPr lang="en-US" sz="1050" dirty="0"/>
              <a:t>choose from several outstanding health care </a:t>
            </a:r>
            <a:r>
              <a:rPr lang="en-US" sz="1050" dirty="0" smtClean="0"/>
              <a:t>options</a:t>
            </a:r>
            <a:r>
              <a:rPr lang="en-US" sz="1050" dirty="0"/>
              <a:t>.  </a:t>
            </a:r>
            <a:r>
              <a:rPr lang="en-US" sz="1050" dirty="0" err="1" smtClean="0"/>
              <a:t>Allegian</a:t>
            </a:r>
            <a:r>
              <a:rPr lang="en-US" sz="1050" dirty="0" smtClean="0"/>
              <a:t> Health </a:t>
            </a:r>
            <a:r>
              <a:rPr lang="en-US" sz="1050" dirty="0"/>
              <a:t>Plans is proud to be one of those companies.  </a:t>
            </a:r>
            <a:r>
              <a:rPr lang="en-US" sz="1050" dirty="0" smtClean="0"/>
              <a:t>Their </a:t>
            </a:r>
            <a:r>
              <a:rPr lang="en-US" sz="1050" dirty="0"/>
              <a:t>participation in TRS spans </a:t>
            </a:r>
            <a:r>
              <a:rPr lang="en-US" sz="1050" dirty="0" smtClean="0"/>
              <a:t>over 10 </a:t>
            </a:r>
            <a:r>
              <a:rPr lang="en-US" sz="1050" dirty="0"/>
              <a:t>years, insuring more than </a:t>
            </a:r>
            <a:r>
              <a:rPr lang="en-US" sz="1050" dirty="0" smtClean="0"/>
              <a:t>2,900 </a:t>
            </a:r>
            <a:r>
              <a:rPr lang="en-US" sz="1050" dirty="0"/>
              <a:t>school employees and their dependents.  </a:t>
            </a:r>
          </a:p>
          <a:p>
            <a:pPr>
              <a:spcBef>
                <a:spcPct val="0"/>
              </a:spcBef>
            </a:pPr>
            <a:endParaRPr lang="en-US" sz="1050" dirty="0"/>
          </a:p>
          <a:p>
            <a:pPr>
              <a:spcBef>
                <a:spcPct val="0"/>
              </a:spcBef>
            </a:pPr>
            <a:r>
              <a:rPr lang="en-US" sz="1050" dirty="0" err="1" smtClean="0"/>
              <a:t>Allegian</a:t>
            </a:r>
            <a:r>
              <a:rPr lang="en-US" sz="1050" dirty="0" smtClean="0"/>
              <a:t> Health Plans’ is a </a:t>
            </a:r>
            <a:r>
              <a:rPr lang="en-US" sz="1050" dirty="0"/>
              <a:t>Texas hospital-based health plan, </a:t>
            </a:r>
            <a:r>
              <a:rPr lang="en-US" sz="1050" dirty="0" smtClean="0"/>
              <a:t>that </a:t>
            </a:r>
            <a:r>
              <a:rPr lang="en-US" sz="1050" dirty="0"/>
              <a:t>believes medical decisions should be made locally by physicians who understand how health care is delivered in their </a:t>
            </a:r>
            <a:r>
              <a:rPr lang="en-US" sz="1050" dirty="0" smtClean="0"/>
              <a:t>communities.  </a:t>
            </a:r>
          </a:p>
          <a:p>
            <a:pPr>
              <a:spcBef>
                <a:spcPct val="0"/>
              </a:spcBef>
              <a:buFontTx/>
              <a:buChar char="•"/>
            </a:pPr>
            <a:endParaRPr lang="en-US" sz="1050" dirty="0" smtClean="0"/>
          </a:p>
          <a:p>
            <a:pPr>
              <a:spcBef>
                <a:spcPct val="0"/>
              </a:spcBef>
            </a:pPr>
            <a:r>
              <a:rPr lang="en-US" sz="1050" dirty="0" smtClean="0"/>
              <a:t>They have local representation available to conduct meetings at your school to make sure you are informed on how the benefits work.  </a:t>
            </a:r>
          </a:p>
          <a:p>
            <a:pPr>
              <a:spcBef>
                <a:spcPct val="0"/>
              </a:spcBef>
              <a:buFontTx/>
              <a:buChar char="•"/>
            </a:pPr>
            <a:endParaRPr lang="en-US" sz="1050" dirty="0"/>
          </a:p>
          <a:p>
            <a:pPr>
              <a:spcBef>
                <a:spcPct val="0"/>
              </a:spcBef>
            </a:pPr>
            <a:r>
              <a:rPr lang="en-US" sz="1050" dirty="0"/>
              <a:t>In addition, </a:t>
            </a:r>
            <a:r>
              <a:rPr lang="en-US" sz="1050" dirty="0" smtClean="0"/>
              <a:t>the Customer </a:t>
            </a:r>
            <a:r>
              <a:rPr lang="en-US" sz="1050" dirty="0"/>
              <a:t>Service Department is available to answer your </a:t>
            </a:r>
            <a:r>
              <a:rPr lang="en-US" sz="1050" dirty="0" smtClean="0"/>
              <a:t>questions either by calling or sending an email.</a:t>
            </a:r>
            <a:r>
              <a:rPr lang="en-US" sz="1050" dirty="0" smtClean="0">
                <a:solidFill>
                  <a:srgbClr val="FF0000"/>
                </a:solidFill>
              </a:rPr>
              <a:t> </a:t>
            </a:r>
            <a:r>
              <a:rPr lang="en-US" sz="1050" dirty="0" smtClean="0"/>
              <a:t>The </a:t>
            </a:r>
            <a:r>
              <a:rPr lang="en-US" sz="1050" dirty="0"/>
              <a:t>email address is constantly monitored and a great way to request ID cards, research </a:t>
            </a:r>
            <a:r>
              <a:rPr lang="en-US" sz="1050" dirty="0" smtClean="0"/>
              <a:t>claims </a:t>
            </a:r>
            <a:r>
              <a:rPr lang="en-US" sz="1050" dirty="0"/>
              <a:t>and </a:t>
            </a:r>
            <a:r>
              <a:rPr lang="en-US" sz="1050" dirty="0" smtClean="0"/>
              <a:t>ask benefit </a:t>
            </a:r>
            <a:r>
              <a:rPr lang="en-US" sz="1050" dirty="0"/>
              <a:t>questions.  </a:t>
            </a:r>
          </a:p>
          <a:p>
            <a:pPr>
              <a:spcBef>
                <a:spcPct val="0"/>
              </a:spcBef>
            </a:pPr>
            <a:endParaRPr lang="en-US" sz="105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xfrm>
            <a:off x="1130300" y="4343400"/>
            <a:ext cx="4584700" cy="41148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05475">
              <a:lnSpc>
                <a:spcPct val="95000"/>
              </a:lnSpc>
              <a:defRPr/>
            </a:pPr>
            <a:r>
              <a:rPr lang="en-US" sz="1050" dirty="0" smtClean="0">
                <a:solidFill>
                  <a:srgbClr val="000000"/>
                </a:solidFill>
              </a:rPr>
              <a:t>The </a:t>
            </a:r>
            <a:r>
              <a:rPr lang="en-US" sz="1050" dirty="0">
                <a:solidFill>
                  <a:srgbClr val="000000"/>
                </a:solidFill>
              </a:rPr>
              <a:t>Affordable Care Act changed the way an out-of-pocket limit is calculated.  In the 2013-2014 plan the </a:t>
            </a:r>
            <a:r>
              <a:rPr lang="en-US" sz="1050" dirty="0" smtClean="0">
                <a:solidFill>
                  <a:srgbClr val="000000"/>
                </a:solidFill>
              </a:rPr>
              <a:t>out</a:t>
            </a:r>
            <a:r>
              <a:rPr lang="en-US" sz="1050" dirty="0">
                <a:solidFill>
                  <a:srgbClr val="000000"/>
                </a:solidFill>
              </a:rPr>
              <a:t>-of</a:t>
            </a:r>
            <a:r>
              <a:rPr lang="en-US" sz="1050" dirty="0" smtClean="0">
                <a:solidFill>
                  <a:srgbClr val="000000"/>
                </a:solidFill>
              </a:rPr>
              <a:t>-pocket maximum </a:t>
            </a:r>
            <a:r>
              <a:rPr lang="en-US" sz="1050" dirty="0">
                <a:solidFill>
                  <a:srgbClr val="000000"/>
                </a:solidFill>
              </a:rPr>
              <a:t>amount did </a:t>
            </a:r>
            <a:r>
              <a:rPr lang="en-US" sz="1050" b="1" dirty="0">
                <a:solidFill>
                  <a:srgbClr val="000000"/>
                </a:solidFill>
              </a:rPr>
              <a:t>NOT </a:t>
            </a:r>
            <a:r>
              <a:rPr lang="en-US" sz="1050" dirty="0">
                <a:solidFill>
                  <a:srgbClr val="000000"/>
                </a:solidFill>
              </a:rPr>
              <a:t>include the amount you paid out of your pocket to meet your deductible and copays.  In the new plan year, the </a:t>
            </a:r>
            <a:r>
              <a:rPr lang="en-US" sz="1050" dirty="0" smtClean="0">
                <a:solidFill>
                  <a:srgbClr val="000000"/>
                </a:solidFill>
              </a:rPr>
              <a:t>out-of-pocket </a:t>
            </a:r>
            <a:r>
              <a:rPr lang="en-US" sz="1050" dirty="0">
                <a:solidFill>
                  <a:srgbClr val="000000"/>
                </a:solidFill>
              </a:rPr>
              <a:t>maximum </a:t>
            </a:r>
            <a:r>
              <a:rPr lang="en-US" sz="1050" b="1" dirty="0">
                <a:solidFill>
                  <a:srgbClr val="000000"/>
                </a:solidFill>
              </a:rPr>
              <a:t>does</a:t>
            </a:r>
            <a:r>
              <a:rPr lang="en-US" sz="1050" dirty="0">
                <a:solidFill>
                  <a:srgbClr val="000000"/>
                </a:solidFill>
              </a:rPr>
              <a:t> include the amount you pay out of your pocket to meet the deductible and any medical </a:t>
            </a:r>
            <a:r>
              <a:rPr lang="en-US" sz="1050" dirty="0" smtClean="0">
                <a:solidFill>
                  <a:srgbClr val="000000"/>
                </a:solidFill>
              </a:rPr>
              <a:t>copays (however, the copay for Bariatric Surgery does not count towards the out-of-pocket maximum).  </a:t>
            </a:r>
            <a:endParaRPr lang="en-US" sz="1050" dirty="0">
              <a:solidFill>
                <a:srgbClr val="000000"/>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xfrm>
            <a:off x="1144588" y="682625"/>
            <a:ext cx="4570412" cy="3429000"/>
          </a:xfrm>
          <a:ln/>
        </p:spPr>
      </p:sp>
      <p:sp>
        <p:nvSpPr>
          <p:cNvPr id="176131" name="Notes Placeholder 1"/>
          <p:cNvSpPr>
            <a:spLocks noGrp="1"/>
          </p:cNvSpPr>
          <p:nvPr>
            <p:ph type="body" idx="1"/>
          </p:nvPr>
        </p:nvSpPr>
        <p:spPr>
          <a:xfrm>
            <a:off x="1136650" y="4343400"/>
            <a:ext cx="4911383" cy="411480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dirty="0" smtClean="0"/>
              <a:t>You may contact Lee Helm at </a:t>
            </a:r>
            <a:r>
              <a:rPr lang="en-US" b="1" dirty="0" smtClean="0"/>
              <a:t>956-389-2257 </a:t>
            </a:r>
            <a:r>
              <a:rPr lang="en-US" dirty="0" smtClean="0"/>
              <a:t>or </a:t>
            </a:r>
            <a:r>
              <a:rPr lang="en-US" b="1" dirty="0" err="1" smtClean="0"/>
              <a:t>lindell.helm@allegianhealthplans.com</a:t>
            </a:r>
            <a:r>
              <a:rPr lang="en-US" dirty="0" smtClean="0"/>
              <a:t> </a:t>
            </a:r>
            <a:br>
              <a:rPr lang="en-US" dirty="0" smtClean="0"/>
            </a:br>
            <a:r>
              <a:rPr lang="en-US" dirty="0" smtClean="0"/>
              <a:t>or Customer Service with questions or assistance with the </a:t>
            </a:r>
            <a:r>
              <a:rPr lang="en-US" dirty="0" err="1" smtClean="0"/>
              <a:t>Allegian</a:t>
            </a:r>
            <a:r>
              <a:rPr lang="en-US" dirty="0" smtClean="0"/>
              <a:t> Health Plans benefits for the 2014-15 Plan Year.</a:t>
            </a:r>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p:spPr>
        <p:txBody>
          <a:bodyPr/>
          <a:lstStyle/>
          <a:p>
            <a:endParaRPr lang="en-US" smtClean="0">
              <a:latin typeface="Arial"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1144588" y="685800"/>
            <a:ext cx="4570412" cy="3429000"/>
          </a:xfrm>
          <a:ln/>
        </p:spPr>
      </p:sp>
      <p:sp>
        <p:nvSpPr>
          <p:cNvPr id="183299" name="Rectangle 3"/>
          <p:cNvSpPr>
            <a:spLocks noGrp="1" noChangeArrowheads="1"/>
          </p:cNvSpPr>
          <p:nvPr>
            <p:ph type="body" idx="1"/>
          </p:nvPr>
        </p:nvSpPr>
        <p:spPr>
          <a:xfrm>
            <a:off x="1130301" y="4343704"/>
            <a:ext cx="4684486" cy="4113892"/>
          </a:xfrm>
          <a:noFill/>
        </p:spPr>
        <p:txBody>
          <a:bodyPr/>
          <a:lstStyle/>
          <a:p>
            <a:pPr>
              <a:spcAft>
                <a:spcPts val="600"/>
              </a:spcAft>
            </a:pPr>
            <a:r>
              <a:rPr lang="en-US" sz="1050" b="1" dirty="0" smtClean="0">
                <a:solidFill>
                  <a:srgbClr val="000000"/>
                </a:solidFill>
              </a:rPr>
              <a:t>Who can enroll in TRS-</a:t>
            </a:r>
            <a:r>
              <a:rPr lang="en-US" sz="1050" b="1" dirty="0" err="1" smtClean="0">
                <a:solidFill>
                  <a:srgbClr val="000000"/>
                </a:solidFill>
              </a:rPr>
              <a:t>ActiveCare</a:t>
            </a:r>
            <a:r>
              <a:rPr lang="en-US" sz="1050" b="1" dirty="0" smtClean="0">
                <a:solidFill>
                  <a:srgbClr val="000000"/>
                </a:solidFill>
              </a:rPr>
              <a:t>?</a:t>
            </a:r>
          </a:p>
          <a:p>
            <a:pPr>
              <a:spcAft>
                <a:spcPts val="400"/>
              </a:spcAft>
            </a:pPr>
            <a:r>
              <a:rPr lang="en-US" sz="1050" dirty="0" smtClean="0">
                <a:solidFill>
                  <a:srgbClr val="000000"/>
                </a:solidFill>
              </a:rPr>
              <a:t>To be eligible for TRS-</a:t>
            </a:r>
            <a:r>
              <a:rPr lang="en-US" sz="1050" dirty="0" err="1" smtClean="0">
                <a:solidFill>
                  <a:srgbClr val="000000"/>
                </a:solidFill>
              </a:rPr>
              <a:t>ActiveCare</a:t>
            </a:r>
            <a:r>
              <a:rPr lang="en-US" sz="1050" dirty="0" smtClean="0">
                <a:solidFill>
                  <a:srgbClr val="000000"/>
                </a:solidFill>
              </a:rPr>
              <a:t>, you must be employed by a participating entity.  Then, ask yourself these questions: </a:t>
            </a:r>
          </a:p>
          <a:p>
            <a:r>
              <a:rPr lang="en-US" sz="1050" dirty="0" smtClean="0">
                <a:solidFill>
                  <a:srgbClr val="000000"/>
                </a:solidFill>
              </a:rPr>
              <a:t>(1)  Are you an active, contributing TRS member? </a:t>
            </a:r>
          </a:p>
          <a:p>
            <a:r>
              <a:rPr lang="en-US" sz="1050" dirty="0" smtClean="0"/>
              <a:t>(2)  Are you</a:t>
            </a:r>
            <a:r>
              <a:rPr lang="en-US" sz="1050" dirty="0" smtClean="0">
                <a:solidFill>
                  <a:srgbClr val="000000"/>
                </a:solidFill>
              </a:rPr>
              <a:t> employed for 10 or more regularly scheduled hours each week?  </a:t>
            </a:r>
          </a:p>
          <a:p>
            <a:endParaRPr lang="en-US" sz="1050" dirty="0" smtClean="0">
              <a:solidFill>
                <a:srgbClr val="000000"/>
              </a:solidFill>
            </a:endParaRPr>
          </a:p>
          <a:p>
            <a:r>
              <a:rPr lang="en-US" sz="1050" dirty="0" smtClean="0">
                <a:solidFill>
                  <a:srgbClr val="000000"/>
                </a:solidFill>
              </a:rPr>
              <a:t>If the answer is yes to </a:t>
            </a:r>
            <a:r>
              <a:rPr lang="en-US" sz="1050" i="1" dirty="0" smtClean="0">
                <a:solidFill>
                  <a:srgbClr val="000000"/>
                </a:solidFill>
              </a:rPr>
              <a:t>either</a:t>
            </a:r>
            <a:r>
              <a:rPr lang="en-US" sz="1050" dirty="0" smtClean="0">
                <a:solidFill>
                  <a:srgbClr val="000000"/>
                </a:solidFill>
              </a:rPr>
              <a:t> question, then you are eligible for TRS-</a:t>
            </a:r>
            <a:r>
              <a:rPr lang="en-US" sz="1050" dirty="0" err="1" smtClean="0">
                <a:solidFill>
                  <a:srgbClr val="000000"/>
                </a:solidFill>
              </a:rPr>
              <a:t>ActiveCare</a:t>
            </a:r>
            <a:r>
              <a:rPr lang="en-US" sz="1050" dirty="0" smtClean="0">
                <a:solidFill>
                  <a:srgbClr val="000000"/>
                </a:solidFill>
              </a:rPr>
              <a:t> coverage.</a:t>
            </a:r>
          </a:p>
          <a:p>
            <a:endParaRPr lang="en-US" dirty="0" smtClean="0">
              <a:latin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xfrm>
            <a:off x="1146175" y="685800"/>
            <a:ext cx="4570413" cy="3429000"/>
          </a:xfrm>
          <a:ln/>
        </p:spPr>
      </p:sp>
      <p:sp>
        <p:nvSpPr>
          <p:cNvPr id="184323" name="Rectangle 3"/>
          <p:cNvSpPr>
            <a:spLocks noGrp="1" noChangeArrowheads="1"/>
          </p:cNvSpPr>
          <p:nvPr>
            <p:ph type="body" idx="1"/>
          </p:nvPr>
        </p:nvSpPr>
        <p:spPr>
          <a:xfrm>
            <a:off x="1146175" y="4343704"/>
            <a:ext cx="4570413" cy="4113892"/>
          </a:xfrm>
          <a:noFill/>
        </p:spPr>
        <p:txBody>
          <a:bodyPr lIns="92008" tIns="46003" rIns="92008" bIns="46003"/>
          <a:lstStyle/>
          <a:p>
            <a:r>
              <a:rPr lang="en-US" sz="1050" dirty="0" smtClean="0"/>
              <a:t>Employees that are </a:t>
            </a:r>
            <a:r>
              <a:rPr lang="en-US" sz="1050" b="1" dirty="0" smtClean="0"/>
              <a:t>not </a:t>
            </a:r>
            <a:r>
              <a:rPr lang="en-US" sz="1050" dirty="0" smtClean="0"/>
              <a:t>eligible to enroll in TRS-</a:t>
            </a:r>
            <a:r>
              <a:rPr lang="en-US" sz="1050" dirty="0" err="1" smtClean="0"/>
              <a:t>ActiveCare</a:t>
            </a:r>
            <a:r>
              <a:rPr lang="en-US" sz="1050" dirty="0" smtClean="0"/>
              <a:t> include individuals:</a:t>
            </a:r>
          </a:p>
          <a:p>
            <a:pPr>
              <a:buFontTx/>
              <a:buChar char="•"/>
            </a:pPr>
            <a:endParaRPr lang="en-US" sz="1050" dirty="0" smtClean="0">
              <a:solidFill>
                <a:srgbClr val="000000"/>
              </a:solidFill>
            </a:endParaRPr>
          </a:p>
          <a:p>
            <a:pPr marL="182880" indent="-182880">
              <a:spcAft>
                <a:spcPts val="600"/>
              </a:spcAft>
              <a:buFontTx/>
              <a:buChar char="•"/>
            </a:pPr>
            <a:r>
              <a:rPr lang="en-US" sz="1050" dirty="0" smtClean="0">
                <a:solidFill>
                  <a:srgbClr val="000000"/>
                </a:solidFill>
              </a:rPr>
              <a:t>Receiving health care coverage as an employee or retiree under the Texas State College and University Employees Uniform Insurance Benefits Act, for example, a school employee that has UT SELECT coverage as an employee with The University of Texas System.</a:t>
            </a:r>
          </a:p>
          <a:p>
            <a:pPr marL="182880" indent="-182880">
              <a:spcAft>
                <a:spcPts val="600"/>
              </a:spcAft>
              <a:buFontTx/>
              <a:buChar char="•"/>
            </a:pPr>
            <a:r>
              <a:rPr lang="en-US" sz="1050" dirty="0" smtClean="0">
                <a:solidFill>
                  <a:srgbClr val="000000"/>
                </a:solidFill>
              </a:rPr>
              <a:t>Receiving health care coverage as an employee or retiree under the Texas Employee Uniform Group Insurance Benefits Act, for example, a school employee that has </a:t>
            </a:r>
            <a:r>
              <a:rPr lang="en-US" sz="1050" dirty="0" err="1" smtClean="0">
                <a:solidFill>
                  <a:srgbClr val="000000"/>
                </a:solidFill>
              </a:rPr>
              <a:t>HealthSelect</a:t>
            </a:r>
            <a:r>
              <a:rPr lang="en-US" sz="1050" dirty="0" smtClean="0">
                <a:solidFill>
                  <a:srgbClr val="000000"/>
                </a:solidFill>
              </a:rPr>
              <a:t> coverage as an employee with ERS.</a:t>
            </a:r>
          </a:p>
          <a:p>
            <a:pPr marL="182880" indent="-182880">
              <a:spcAft>
                <a:spcPts val="600"/>
              </a:spcAft>
              <a:buFontTx/>
              <a:buChar char="•"/>
            </a:pPr>
            <a:r>
              <a:rPr lang="en-US" sz="1050" dirty="0" smtClean="0">
                <a:solidFill>
                  <a:srgbClr val="000000"/>
                </a:solidFill>
              </a:rPr>
              <a:t>A TRS retiree receiving, or who waived coverage, under TRS-Care, including </a:t>
            </a:r>
            <a:br>
              <a:rPr lang="en-US" sz="1050" dirty="0" smtClean="0">
                <a:solidFill>
                  <a:srgbClr val="000000"/>
                </a:solidFill>
              </a:rPr>
            </a:br>
            <a:r>
              <a:rPr lang="en-US" sz="1050" dirty="0" smtClean="0">
                <a:solidFill>
                  <a:srgbClr val="000000"/>
                </a:solidFill>
              </a:rPr>
              <a:t>a retiree who has returned to work.  </a:t>
            </a:r>
            <a:r>
              <a:rPr lang="en-US" sz="1050" b="1" dirty="0" smtClean="0">
                <a:solidFill>
                  <a:srgbClr val="000000"/>
                </a:solidFill>
              </a:rPr>
              <a:t>Note</a:t>
            </a:r>
            <a:r>
              <a:rPr lang="en-US" sz="1050" dirty="0" smtClean="0">
                <a:solidFill>
                  <a:srgbClr val="000000"/>
                </a:solidFill>
              </a:rPr>
              <a:t>:  If a retiree has returned to work and has never been eligible for TRS-Care, he or she would be eligible for </a:t>
            </a:r>
            <a:br>
              <a:rPr lang="en-US" sz="1050" dirty="0" smtClean="0">
                <a:solidFill>
                  <a:srgbClr val="000000"/>
                </a:solidFill>
              </a:rPr>
            </a:br>
            <a:r>
              <a:rPr lang="en-US" sz="1050" dirty="0" smtClean="0">
                <a:solidFill>
                  <a:srgbClr val="000000"/>
                </a:solidFill>
              </a:rPr>
              <a:t>TRS-</a:t>
            </a:r>
            <a:r>
              <a:rPr lang="en-US" sz="1050" dirty="0" err="1" smtClean="0">
                <a:solidFill>
                  <a:srgbClr val="000000"/>
                </a:solidFill>
              </a:rPr>
              <a:t>ActiveCare</a:t>
            </a:r>
            <a:r>
              <a:rPr lang="en-US" sz="1050" dirty="0" smtClean="0">
                <a:solidFill>
                  <a:srgbClr val="000000"/>
                </a:solidFill>
              </a:rPr>
              <a:t> coverage, as long as the retiree meets all the TRS-</a:t>
            </a:r>
            <a:r>
              <a:rPr lang="en-US" sz="1050" dirty="0" err="1" smtClean="0">
                <a:solidFill>
                  <a:srgbClr val="000000"/>
                </a:solidFill>
              </a:rPr>
              <a:t>ActiveCare</a:t>
            </a:r>
            <a:r>
              <a:rPr lang="en-US" sz="1050" dirty="0" smtClean="0">
                <a:solidFill>
                  <a:srgbClr val="000000"/>
                </a:solidFill>
              </a:rPr>
              <a:t> eligibility requirements.</a:t>
            </a:r>
          </a:p>
          <a:p>
            <a:r>
              <a:rPr lang="en-US" sz="1050" dirty="0" smtClean="0"/>
              <a:t>Basically, employee coverage is not available from two state sources.</a:t>
            </a:r>
          </a:p>
          <a:p>
            <a:endParaRPr lang="en-US" sz="1050" dirty="0" smtClean="0"/>
          </a:p>
          <a:p>
            <a:r>
              <a:rPr lang="en-US" sz="1050" dirty="0" smtClean="0"/>
              <a:t>However,  these individuals</a:t>
            </a:r>
            <a:r>
              <a:rPr lang="en-US" sz="1050" dirty="0" smtClean="0">
                <a:cs typeface="Times New Roman" pitchFamily="18" charset="0"/>
              </a:rPr>
              <a:t>–</a:t>
            </a:r>
            <a:r>
              <a:rPr lang="en-US" sz="1050" dirty="0" smtClean="0"/>
              <a:t>retirees, higher education and state of Texas employees</a:t>
            </a:r>
            <a:r>
              <a:rPr lang="en-US" sz="1050" dirty="0" smtClean="0">
                <a:cs typeface="Times New Roman" pitchFamily="18" charset="0"/>
              </a:rPr>
              <a:t>–</a:t>
            </a:r>
            <a:r>
              <a:rPr lang="en-US" sz="1050" dirty="0" smtClean="0"/>
              <a:t>while they are not eligible to enroll for TRS-</a:t>
            </a:r>
            <a:r>
              <a:rPr lang="en-US" sz="1050" dirty="0" err="1" smtClean="0"/>
              <a:t>ActiveCare</a:t>
            </a:r>
            <a:r>
              <a:rPr lang="en-US" sz="1050" dirty="0" smtClean="0"/>
              <a:t> coverage as </a:t>
            </a:r>
            <a:r>
              <a:rPr lang="en-US" sz="1050" b="1" dirty="0" smtClean="0"/>
              <a:t>employees</a:t>
            </a:r>
            <a:r>
              <a:rPr lang="en-US" sz="1050" dirty="0" smtClean="0"/>
              <a:t>, they </a:t>
            </a:r>
            <a:r>
              <a:rPr lang="en-US" sz="1050" b="1" dirty="0" smtClean="0"/>
              <a:t>can</a:t>
            </a:r>
            <a:r>
              <a:rPr lang="en-US" sz="1050" dirty="0" smtClean="0"/>
              <a:t> be covered as a </a:t>
            </a:r>
            <a:r>
              <a:rPr lang="en-US" sz="1050" b="1" dirty="0" smtClean="0"/>
              <a:t>dependent</a:t>
            </a:r>
            <a:r>
              <a:rPr lang="en-US" sz="1050" dirty="0" smtClean="0"/>
              <a:t> of an eligible employee.  </a:t>
            </a:r>
          </a:p>
          <a:p>
            <a:endParaRPr lang="en-US" sz="1300" dirty="0"/>
          </a:p>
          <a:p>
            <a:r>
              <a:rPr lang="en-US" sz="1300" dirty="0"/>
              <a:t> </a:t>
            </a:r>
          </a:p>
          <a:p>
            <a:endParaRPr lang="en-US" sz="1300"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xfrm>
            <a:off x="1143000" y="731838"/>
            <a:ext cx="4500563" cy="3375025"/>
          </a:xfrm>
          <a:ln/>
        </p:spPr>
      </p:sp>
      <p:sp>
        <p:nvSpPr>
          <p:cNvPr id="192515" name="Rectangle 3"/>
          <p:cNvSpPr>
            <a:spLocks noGrp="1" noChangeArrowheads="1"/>
          </p:cNvSpPr>
          <p:nvPr>
            <p:ph type="body" idx="1"/>
          </p:nvPr>
        </p:nvSpPr>
        <p:spPr>
          <a:xfrm>
            <a:off x="1143001" y="4313834"/>
            <a:ext cx="5196840" cy="4830166"/>
          </a:xfrm>
        </p:spPr>
        <p:txBody>
          <a:bodyPr/>
          <a:lstStyle/>
          <a:p>
            <a:pPr marL="109106" indent="-109106">
              <a:lnSpc>
                <a:spcPct val="90000"/>
              </a:lnSpc>
              <a:spcAft>
                <a:spcPts val="600"/>
              </a:spcAft>
              <a:defRPr/>
            </a:pPr>
            <a:r>
              <a:rPr lang="en-US" sz="900" dirty="0" smtClean="0"/>
              <a:t>Eligible dependents can include:</a:t>
            </a:r>
            <a:endParaRPr lang="en-US" sz="900" dirty="0"/>
          </a:p>
          <a:p>
            <a:pPr marL="109106" indent="-109106">
              <a:lnSpc>
                <a:spcPct val="90000"/>
              </a:lnSpc>
              <a:spcAft>
                <a:spcPts val="600"/>
              </a:spcAft>
              <a:buFontTx/>
              <a:buChar char="•"/>
              <a:defRPr/>
            </a:pPr>
            <a:r>
              <a:rPr lang="en-US" sz="900" dirty="0"/>
              <a:t>A spouse (including a common law spouse)*</a:t>
            </a:r>
          </a:p>
          <a:p>
            <a:pPr marL="109106" indent="-109106">
              <a:lnSpc>
                <a:spcPct val="90000"/>
              </a:lnSpc>
              <a:spcAft>
                <a:spcPts val="600"/>
              </a:spcAft>
              <a:buFontTx/>
              <a:buChar char="•"/>
              <a:defRPr/>
            </a:pPr>
            <a:r>
              <a:rPr lang="en-US" sz="900" dirty="0"/>
              <a:t>A child under the age of 26  such as:</a:t>
            </a:r>
          </a:p>
          <a:p>
            <a:pPr marL="182880" lvl="1" indent="-182880">
              <a:lnSpc>
                <a:spcPct val="90000"/>
              </a:lnSpc>
              <a:spcAft>
                <a:spcPts val="400"/>
              </a:spcAft>
              <a:buFont typeface="Lucida Grande"/>
              <a:buChar char="–"/>
              <a:defRPr/>
            </a:pPr>
            <a:r>
              <a:rPr lang="en-US" sz="900" dirty="0"/>
              <a:t>A natural child</a:t>
            </a:r>
          </a:p>
          <a:p>
            <a:pPr marL="182880" lvl="1" indent="-182880">
              <a:lnSpc>
                <a:spcPct val="90000"/>
              </a:lnSpc>
              <a:spcAft>
                <a:spcPts val="400"/>
              </a:spcAft>
              <a:buFont typeface="Lucida Grande"/>
              <a:buChar char="–"/>
              <a:defRPr/>
            </a:pPr>
            <a:r>
              <a:rPr lang="en-US" sz="900" dirty="0"/>
              <a:t>An adopted child or a child who is lawfully placed for legal adoption</a:t>
            </a:r>
          </a:p>
          <a:p>
            <a:pPr marL="182880" lvl="1" indent="-182880">
              <a:lnSpc>
                <a:spcPct val="90000"/>
              </a:lnSpc>
              <a:spcAft>
                <a:spcPts val="400"/>
              </a:spcAft>
              <a:buFont typeface="Lucida Grande"/>
              <a:buChar char="–"/>
              <a:defRPr/>
            </a:pPr>
            <a:r>
              <a:rPr lang="en-US" sz="900" dirty="0"/>
              <a:t>A stepchild</a:t>
            </a:r>
          </a:p>
          <a:p>
            <a:pPr marL="182880" lvl="1" indent="-182880">
              <a:lnSpc>
                <a:spcPct val="90000"/>
              </a:lnSpc>
              <a:spcAft>
                <a:spcPts val="400"/>
              </a:spcAft>
              <a:buFont typeface="Lucida Grande"/>
              <a:buChar char="–"/>
              <a:defRPr/>
            </a:pPr>
            <a:r>
              <a:rPr lang="en-US" sz="900" dirty="0"/>
              <a:t>A foster child</a:t>
            </a:r>
          </a:p>
          <a:p>
            <a:pPr marL="182880" lvl="1" indent="-182880">
              <a:lnSpc>
                <a:spcPct val="90000"/>
              </a:lnSpc>
              <a:spcAft>
                <a:spcPts val="600"/>
              </a:spcAft>
              <a:buFont typeface="Lucida Grande"/>
              <a:buChar char="–"/>
              <a:defRPr/>
            </a:pPr>
            <a:r>
              <a:rPr lang="en-US" sz="900" dirty="0"/>
              <a:t>A child under the legal guardianship of the employee</a:t>
            </a:r>
          </a:p>
          <a:p>
            <a:pPr marL="109106" indent="-109106">
              <a:lnSpc>
                <a:spcPct val="90000"/>
              </a:lnSpc>
              <a:spcAft>
                <a:spcPts val="600"/>
              </a:spcAft>
              <a:buFontTx/>
              <a:buChar char="•"/>
              <a:defRPr/>
            </a:pPr>
            <a:r>
              <a:rPr lang="en-US" sz="900" dirty="0" smtClean="0"/>
              <a:t>“Any </a:t>
            </a:r>
            <a:r>
              <a:rPr lang="en-US" sz="900" dirty="0"/>
              <a:t>other </a:t>
            </a:r>
            <a:r>
              <a:rPr lang="en-US" sz="900" dirty="0" smtClean="0"/>
              <a:t>child” </a:t>
            </a:r>
            <a:r>
              <a:rPr lang="en-US" sz="900" dirty="0"/>
              <a:t>under age 26 (unmarried) in a regular parent-child relationship with the </a:t>
            </a:r>
            <a:r>
              <a:rPr lang="en-US" sz="900" dirty="0" smtClean="0"/>
              <a:t>employee (other </a:t>
            </a:r>
            <a:r>
              <a:rPr lang="en-US" sz="900" dirty="0"/>
              <a:t>than a child described in the category immediately above), </a:t>
            </a:r>
            <a:r>
              <a:rPr lang="en-US" sz="900" dirty="0" smtClean="0"/>
              <a:t>meaning</a:t>
            </a:r>
            <a:r>
              <a:rPr lang="en-US" sz="900" dirty="0"/>
              <a:t>:</a:t>
            </a:r>
          </a:p>
          <a:p>
            <a:pPr marL="182880" lvl="1" indent="-182880">
              <a:lnSpc>
                <a:spcPct val="90000"/>
              </a:lnSpc>
              <a:spcAft>
                <a:spcPts val="600"/>
              </a:spcAft>
              <a:buFont typeface="Lucida Grande"/>
              <a:buChar char="–"/>
              <a:defRPr/>
            </a:pPr>
            <a:r>
              <a:rPr lang="en-US" sz="900" dirty="0"/>
              <a:t>The child's primary residence is the household of the employee;</a:t>
            </a:r>
          </a:p>
          <a:p>
            <a:pPr marL="182880" lvl="1" indent="-182880">
              <a:lnSpc>
                <a:spcPct val="90000"/>
              </a:lnSpc>
              <a:spcAft>
                <a:spcPts val="600"/>
              </a:spcAft>
              <a:buFont typeface="Lucida Grande"/>
              <a:buChar char="–"/>
              <a:defRPr/>
            </a:pPr>
            <a:r>
              <a:rPr lang="en-US" sz="900" dirty="0"/>
              <a:t>The employee provides at least 50% of the child's support;</a:t>
            </a:r>
          </a:p>
          <a:p>
            <a:pPr marL="182880" lvl="1" indent="-182880">
              <a:lnSpc>
                <a:spcPct val="90000"/>
              </a:lnSpc>
              <a:spcAft>
                <a:spcPts val="600"/>
              </a:spcAft>
              <a:buFont typeface="Lucida Grande"/>
              <a:buChar char="–"/>
              <a:defRPr/>
            </a:pPr>
            <a:r>
              <a:rPr lang="en-US" sz="900" dirty="0"/>
              <a:t>Neither of the child's natural parents resides in that household; and </a:t>
            </a:r>
          </a:p>
          <a:p>
            <a:pPr marL="182880" lvl="1" indent="-182880">
              <a:lnSpc>
                <a:spcPct val="90000"/>
              </a:lnSpc>
              <a:spcAft>
                <a:spcPts val="600"/>
              </a:spcAft>
              <a:buFont typeface="Lucida Grande"/>
              <a:buChar char="–"/>
              <a:defRPr/>
            </a:pPr>
            <a:r>
              <a:rPr lang="en-US" sz="900" dirty="0"/>
              <a:t>The employee has the legal right to make decisions regarding the child's medical care</a:t>
            </a:r>
          </a:p>
          <a:p>
            <a:pPr marL="109106" indent="-109106">
              <a:lnSpc>
                <a:spcPct val="90000"/>
              </a:lnSpc>
              <a:spcAft>
                <a:spcPts val="600"/>
              </a:spcAft>
              <a:buFontTx/>
              <a:buChar char="•"/>
              <a:defRPr/>
            </a:pPr>
            <a:r>
              <a:rPr lang="en-US" sz="900" dirty="0"/>
              <a:t>A grandchild under age 26 whose primary residence is the household of the employee and who is a dependent of the employee for federal income tax purposes for the reporting year in which coverage of the grandchild is in </a:t>
            </a:r>
            <a:r>
              <a:rPr lang="en-US" sz="900" dirty="0" smtClean="0"/>
              <a:t>effect.</a:t>
            </a:r>
            <a:endParaRPr lang="en-US" sz="900" dirty="0"/>
          </a:p>
          <a:p>
            <a:pPr marL="109106" indent="-109106">
              <a:lnSpc>
                <a:spcPct val="90000"/>
              </a:lnSpc>
              <a:spcAft>
                <a:spcPts val="600"/>
              </a:spcAft>
              <a:buFontTx/>
              <a:buChar char="•"/>
              <a:defRPr/>
            </a:pPr>
            <a:r>
              <a:rPr lang="en-US" sz="900" dirty="0"/>
              <a:t>A child of a covered employee, age 26 or over, may be eligible for dependent coverage, provided that the child is either mentally or physically incapacitated to such an extent to be dependent on the employee on a regular basis as determined by TRS, and meets other requirements as determined by TRS. </a:t>
            </a:r>
          </a:p>
          <a:p>
            <a:pPr>
              <a:lnSpc>
                <a:spcPct val="90000"/>
              </a:lnSpc>
              <a:defRPr/>
            </a:pPr>
            <a:r>
              <a:rPr lang="en-US" sz="900" dirty="0"/>
              <a:t>A dependent does not include a brother or a sister of an employee unless the brother or sister is an unmarried individual under 26 years of age who is either: (1) under the legal guardianship of the employee, or (2) in a regular parent-child relationship with an employee, as defined in the </a:t>
            </a:r>
            <a:r>
              <a:rPr lang="en-US" sz="900" dirty="0" smtClean="0"/>
              <a:t>“any </a:t>
            </a:r>
            <a:r>
              <a:rPr lang="en-US" sz="900" dirty="0"/>
              <a:t>other </a:t>
            </a:r>
            <a:r>
              <a:rPr lang="en-US" sz="900" dirty="0" smtClean="0"/>
              <a:t>child” </a:t>
            </a:r>
            <a:r>
              <a:rPr lang="en-US" sz="900" dirty="0"/>
              <a:t>category above.  Parents and grandparents of the covered employee do not meet the definition of an eligible dependent.</a:t>
            </a:r>
          </a:p>
          <a:p>
            <a:pPr marL="109106" indent="-109106">
              <a:lnSpc>
                <a:spcPct val="90000"/>
              </a:lnSpc>
              <a:defRPr/>
            </a:pPr>
            <a:endParaRPr lang="en-US" sz="900" dirty="0" smtClean="0"/>
          </a:p>
          <a:p>
            <a:pPr marL="36576" indent="-201168">
              <a:lnSpc>
                <a:spcPct val="90000"/>
              </a:lnSpc>
              <a:defRPr/>
            </a:pPr>
            <a:r>
              <a:rPr lang="en-US" sz="900" dirty="0" smtClean="0"/>
              <a:t>*A </a:t>
            </a:r>
            <a:r>
              <a:rPr lang="en-US" sz="900" dirty="0"/>
              <a:t>common law marriage is not considered a special enrollment event unless there is a Declaration of Common Law led with an authorized government agency.</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xfrm>
            <a:off x="1146175" y="685800"/>
            <a:ext cx="4570413" cy="3429000"/>
          </a:xfrm>
          <a:ln/>
        </p:spPr>
      </p:sp>
      <p:sp>
        <p:nvSpPr>
          <p:cNvPr id="186371" name="Rectangle 3"/>
          <p:cNvSpPr>
            <a:spLocks noGrp="1" noChangeArrowheads="1"/>
          </p:cNvSpPr>
          <p:nvPr>
            <p:ph type="body" idx="1"/>
          </p:nvPr>
        </p:nvSpPr>
        <p:spPr>
          <a:xfrm>
            <a:off x="1146175" y="4343704"/>
            <a:ext cx="4799509" cy="4113892"/>
          </a:xfrm>
          <a:noFill/>
        </p:spPr>
        <p:txBody>
          <a:bodyPr/>
          <a:lstStyle/>
          <a:p>
            <a:pPr>
              <a:spcAft>
                <a:spcPts val="400"/>
              </a:spcAft>
            </a:pPr>
            <a:r>
              <a:rPr lang="en-US" sz="1050" dirty="0" smtClean="0">
                <a:solidFill>
                  <a:srgbClr val="000000"/>
                </a:solidFill>
              </a:rPr>
              <a:t>If an employee and spouse both work for a participating district/entity:</a:t>
            </a:r>
          </a:p>
          <a:p>
            <a:pPr marL="182880" indent="-182880">
              <a:buFontTx/>
              <a:buChar char="•"/>
            </a:pPr>
            <a:r>
              <a:rPr lang="en-US" sz="1050" dirty="0" smtClean="0">
                <a:solidFill>
                  <a:srgbClr val="000000"/>
                </a:solidFill>
              </a:rPr>
              <a:t>Each employee can apply</a:t>
            </a:r>
          </a:p>
          <a:p>
            <a:pPr marL="182880" indent="-182880">
              <a:spcAft>
                <a:spcPts val="400"/>
              </a:spcAft>
              <a:buFontTx/>
              <a:buChar char="•"/>
            </a:pPr>
            <a:r>
              <a:rPr lang="en-US" sz="1050" dirty="0" smtClean="0">
                <a:solidFill>
                  <a:srgbClr val="000000"/>
                </a:solidFill>
              </a:rPr>
              <a:t>Each employee can choose employee-only coverage and select the same or</a:t>
            </a:r>
            <a:br>
              <a:rPr lang="en-US" sz="1050" dirty="0" smtClean="0">
                <a:solidFill>
                  <a:srgbClr val="000000"/>
                </a:solidFill>
              </a:rPr>
            </a:br>
            <a:r>
              <a:rPr lang="en-US" sz="1050" dirty="0" smtClean="0">
                <a:solidFill>
                  <a:srgbClr val="000000"/>
                </a:solidFill>
              </a:rPr>
              <a:t>different plans</a:t>
            </a:r>
          </a:p>
          <a:p>
            <a:pPr marL="182880" indent="-182880">
              <a:spcAft>
                <a:spcPts val="400"/>
              </a:spcAft>
              <a:buFontTx/>
              <a:buChar char="•"/>
            </a:pPr>
            <a:r>
              <a:rPr lang="en-US" sz="1050" dirty="0" smtClean="0">
                <a:solidFill>
                  <a:srgbClr val="000000"/>
                </a:solidFill>
              </a:rPr>
              <a:t>One employee can select employee and spouse coverage, and the spouse must decline coverage  </a:t>
            </a:r>
          </a:p>
          <a:p>
            <a:pPr marL="182880" indent="-182880">
              <a:spcAft>
                <a:spcPts val="400"/>
              </a:spcAft>
              <a:buFontTx/>
              <a:buChar char="•"/>
            </a:pPr>
            <a:r>
              <a:rPr lang="en-US" sz="1050" dirty="0" smtClean="0">
                <a:solidFill>
                  <a:srgbClr val="000000"/>
                </a:solidFill>
              </a:rPr>
              <a:t>One employee can choose employee-only coverage, and the spouse can choose </a:t>
            </a:r>
            <a:br>
              <a:rPr lang="en-US" sz="1050" dirty="0" smtClean="0">
                <a:solidFill>
                  <a:srgbClr val="000000"/>
                </a:solidFill>
              </a:rPr>
            </a:br>
            <a:r>
              <a:rPr lang="en-US" sz="1050" dirty="0" smtClean="0">
                <a:solidFill>
                  <a:srgbClr val="000000"/>
                </a:solidFill>
              </a:rPr>
              <a:t>the same or different plan for employee and child(</a:t>
            </a:r>
            <a:r>
              <a:rPr lang="en-US" sz="1050" dirty="0" err="1" smtClean="0">
                <a:solidFill>
                  <a:srgbClr val="000000"/>
                </a:solidFill>
              </a:rPr>
              <a:t>ren</a:t>
            </a:r>
            <a:r>
              <a:rPr lang="en-US" sz="1050" dirty="0" smtClean="0">
                <a:solidFill>
                  <a:srgbClr val="000000"/>
                </a:solidFill>
              </a:rPr>
              <a:t>) coverage</a:t>
            </a:r>
          </a:p>
          <a:p>
            <a:pPr marL="182880" indent="-182880">
              <a:buFontTx/>
              <a:buChar char="•"/>
            </a:pPr>
            <a:r>
              <a:rPr lang="en-US" sz="1050" dirty="0" smtClean="0">
                <a:solidFill>
                  <a:srgbClr val="000000"/>
                </a:solidFill>
              </a:rPr>
              <a:t>One employee can select employee and family coverage, and the spouse must </a:t>
            </a:r>
            <a:br>
              <a:rPr lang="en-US" sz="1050" dirty="0" smtClean="0">
                <a:solidFill>
                  <a:srgbClr val="000000"/>
                </a:solidFill>
              </a:rPr>
            </a:br>
            <a:r>
              <a:rPr lang="en-US" sz="1050" dirty="0" smtClean="0">
                <a:solidFill>
                  <a:srgbClr val="000000"/>
                </a:solidFill>
              </a:rPr>
              <a:t>decline coverage</a:t>
            </a:r>
          </a:p>
          <a:p>
            <a:endParaRPr lang="en-US" sz="1050" dirty="0" smtClean="0">
              <a:solidFill>
                <a:srgbClr val="000000"/>
              </a:solidFill>
            </a:endParaRPr>
          </a:p>
          <a:p>
            <a:r>
              <a:rPr lang="en-US" sz="1050" b="1" dirty="0" smtClean="0">
                <a:solidFill>
                  <a:srgbClr val="000000"/>
                </a:solidFill>
              </a:rPr>
              <a:t>Only one parent may enroll dependent children for coverage.  </a:t>
            </a:r>
          </a:p>
          <a:p>
            <a:endParaRPr lang="en-US" sz="1050" dirty="0" smtClean="0">
              <a:solidFill>
                <a:srgbClr val="000000"/>
              </a:solidFill>
            </a:endParaRPr>
          </a:p>
          <a:p>
            <a:r>
              <a:rPr lang="en-US" sz="1050" b="1" dirty="0" smtClean="0">
                <a:solidFill>
                  <a:srgbClr val="000000"/>
                </a:solidFill>
              </a:rPr>
              <a:t>What if a child works for a participating entity?</a:t>
            </a:r>
            <a:endParaRPr lang="en-US" sz="1050" dirty="0" smtClean="0">
              <a:solidFill>
                <a:srgbClr val="000000"/>
              </a:solidFill>
            </a:endParaRPr>
          </a:p>
          <a:p>
            <a:r>
              <a:rPr lang="en-US" sz="1050" dirty="0" smtClean="0">
                <a:solidFill>
                  <a:srgbClr val="000000"/>
                </a:solidFill>
              </a:rPr>
              <a:t>A child (under age 26) who is employed by a district/entity and is a contributing TRS member </a:t>
            </a:r>
            <a:r>
              <a:rPr lang="en-US" sz="1050" b="1" dirty="0" smtClean="0">
                <a:solidFill>
                  <a:srgbClr val="000000"/>
                </a:solidFill>
              </a:rPr>
              <a:t>cannot </a:t>
            </a:r>
            <a:r>
              <a:rPr lang="en-US" sz="1050" dirty="0" smtClean="0">
                <a:solidFill>
                  <a:srgbClr val="000000"/>
                </a:solidFill>
              </a:rPr>
              <a:t>be covered as a dependent on his or her parent's TRS-</a:t>
            </a:r>
            <a:r>
              <a:rPr lang="en-US" sz="1050" dirty="0" err="1" smtClean="0">
                <a:solidFill>
                  <a:srgbClr val="000000"/>
                </a:solidFill>
              </a:rPr>
              <a:t>ActiveCare</a:t>
            </a:r>
            <a:r>
              <a:rPr lang="en-US" sz="1050" dirty="0" smtClean="0">
                <a:solidFill>
                  <a:srgbClr val="000000"/>
                </a:solidFill>
              </a:rPr>
              <a:t> coverage. This child must be covered as an </a:t>
            </a:r>
            <a:r>
              <a:rPr lang="en-US" sz="1050" b="1" dirty="0" smtClean="0">
                <a:solidFill>
                  <a:srgbClr val="000000"/>
                </a:solidFill>
              </a:rPr>
              <a:t>employee.</a:t>
            </a:r>
            <a:r>
              <a:rPr lang="en-US" sz="1050" dirty="0" smtClean="0">
                <a:solidFill>
                  <a:srgbClr val="000000"/>
                </a:solidFill>
              </a:rPr>
              <a:t>  If the child is not a contributing TRS member, the child may be covered as a dependent.  </a:t>
            </a:r>
          </a:p>
          <a:p>
            <a:endParaRPr lang="en-US" dirty="0" smtClean="0">
              <a:solidFill>
                <a:srgbClr val="000000"/>
              </a:solidFill>
              <a:latin typeface="Arial"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p:spPr>
        <p:txBody>
          <a:bodyPr/>
          <a:lstStyle/>
          <a:p>
            <a:endParaRPr lang="en-US" dirty="0" smtClean="0">
              <a:latin typeface="Arial"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1127125" y="700088"/>
            <a:ext cx="4570413" cy="3429000"/>
          </a:xfrm>
          <a:ln/>
        </p:spPr>
      </p:sp>
      <p:sp>
        <p:nvSpPr>
          <p:cNvPr id="187395" name="Rectangle 3"/>
          <p:cNvSpPr>
            <a:spLocks noGrp="1" noChangeArrowheads="1"/>
          </p:cNvSpPr>
          <p:nvPr>
            <p:ph type="body" idx="1"/>
          </p:nvPr>
        </p:nvSpPr>
        <p:spPr>
          <a:xfrm>
            <a:off x="1127125" y="4343704"/>
            <a:ext cx="4818559" cy="4113892"/>
          </a:xfrm>
          <a:noFill/>
        </p:spPr>
        <p:txBody>
          <a:bodyPr/>
          <a:lstStyle/>
          <a:p>
            <a:pPr>
              <a:spcAft>
                <a:spcPct val="30000"/>
              </a:spcAft>
              <a:buClr>
                <a:srgbClr val="158580"/>
              </a:buClr>
            </a:pPr>
            <a:r>
              <a:rPr lang="en-US" sz="1050" dirty="0" smtClean="0"/>
              <a:t>You can log in to </a:t>
            </a:r>
            <a:r>
              <a:rPr lang="en-US" sz="1050" b="1" dirty="0" err="1" smtClean="0"/>
              <a:t>WellSystems</a:t>
            </a:r>
            <a:r>
              <a:rPr lang="en-US" sz="1050" b="1" dirty="0" smtClean="0"/>
              <a:t> Enrollment Portal </a:t>
            </a:r>
            <a:r>
              <a:rPr lang="en-US" sz="1050" dirty="0" smtClean="0"/>
              <a:t>to submit any additions, changes or plan elections.</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xfrm>
            <a:off x="1119188" y="703263"/>
            <a:ext cx="4486275" cy="3363912"/>
          </a:xfrm>
          <a:ln/>
        </p:spPr>
      </p:sp>
      <p:sp>
        <p:nvSpPr>
          <p:cNvPr id="188419" name="Rectangle 3"/>
          <p:cNvSpPr>
            <a:spLocks noGrp="1" noChangeArrowheads="1"/>
          </p:cNvSpPr>
          <p:nvPr>
            <p:ph type="body" idx="1"/>
          </p:nvPr>
        </p:nvSpPr>
        <p:spPr>
          <a:xfrm>
            <a:off x="1130299" y="4325937"/>
            <a:ext cx="4691597" cy="4582205"/>
          </a:xfrm>
          <a:noFill/>
        </p:spPr>
        <p:txBody>
          <a:bodyPr/>
          <a:lstStyle/>
          <a:p>
            <a:pPr eaLnBrk="1" hangingPunct="1"/>
            <a:r>
              <a:rPr lang="en-US" sz="1050" dirty="0" smtClean="0"/>
              <a:t>The plan enrollment period for the 2014-2105 plan year is July 21 – August 31.</a:t>
            </a:r>
          </a:p>
          <a:p>
            <a:pPr eaLnBrk="1" hangingPunct="1"/>
            <a:endParaRPr lang="en-US" sz="1050" dirty="0" smtClean="0"/>
          </a:p>
          <a:p>
            <a:pPr eaLnBrk="1" hangingPunct="1"/>
            <a:r>
              <a:rPr lang="en-US" sz="1050" dirty="0" smtClean="0"/>
              <a:t>If no form is returned, you will automatically be enrolled in the same plan elected for 2013-2014 at the same level of coverage. The premium will be adjusted to reflect any rate change that will become effective September 1, 2014.   </a:t>
            </a:r>
          </a:p>
          <a:p>
            <a:pPr>
              <a:spcBef>
                <a:spcPts val="1135"/>
              </a:spcBef>
            </a:pPr>
            <a:r>
              <a:rPr lang="en-US" sz="1050" b="1" dirty="0" smtClean="0">
                <a:solidFill>
                  <a:srgbClr val="000000"/>
                </a:solidFill>
              </a:rPr>
              <a:t>There is one exception to the passive enrollment:  </a:t>
            </a:r>
            <a:r>
              <a:rPr lang="en-US" sz="1050" dirty="0" smtClean="0">
                <a:solidFill>
                  <a:srgbClr val="000000"/>
                </a:solidFill>
              </a:rPr>
              <a:t>The </a:t>
            </a:r>
            <a:r>
              <a:rPr lang="en-US" sz="1050" dirty="0" err="1" smtClean="0">
                <a:solidFill>
                  <a:srgbClr val="000000"/>
                </a:solidFill>
              </a:rPr>
              <a:t>ActiveCare</a:t>
            </a:r>
            <a:r>
              <a:rPr lang="en-US" sz="1050" dirty="0" smtClean="0">
                <a:solidFill>
                  <a:srgbClr val="000000"/>
                </a:solidFill>
              </a:rPr>
              <a:t> 3 plan option will be discontinued for the 2014-2015 plan year. If you are currently enrolled in </a:t>
            </a:r>
            <a:r>
              <a:rPr lang="en-US" sz="1050" dirty="0" err="1" smtClean="0">
                <a:solidFill>
                  <a:srgbClr val="000000"/>
                </a:solidFill>
              </a:rPr>
              <a:t>ActiveCare</a:t>
            </a:r>
            <a:r>
              <a:rPr lang="en-US" sz="1050" dirty="0" smtClean="0">
                <a:solidFill>
                  <a:srgbClr val="000000"/>
                </a:solidFill>
              </a:rPr>
              <a:t> 3, you will be transitioned into </a:t>
            </a:r>
            <a:r>
              <a:rPr lang="en-US" sz="1050" dirty="0" err="1" smtClean="0">
                <a:solidFill>
                  <a:srgbClr val="000000"/>
                </a:solidFill>
              </a:rPr>
              <a:t>ActiveCare</a:t>
            </a:r>
            <a:r>
              <a:rPr lang="en-US" sz="1050" dirty="0" smtClean="0">
                <a:solidFill>
                  <a:srgbClr val="000000"/>
                </a:solidFill>
              </a:rPr>
              <a:t> 2 at the same level of coverage effective September 1, 2014. If you do not want to be enrolled in </a:t>
            </a:r>
            <a:r>
              <a:rPr lang="en-US" sz="1050" dirty="0" err="1" smtClean="0">
                <a:solidFill>
                  <a:srgbClr val="000000"/>
                </a:solidFill>
              </a:rPr>
              <a:t>ActiveCare</a:t>
            </a:r>
            <a:r>
              <a:rPr lang="en-US" sz="1050" dirty="0" smtClean="0">
                <a:solidFill>
                  <a:srgbClr val="000000"/>
                </a:solidFill>
              </a:rPr>
              <a:t> 2, you must submit an </a:t>
            </a:r>
            <a:r>
              <a:rPr lang="en-US" sz="1050" i="1" dirty="0" smtClean="0">
                <a:solidFill>
                  <a:srgbClr val="000000"/>
                </a:solidFill>
              </a:rPr>
              <a:t>Enrollment Application and Change Form </a:t>
            </a:r>
            <a:r>
              <a:rPr lang="en-US" sz="1050" dirty="0" smtClean="0">
                <a:solidFill>
                  <a:srgbClr val="000000"/>
                </a:solidFill>
              </a:rPr>
              <a:t>during the plan enrollment periods to select a different TRS-</a:t>
            </a:r>
            <a:r>
              <a:rPr lang="en-US" sz="1050" dirty="0" err="1" smtClean="0">
                <a:solidFill>
                  <a:srgbClr val="000000"/>
                </a:solidFill>
              </a:rPr>
              <a:t>ActiveCare</a:t>
            </a:r>
            <a:r>
              <a:rPr lang="en-US" sz="1050" dirty="0" smtClean="0">
                <a:solidFill>
                  <a:srgbClr val="000000"/>
                </a:solidFill>
              </a:rPr>
              <a:t> plan option or terminate TRS-</a:t>
            </a:r>
            <a:r>
              <a:rPr lang="en-US" sz="1050" dirty="0" err="1" smtClean="0">
                <a:solidFill>
                  <a:srgbClr val="000000"/>
                </a:solidFill>
              </a:rPr>
              <a:t>ActiveCare</a:t>
            </a:r>
            <a:r>
              <a:rPr lang="en-US" sz="1050" dirty="0" smtClean="0">
                <a:solidFill>
                  <a:srgbClr val="000000"/>
                </a:solidFill>
              </a:rPr>
              <a:t> coverage.</a:t>
            </a:r>
          </a:p>
          <a:p>
            <a:pPr eaLnBrk="1" hangingPunct="1"/>
            <a:endParaRPr lang="en-US" sz="1050" dirty="0" smtClean="0"/>
          </a:p>
          <a:p>
            <a:pPr eaLnBrk="1" hangingPunct="1"/>
            <a:r>
              <a:rPr lang="en-US" sz="1050" b="1" dirty="0" smtClean="0"/>
              <a:t>You are encouraged to read the enrollment guide and review the plans carefully.</a:t>
            </a:r>
            <a:r>
              <a:rPr lang="en-US" sz="1050" dirty="0" smtClean="0"/>
              <a:t> Rates and/or benefits for every TRS-</a:t>
            </a:r>
            <a:r>
              <a:rPr lang="en-US" sz="1050" dirty="0" err="1" smtClean="0"/>
              <a:t>ActiveCare</a:t>
            </a:r>
            <a:r>
              <a:rPr lang="en-US" sz="1050" dirty="0" smtClean="0"/>
              <a:t> plan option have changed. </a:t>
            </a:r>
          </a:p>
          <a:p>
            <a:pPr eaLnBrk="1" hangingPunct="1"/>
            <a:endParaRPr lang="en-US" sz="1050" dirty="0" smtClean="0"/>
          </a:p>
          <a:p>
            <a:pPr eaLnBrk="1" hangingPunct="1"/>
            <a:r>
              <a:rPr lang="en-US" sz="1050" b="1" dirty="0" smtClean="0"/>
              <a:t>Clarification:</a:t>
            </a:r>
            <a:r>
              <a:rPr lang="en-US" sz="1050" dirty="0" smtClean="0"/>
              <a:t> If you are already enrolled in TRS-</a:t>
            </a:r>
            <a:r>
              <a:rPr lang="en-US" sz="1050" dirty="0" err="1" smtClean="0"/>
              <a:t>ActiveCare</a:t>
            </a:r>
            <a:r>
              <a:rPr lang="en-US" sz="1050" dirty="0" smtClean="0"/>
              <a:t> and change employment to a new participating district/entity, you need to complete and return a new enrollment form. </a:t>
            </a:r>
          </a:p>
          <a:p>
            <a:pPr eaLnBrk="1" hangingPunct="1"/>
            <a:endParaRPr lang="en-US" sz="1050" b="1" dirty="0" smtClean="0"/>
          </a:p>
          <a:p>
            <a:pPr eaLnBrk="1" hangingPunct="1"/>
            <a:r>
              <a:rPr lang="en-US" sz="1050" b="1" dirty="0" smtClean="0"/>
              <a:t>Note to Benefits Administrators:</a:t>
            </a:r>
            <a:r>
              <a:rPr lang="en-US" sz="1050" dirty="0" smtClean="0"/>
              <a:t> If you have a third party vendor administering your Section 125 cafeteria plan, be sure the vendor communicates the processing guidelines correctly to the employees. All changes to TRS-</a:t>
            </a:r>
            <a:r>
              <a:rPr lang="en-US" sz="1050" dirty="0" err="1" smtClean="0"/>
              <a:t>ActiveCare</a:t>
            </a:r>
            <a:r>
              <a:rPr lang="en-US" sz="1050" dirty="0" smtClean="0"/>
              <a:t> must be submitted to the Benefits Administrator through the </a:t>
            </a:r>
            <a:r>
              <a:rPr lang="en-US" sz="1050" dirty="0" err="1" smtClean="0"/>
              <a:t>WellSystems</a:t>
            </a:r>
            <a:r>
              <a:rPr lang="en-US" sz="1050" dirty="0" smtClean="0"/>
              <a:t> Enrollment Portal or on an </a:t>
            </a:r>
            <a:r>
              <a:rPr lang="en-US" sz="1050" i="1" dirty="0" smtClean="0"/>
              <a:t>Enrollment Application and Change Form</a:t>
            </a:r>
            <a:r>
              <a:rPr lang="en-US" sz="1050" dirty="0" smtClean="0"/>
              <a:t>. Making a change through a third party vendor for a Section 125 cafeteria plan does not automatically generate a change to TRS-</a:t>
            </a:r>
            <a:r>
              <a:rPr lang="en-US" sz="1050" dirty="0" err="1" smtClean="0"/>
              <a:t>ActiveCare</a:t>
            </a:r>
            <a:r>
              <a:rPr lang="en-US" sz="1050" dirty="0" smtClean="0"/>
              <a:t>. </a:t>
            </a:r>
          </a:p>
          <a:p>
            <a:pPr eaLnBrk="1" hangingPunct="1"/>
            <a:endParaRPr lang="en-US" sz="1050" dirty="0" smtClean="0"/>
          </a:p>
          <a:p>
            <a:pPr eaLnBrk="1" hangingPunct="1"/>
            <a:endParaRPr lang="en-US" dirty="0" smtClean="0">
              <a:latin typeface="Arial"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xfrm>
            <a:off x="1109663" y="679450"/>
            <a:ext cx="4452937" cy="3340100"/>
          </a:xfrm>
          <a:ln/>
        </p:spPr>
      </p:sp>
      <p:sp>
        <p:nvSpPr>
          <p:cNvPr id="189443" name="Rectangle 3"/>
          <p:cNvSpPr>
            <a:spLocks noGrp="1" noChangeArrowheads="1"/>
          </p:cNvSpPr>
          <p:nvPr>
            <p:ph type="body" idx="1"/>
          </p:nvPr>
        </p:nvSpPr>
        <p:spPr>
          <a:xfrm>
            <a:off x="1143001" y="4301370"/>
            <a:ext cx="4697412" cy="4759476"/>
          </a:xfrm>
          <a:noFill/>
        </p:spPr>
        <p:txBody>
          <a:bodyPr/>
          <a:lstStyle/>
          <a:p>
            <a:pPr>
              <a:spcAft>
                <a:spcPts val="600"/>
              </a:spcAft>
            </a:pPr>
            <a:r>
              <a:rPr lang="en-US" sz="1050" b="1" dirty="0"/>
              <a:t>Who needs to </a:t>
            </a:r>
            <a:r>
              <a:rPr lang="en-US" sz="1050" b="1" dirty="0" smtClean="0"/>
              <a:t>enroll?</a:t>
            </a:r>
            <a:endParaRPr lang="en-US" sz="1050" b="1" dirty="0"/>
          </a:p>
          <a:p>
            <a:pPr>
              <a:buFontTx/>
              <a:buChar char="•"/>
            </a:pPr>
            <a:r>
              <a:rPr lang="en-US" sz="1050" b="1" dirty="0"/>
              <a:t>  New hires</a:t>
            </a:r>
          </a:p>
          <a:p>
            <a:pPr marL="274320" lvl="1" indent="-182880">
              <a:buFont typeface="Lucida Grande"/>
              <a:buChar char="–"/>
            </a:pPr>
            <a:r>
              <a:rPr lang="en-US" sz="1050" dirty="0"/>
              <a:t>Enrolling or declining TRS-</a:t>
            </a:r>
            <a:r>
              <a:rPr lang="en-US" sz="1050" dirty="0" err="1"/>
              <a:t>ActiveCare</a:t>
            </a:r>
            <a:r>
              <a:rPr lang="en-US" sz="1050" dirty="0"/>
              <a:t> coverage</a:t>
            </a:r>
          </a:p>
          <a:p>
            <a:pPr marL="274320" lvl="1" indent="-182880">
              <a:buFont typeface="Lucida Grande"/>
              <a:buChar char="–"/>
            </a:pPr>
            <a:r>
              <a:rPr lang="en-US" sz="1050" dirty="0">
                <a:solidFill>
                  <a:srgbClr val="000000"/>
                </a:solidFill>
              </a:rPr>
              <a:t>Enrolling for TRS-</a:t>
            </a:r>
            <a:r>
              <a:rPr lang="en-US" sz="1050" dirty="0" err="1">
                <a:solidFill>
                  <a:srgbClr val="000000"/>
                </a:solidFill>
              </a:rPr>
              <a:t>ActiveCare</a:t>
            </a:r>
            <a:r>
              <a:rPr lang="en-US" sz="1050" dirty="0">
                <a:solidFill>
                  <a:srgbClr val="000000"/>
                </a:solidFill>
              </a:rPr>
              <a:t> coverage with a different participating district/</a:t>
            </a:r>
            <a:r>
              <a:rPr lang="en-US" sz="1050" dirty="0" smtClean="0">
                <a:solidFill>
                  <a:srgbClr val="000000"/>
                </a:solidFill>
              </a:rPr>
              <a:t>entity</a:t>
            </a:r>
          </a:p>
          <a:p>
            <a:pPr marL="274320" lvl="1" indent="-182880">
              <a:buFont typeface="Lucida Grande"/>
              <a:buChar char="–"/>
            </a:pPr>
            <a:endParaRPr lang="en-US" sz="1050" b="1" dirty="0"/>
          </a:p>
          <a:p>
            <a:pPr>
              <a:spcAft>
                <a:spcPts val="400"/>
              </a:spcAft>
              <a:buFontTx/>
              <a:buChar char="•"/>
            </a:pPr>
            <a:r>
              <a:rPr lang="en-US" sz="1050" b="1" dirty="0"/>
              <a:t>  Employees already enrolled, but making changes such as:</a:t>
            </a:r>
          </a:p>
          <a:p>
            <a:pPr marL="274320" lvl="1" indent="-182880">
              <a:buFont typeface="Lucida Grande"/>
              <a:buChar char="–"/>
            </a:pPr>
            <a:r>
              <a:rPr lang="en-US" sz="1050" dirty="0"/>
              <a:t>Changing to a different TRS-</a:t>
            </a:r>
            <a:r>
              <a:rPr lang="en-US" sz="1050" dirty="0" err="1"/>
              <a:t>ActiveCare</a:t>
            </a:r>
            <a:r>
              <a:rPr lang="en-US" sz="1050" dirty="0"/>
              <a:t> plan option</a:t>
            </a:r>
          </a:p>
          <a:p>
            <a:pPr marL="274320" lvl="1" indent="-182880">
              <a:buFont typeface="Lucida Grande"/>
              <a:buChar char="–"/>
            </a:pPr>
            <a:r>
              <a:rPr lang="en-US" sz="1050" dirty="0"/>
              <a:t>Adding or dropping dependents</a:t>
            </a:r>
          </a:p>
          <a:p>
            <a:pPr marL="274320" lvl="1" indent="-182880">
              <a:buFont typeface="Lucida Grande"/>
              <a:buChar char="–"/>
            </a:pPr>
            <a:r>
              <a:rPr lang="en-US" sz="1050" dirty="0"/>
              <a:t>Choosing to cancel and/or decline coverage under TRS-</a:t>
            </a:r>
            <a:r>
              <a:rPr lang="en-US" sz="1050" dirty="0" err="1" smtClean="0"/>
              <a:t>ActiveCare</a:t>
            </a:r>
            <a:endParaRPr lang="en-US" sz="1050" dirty="0"/>
          </a:p>
          <a:p>
            <a:pPr marL="274320" lvl="1" indent="-182880">
              <a:buFont typeface="Lucida Grande"/>
              <a:buChar char="–"/>
            </a:pPr>
            <a:r>
              <a:rPr lang="en-US" sz="1050" dirty="0"/>
              <a:t>Changing name or address and/or correcting date of birth or Social Security number</a:t>
            </a:r>
          </a:p>
          <a:p>
            <a:pPr marL="624672" lvl="1" indent="-169683">
              <a:buFontTx/>
              <a:buChar char="•"/>
            </a:pPr>
            <a:endParaRPr lang="en-US" sz="1050" dirty="0"/>
          </a:p>
          <a:p>
            <a:r>
              <a:rPr lang="en-US" sz="1050" dirty="0"/>
              <a:t>Remember, </a:t>
            </a:r>
            <a:r>
              <a:rPr lang="en-US" sz="1050" dirty="0" smtClean="0"/>
              <a:t>you </a:t>
            </a:r>
            <a:r>
              <a:rPr lang="en-US" sz="1050" dirty="0"/>
              <a:t>must </a:t>
            </a:r>
            <a:r>
              <a:rPr lang="en-US" sz="1050" dirty="0" smtClean="0"/>
              <a:t>enroll/or change through the Enrollment Portal if you </a:t>
            </a:r>
            <a:r>
              <a:rPr lang="en-US" sz="1050" dirty="0"/>
              <a:t>change employment during the plan year and enroll for TRS-</a:t>
            </a:r>
            <a:r>
              <a:rPr lang="en-US" sz="1050" dirty="0" err="1"/>
              <a:t>ActiveCare</a:t>
            </a:r>
            <a:r>
              <a:rPr lang="en-US" sz="1050" dirty="0"/>
              <a:t> coverage with another participating district/entity. </a:t>
            </a:r>
          </a:p>
          <a:p>
            <a:endParaRPr lang="en-US" sz="1050" dirty="0"/>
          </a:p>
          <a:p>
            <a:r>
              <a:rPr lang="en-US" sz="1050" b="1" dirty="0"/>
              <a:t>Note: </a:t>
            </a:r>
            <a:r>
              <a:rPr lang="en-US" sz="1050" dirty="0" smtClean="0"/>
              <a:t>Because </a:t>
            </a:r>
            <a:r>
              <a:rPr lang="en-US" sz="1050" dirty="0"/>
              <a:t>the </a:t>
            </a:r>
            <a:r>
              <a:rPr lang="en-US" sz="1050" dirty="0" err="1"/>
              <a:t>ActiveCare</a:t>
            </a:r>
            <a:r>
              <a:rPr lang="en-US" sz="1050" dirty="0"/>
              <a:t> 3 plan option is being discontinued, current enrollees in </a:t>
            </a:r>
            <a:r>
              <a:rPr lang="en-US" sz="1050" dirty="0" err="1"/>
              <a:t>ActiveCare</a:t>
            </a:r>
            <a:r>
              <a:rPr lang="en-US" sz="1050" dirty="0"/>
              <a:t> 3 will automatically be enrolled in </a:t>
            </a:r>
            <a:r>
              <a:rPr lang="en-US" sz="1050" dirty="0" err="1"/>
              <a:t>ActiveCare</a:t>
            </a:r>
            <a:r>
              <a:rPr lang="en-US" sz="1050" dirty="0"/>
              <a:t> 2 at the same level of coverage, effective September 1, 2014. </a:t>
            </a:r>
            <a:r>
              <a:rPr lang="en-US" sz="1050" dirty="0" smtClean="0"/>
              <a:t>The </a:t>
            </a:r>
            <a:r>
              <a:rPr lang="en-US" sz="1050" dirty="0"/>
              <a:t>employee must </a:t>
            </a:r>
            <a:r>
              <a:rPr lang="en-US" sz="1050" dirty="0" smtClean="0"/>
              <a:t>enroll during </a:t>
            </a:r>
            <a:r>
              <a:rPr lang="en-US" sz="1050" dirty="0"/>
              <a:t>the plan enrollment </a:t>
            </a:r>
            <a:r>
              <a:rPr lang="en-US" sz="1050" dirty="0" smtClean="0"/>
              <a:t>period </a:t>
            </a:r>
            <a:r>
              <a:rPr lang="en-US" sz="1050" dirty="0"/>
              <a:t>to select a different plan option or to terminate TRS-</a:t>
            </a:r>
            <a:r>
              <a:rPr lang="en-US" sz="1050" dirty="0" err="1"/>
              <a:t>ActiveCare</a:t>
            </a:r>
            <a:r>
              <a:rPr lang="en-US" sz="1050" dirty="0"/>
              <a:t> coverage. </a:t>
            </a:r>
          </a:p>
          <a:p>
            <a:pPr eaLnBrk="1" hangingPunct="1"/>
            <a:endParaRPr lang="en-US" sz="1050"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xfrm>
            <a:off x="1130300" y="4343400"/>
            <a:ext cx="4584700" cy="41148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lnSpc>
                <a:spcPct val="95000"/>
              </a:lnSpc>
              <a:spcAft>
                <a:spcPts val="600"/>
              </a:spcAft>
              <a:defRPr/>
            </a:pPr>
            <a:r>
              <a:rPr lang="en-US" sz="1050" b="1" dirty="0">
                <a:solidFill>
                  <a:srgbClr val="000000"/>
                </a:solidFill>
                <a:cs typeface="+mn-cs"/>
              </a:rPr>
              <a:t>Family Deductibles and the Differences between Plans</a:t>
            </a:r>
          </a:p>
          <a:p>
            <a:pPr eaLnBrk="1" hangingPunct="1">
              <a:lnSpc>
                <a:spcPct val="95000"/>
              </a:lnSpc>
              <a:defRPr/>
            </a:pPr>
            <a:r>
              <a:rPr lang="en-US" sz="1050" dirty="0">
                <a:solidFill>
                  <a:srgbClr val="000000"/>
                </a:solidFill>
                <a:cs typeface="+mn-cs"/>
              </a:rPr>
              <a:t>A deductible is the amount of out-of-pocket expense that must be paid for health care services by the plan participant before becoming payable by the health plan. For </a:t>
            </a:r>
            <a:r>
              <a:rPr lang="en-US" sz="1050" dirty="0" err="1">
                <a:solidFill>
                  <a:srgbClr val="000000"/>
                </a:solidFill>
                <a:cs typeface="+mn-cs"/>
              </a:rPr>
              <a:t>ActiveCare</a:t>
            </a:r>
            <a:r>
              <a:rPr lang="en-US" sz="1050" dirty="0">
                <a:solidFill>
                  <a:srgbClr val="000000"/>
                </a:solidFill>
                <a:cs typeface="+mn-cs"/>
              </a:rPr>
              <a:t> 1-HD, before the plan pays for any of your </a:t>
            </a:r>
            <a:r>
              <a:rPr lang="en-US" sz="1050" dirty="0" smtClean="0">
                <a:solidFill>
                  <a:srgbClr val="000000"/>
                </a:solidFill>
                <a:cs typeface="+mn-cs"/>
              </a:rPr>
              <a:t>family</a:t>
            </a:r>
            <a:r>
              <a:rPr lang="en-US" sz="1050" dirty="0" smtClean="0">
                <a:solidFill>
                  <a:srgbClr val="000000"/>
                </a:solidFill>
              </a:rPr>
              <a:t>’</a:t>
            </a:r>
            <a:r>
              <a:rPr lang="en-US" sz="1050" dirty="0" smtClean="0">
                <a:solidFill>
                  <a:srgbClr val="000000"/>
                </a:solidFill>
                <a:cs typeface="+mn-cs"/>
              </a:rPr>
              <a:t>s </a:t>
            </a:r>
            <a:r>
              <a:rPr lang="en-US" sz="1050" dirty="0">
                <a:solidFill>
                  <a:srgbClr val="000000"/>
                </a:solidFill>
                <a:cs typeface="+mn-cs"/>
              </a:rPr>
              <a:t>covered medical expenses, the entire amount of the deductible must be </a:t>
            </a:r>
            <a:r>
              <a:rPr lang="en-US" sz="1050" dirty="0" smtClean="0">
                <a:solidFill>
                  <a:srgbClr val="000000"/>
                </a:solidFill>
                <a:cs typeface="+mn-cs"/>
              </a:rPr>
              <a:t>met. </a:t>
            </a:r>
            <a:br>
              <a:rPr lang="en-US" sz="1050" dirty="0" smtClean="0">
                <a:solidFill>
                  <a:srgbClr val="000000"/>
                </a:solidFill>
                <a:cs typeface="+mn-cs"/>
              </a:rPr>
            </a:br>
            <a:r>
              <a:rPr lang="en-US" sz="1050" dirty="0" smtClean="0">
                <a:solidFill>
                  <a:srgbClr val="000000"/>
                </a:solidFill>
                <a:cs typeface="+mn-cs"/>
              </a:rPr>
              <a:t>It </a:t>
            </a:r>
            <a:r>
              <a:rPr lang="en-US" sz="1050" dirty="0">
                <a:solidFill>
                  <a:srgbClr val="000000"/>
                </a:solidFill>
                <a:cs typeface="+mn-cs"/>
              </a:rPr>
              <a:t>can be met by one family member or a combination of family members; however, there are no benefits until covered expenses equaling the deductible amount ($5,000) have been incurred.</a:t>
            </a:r>
          </a:p>
          <a:p>
            <a:pPr eaLnBrk="1" hangingPunct="1">
              <a:lnSpc>
                <a:spcPct val="95000"/>
              </a:lnSpc>
              <a:defRPr/>
            </a:pPr>
            <a:endParaRPr lang="en-US" sz="1050" dirty="0">
              <a:solidFill>
                <a:srgbClr val="000000"/>
              </a:solidFill>
              <a:cs typeface="+mn-cs"/>
            </a:endParaRPr>
          </a:p>
          <a:p>
            <a:pPr eaLnBrk="1" hangingPunct="1">
              <a:lnSpc>
                <a:spcPct val="95000"/>
              </a:lnSpc>
              <a:defRPr/>
            </a:pPr>
            <a:r>
              <a:rPr lang="en-US" sz="1050" dirty="0">
                <a:solidFill>
                  <a:srgbClr val="000000"/>
                </a:solidFill>
                <a:cs typeface="+mn-cs"/>
              </a:rPr>
              <a:t>For </a:t>
            </a:r>
            <a:r>
              <a:rPr lang="en-US" sz="1050" dirty="0" err="1">
                <a:solidFill>
                  <a:srgbClr val="000000"/>
                </a:solidFill>
                <a:cs typeface="+mn-cs"/>
              </a:rPr>
              <a:t>ActiveCare</a:t>
            </a:r>
            <a:r>
              <a:rPr lang="en-US" sz="1050" dirty="0">
                <a:solidFill>
                  <a:srgbClr val="000000"/>
                </a:solidFill>
                <a:cs typeface="+mn-cs"/>
              </a:rPr>
              <a:t> 2 (and </a:t>
            </a:r>
            <a:r>
              <a:rPr lang="en-US" sz="1050" dirty="0" err="1">
                <a:solidFill>
                  <a:srgbClr val="000000"/>
                </a:solidFill>
                <a:cs typeface="+mn-cs"/>
              </a:rPr>
              <a:t>ActiveCare</a:t>
            </a:r>
            <a:r>
              <a:rPr lang="en-US" sz="1050" dirty="0">
                <a:solidFill>
                  <a:srgbClr val="000000"/>
                </a:solidFill>
                <a:cs typeface="+mn-cs"/>
              </a:rPr>
              <a:t> Select), the deductible applies to each covered person individually, up to the maximum per family.  For example, under </a:t>
            </a:r>
            <a:r>
              <a:rPr lang="en-US" sz="1050" dirty="0" err="1">
                <a:solidFill>
                  <a:srgbClr val="000000"/>
                </a:solidFill>
                <a:cs typeface="+mn-cs"/>
              </a:rPr>
              <a:t>ActiveCare</a:t>
            </a:r>
            <a:r>
              <a:rPr lang="en-US" sz="1050" dirty="0">
                <a:solidFill>
                  <a:srgbClr val="000000"/>
                </a:solidFill>
                <a:cs typeface="+mn-cs"/>
              </a:rPr>
              <a:t> 2, which has a $1,000 individual and $3,000 family deductible, if Amy incurs $1,000 in medical bills, her deductible is met and the plan will pay any subsequent medical bills for her for the year even though the family deductible of $3,000 has not been met yet. </a:t>
            </a:r>
          </a:p>
          <a:p>
            <a:pPr eaLnBrk="1" hangingPunct="1">
              <a:lnSpc>
                <a:spcPct val="95000"/>
              </a:lnSpc>
              <a:defRPr/>
            </a:pPr>
            <a:endParaRPr lang="en-US" sz="600" dirty="0">
              <a:solidFill>
                <a:srgbClr val="000000"/>
              </a:solidFill>
            </a:endParaRPr>
          </a:p>
          <a:p>
            <a:pPr>
              <a:defRPr/>
            </a:pPr>
            <a:endParaRPr lang="en-US" b="1" dirty="0">
              <a:cs typeface="+mn-cs"/>
            </a:endParaRPr>
          </a:p>
          <a:p>
            <a:pPr>
              <a:defRPr/>
            </a:pPr>
            <a:endParaRPr lang="en-US" dirty="0">
              <a:cs typeface="+mn-cs"/>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xfrm>
            <a:off x="1143000" y="4312920"/>
            <a:ext cx="4697413" cy="4114800"/>
          </a:xfrm>
          <a:noFill/>
        </p:spPr>
        <p:txBody>
          <a:bodyPr/>
          <a:lstStyle/>
          <a:p>
            <a:pPr>
              <a:spcAft>
                <a:spcPts val="600"/>
              </a:spcAft>
            </a:pPr>
            <a:r>
              <a:rPr lang="en-US" sz="1050" b="1" dirty="0" smtClean="0"/>
              <a:t>What do you need </a:t>
            </a:r>
            <a:r>
              <a:rPr lang="en-US" sz="1050" b="1" dirty="0"/>
              <a:t>to do to enroll in TRS-</a:t>
            </a:r>
            <a:r>
              <a:rPr lang="en-US" sz="1050" b="1" dirty="0" err="1"/>
              <a:t>ActiveCare</a:t>
            </a:r>
            <a:r>
              <a:rPr lang="en-US" sz="1050" b="1" dirty="0"/>
              <a:t> for the first time?</a:t>
            </a:r>
            <a:endParaRPr lang="en-US" sz="1050" dirty="0"/>
          </a:p>
          <a:p>
            <a:pPr>
              <a:spcAft>
                <a:spcPts val="400"/>
              </a:spcAft>
            </a:pPr>
            <a:r>
              <a:rPr lang="en-US" sz="1050" dirty="0" smtClean="0"/>
              <a:t>You will </a:t>
            </a:r>
            <a:r>
              <a:rPr lang="en-US" sz="1050" dirty="0"/>
              <a:t>need to </a:t>
            </a:r>
            <a:r>
              <a:rPr lang="en-US" sz="1050" dirty="0" smtClean="0"/>
              <a:t>register and enroll through the </a:t>
            </a:r>
            <a:r>
              <a:rPr lang="en-US" sz="1050" dirty="0" err="1" smtClean="0"/>
              <a:t>WellSystems</a:t>
            </a:r>
            <a:r>
              <a:rPr lang="en-US" sz="1050" dirty="0" smtClean="0"/>
              <a:t> Enrollment Portal or sign </a:t>
            </a:r>
            <a:r>
              <a:rPr lang="en-US" sz="1050" dirty="0"/>
              <a:t>and submit an </a:t>
            </a:r>
            <a:r>
              <a:rPr lang="en-US" sz="1050" i="1" dirty="0"/>
              <a:t>Enrollment Application and Change Form</a:t>
            </a:r>
            <a:r>
              <a:rPr lang="en-US" sz="1050" dirty="0"/>
              <a:t> to the Benefits Administrator before:</a:t>
            </a:r>
          </a:p>
          <a:p>
            <a:pPr marL="182880" lvl="1" indent="-182880">
              <a:buFontTx/>
              <a:buChar char="•"/>
            </a:pPr>
            <a:r>
              <a:rPr lang="en-US" sz="1050" dirty="0"/>
              <a:t> </a:t>
            </a:r>
            <a:r>
              <a:rPr lang="en-US" sz="1050" dirty="0" smtClean="0"/>
              <a:t>The </a:t>
            </a:r>
            <a:r>
              <a:rPr lang="en-US" sz="1050" dirty="0"/>
              <a:t>end of the plan enrollment period, or</a:t>
            </a:r>
          </a:p>
          <a:p>
            <a:pPr marL="182880" lvl="1" indent="-182880">
              <a:buFontTx/>
              <a:buChar char="•"/>
            </a:pPr>
            <a:r>
              <a:rPr lang="en-US" sz="1050" dirty="0"/>
              <a:t> </a:t>
            </a:r>
            <a:r>
              <a:rPr lang="en-US" sz="1050" dirty="0" smtClean="0"/>
              <a:t>31 </a:t>
            </a:r>
            <a:r>
              <a:rPr lang="en-US" sz="1050" dirty="0"/>
              <a:t>calendar days after the </a:t>
            </a:r>
            <a:r>
              <a:rPr lang="en-US" sz="1050" dirty="0" smtClean="0"/>
              <a:t>your </a:t>
            </a:r>
            <a:r>
              <a:rPr lang="en-US" sz="1050" dirty="0"/>
              <a:t>actively-at-work date, or</a:t>
            </a:r>
          </a:p>
          <a:p>
            <a:pPr marL="182880" lvl="1" indent="-182880">
              <a:buFontTx/>
              <a:buChar char="•"/>
            </a:pPr>
            <a:r>
              <a:rPr lang="en-US" sz="1050" dirty="0"/>
              <a:t> </a:t>
            </a:r>
            <a:r>
              <a:rPr lang="en-US" sz="1050" dirty="0" smtClean="0"/>
              <a:t>31 </a:t>
            </a:r>
            <a:r>
              <a:rPr lang="en-US" sz="1050" dirty="0"/>
              <a:t>calendar days after a special enrollment event </a:t>
            </a:r>
            <a:r>
              <a:rPr lang="en-US" sz="1050" i="1" dirty="0"/>
              <a:t>(Special rules apply to adding </a:t>
            </a:r>
            <a:r>
              <a:rPr lang="en-US" sz="1050" i="1" dirty="0" smtClean="0"/>
              <a:t> newborns</a:t>
            </a:r>
            <a:r>
              <a:rPr lang="en-US" sz="1050" i="1" dirty="0"/>
              <a:t>; see page 20 of the </a:t>
            </a:r>
            <a:r>
              <a:rPr lang="en-US" sz="1050" i="1" dirty="0" smtClean="0"/>
              <a:t>Enrollment Guide </a:t>
            </a:r>
            <a:r>
              <a:rPr lang="en-US" sz="1050" i="1" dirty="0"/>
              <a:t>for more information)</a:t>
            </a:r>
            <a:endParaRPr lang="en-US" sz="1050" dirty="0"/>
          </a:p>
          <a:p>
            <a:endParaRPr lang="en-US" sz="1050" dirty="0"/>
          </a:p>
          <a:p>
            <a:r>
              <a:rPr lang="en-US" sz="1050" dirty="0" smtClean="0"/>
              <a:t>As a new hire, you </a:t>
            </a:r>
            <a:r>
              <a:rPr lang="en-US" sz="1050" dirty="0"/>
              <a:t>may choose as </a:t>
            </a:r>
            <a:r>
              <a:rPr lang="en-US" sz="1050" dirty="0" smtClean="0"/>
              <a:t>your </a:t>
            </a:r>
            <a:r>
              <a:rPr lang="en-US" sz="1050" dirty="0"/>
              <a:t>effective date of coverage </a:t>
            </a:r>
            <a:r>
              <a:rPr lang="en-US" sz="1050" dirty="0" smtClean="0"/>
              <a:t>your </a:t>
            </a:r>
            <a:r>
              <a:rPr lang="en-US" sz="1050" dirty="0"/>
              <a:t>actively-at-work date (the date </a:t>
            </a:r>
            <a:r>
              <a:rPr lang="en-US" sz="1050" dirty="0" smtClean="0"/>
              <a:t>you </a:t>
            </a:r>
            <a:r>
              <a:rPr lang="en-US" sz="1050" dirty="0"/>
              <a:t>start to work) or the first of the month following </a:t>
            </a:r>
            <a:r>
              <a:rPr lang="en-US" sz="1050" dirty="0" smtClean="0"/>
              <a:t>your </a:t>
            </a:r>
            <a:r>
              <a:rPr lang="en-US" sz="1050" dirty="0"/>
              <a:t>actively-at-work date. When choosing the actively-at-work date, the full premium for the month will be due; premiums are not pro-rated. </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43000" y="4343400"/>
            <a:ext cx="4572000" cy="4114800"/>
          </a:xfrm>
        </p:spPr>
        <p:txBody>
          <a:bodyPr/>
          <a:lstStyle/>
          <a:p>
            <a:r>
              <a:rPr lang="en-US" sz="1050" dirty="0" smtClean="0"/>
              <a:t>First, you must register in the </a:t>
            </a:r>
            <a:r>
              <a:rPr lang="en-US" sz="1050" dirty="0" err="1" smtClean="0"/>
              <a:t>WellSystems</a:t>
            </a:r>
            <a:r>
              <a:rPr lang="en-US" sz="1050" dirty="0" smtClean="0"/>
              <a:t> Enrollment Portal and establish</a:t>
            </a:r>
            <a:br>
              <a:rPr lang="en-US" sz="1050" dirty="0" smtClean="0"/>
            </a:br>
            <a:r>
              <a:rPr lang="en-US" sz="1050" dirty="0" smtClean="0"/>
              <a:t>a user name and password. Log in to the portal and complete the fields.</a:t>
            </a:r>
            <a:br>
              <a:rPr lang="en-US" sz="1050" dirty="0" smtClean="0"/>
            </a:br>
            <a:r>
              <a:rPr lang="en-US" sz="1050" dirty="0" smtClean="0"/>
              <a:t>(The field marked with a red* are mandatory.)</a:t>
            </a:r>
          </a:p>
          <a:p>
            <a:endParaRPr lang="en-US" sz="1050" dirty="0" smtClean="0"/>
          </a:p>
          <a:p>
            <a:r>
              <a:rPr lang="en-US" sz="1050" dirty="0" smtClean="0"/>
              <a:t>You can make changes, add or cancel dependents, decline coverage and/or update any demographic information. You may also select a different </a:t>
            </a:r>
            <a:br>
              <a:rPr lang="en-US" sz="1050" dirty="0" smtClean="0"/>
            </a:br>
            <a:r>
              <a:rPr lang="en-US" sz="1050" dirty="0" smtClean="0"/>
              <a:t>TRS-</a:t>
            </a:r>
            <a:r>
              <a:rPr lang="en-US" sz="1050" dirty="0" err="1" smtClean="0"/>
              <a:t>ActiveCare</a:t>
            </a:r>
            <a:r>
              <a:rPr lang="en-US" sz="1050" dirty="0" smtClean="0"/>
              <a:t> plan option.</a:t>
            </a:r>
            <a:endParaRPr lang="en-US" sz="1050" dirty="0"/>
          </a:p>
        </p:txBody>
      </p:sp>
    </p:spTree>
    <p:extLst>
      <p:ext uri="{BB962C8B-B14F-4D97-AF65-F5344CB8AC3E}">
        <p14:creationId xmlns:p14="http://schemas.microsoft.com/office/powerpoint/2010/main" val="24311204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xfrm>
            <a:off x="1143000" y="4278312"/>
            <a:ext cx="4697414" cy="4695445"/>
          </a:xfrm>
        </p:spPr>
        <p:txBody>
          <a:bodyPr/>
          <a:lstStyle/>
          <a:p>
            <a:pPr defTabSz="872974">
              <a:lnSpc>
                <a:spcPts val="1189"/>
              </a:lnSpc>
              <a:spcBef>
                <a:spcPts val="572"/>
              </a:spcBef>
              <a:spcAft>
                <a:spcPts val="600"/>
              </a:spcAft>
              <a:defRPr/>
            </a:pPr>
            <a:r>
              <a:rPr lang="en-US" sz="1050" dirty="0" smtClean="0">
                <a:cs typeface="Arial" pitchFamily="34" charset="0"/>
              </a:rPr>
              <a:t>You may </a:t>
            </a:r>
            <a:r>
              <a:rPr lang="en-US" sz="1050" dirty="0">
                <a:cs typeface="Arial" pitchFamily="34" charset="0"/>
              </a:rPr>
              <a:t>be able to enroll for coverage, change plan options, or change the dependents </a:t>
            </a:r>
            <a:r>
              <a:rPr lang="en-US" sz="1050" dirty="0" smtClean="0">
                <a:cs typeface="Arial" pitchFamily="34" charset="0"/>
              </a:rPr>
              <a:t>you cover during </a:t>
            </a:r>
            <a:r>
              <a:rPr lang="en-US" sz="1050" dirty="0">
                <a:cs typeface="Arial" pitchFamily="34" charset="0"/>
              </a:rPr>
              <a:t>a plan year if </a:t>
            </a:r>
            <a:r>
              <a:rPr lang="en-US" sz="1050" dirty="0" smtClean="0">
                <a:cs typeface="Arial" pitchFamily="34" charset="0"/>
              </a:rPr>
              <a:t>you </a:t>
            </a:r>
            <a:r>
              <a:rPr lang="en-US" sz="1050" dirty="0">
                <a:cs typeface="Arial" pitchFamily="34" charset="0"/>
              </a:rPr>
              <a:t>or </a:t>
            </a:r>
            <a:r>
              <a:rPr lang="en-US" sz="1050" dirty="0" smtClean="0">
                <a:cs typeface="Arial" pitchFamily="34" charset="0"/>
              </a:rPr>
              <a:t>a dependent </a:t>
            </a:r>
            <a:r>
              <a:rPr lang="en-US" sz="1050" dirty="0">
                <a:cs typeface="Arial" pitchFamily="34" charset="0"/>
              </a:rPr>
              <a:t>has a special enrollment event. </a:t>
            </a:r>
            <a:r>
              <a:rPr lang="en-US" sz="1050" b="1" dirty="0">
                <a:solidFill>
                  <a:srgbClr val="000000"/>
                </a:solidFill>
                <a:cs typeface="Arial" pitchFamily="34" charset="0"/>
              </a:rPr>
              <a:t>Changes in employee and/or dependent coverage must be made within 31 days after the special enrollment event. </a:t>
            </a:r>
            <a:r>
              <a:rPr lang="en-US" sz="1050" i="1" dirty="0">
                <a:solidFill>
                  <a:srgbClr val="000000"/>
                </a:solidFill>
                <a:cs typeface="Arial" pitchFamily="34" charset="0"/>
              </a:rPr>
              <a:t>(Special rules apply to newborns; see page 20 of the Enrollment Guide—and next slide—for more information.)</a:t>
            </a:r>
            <a:r>
              <a:rPr lang="en-US" sz="1050" dirty="0">
                <a:solidFill>
                  <a:srgbClr val="000000"/>
                </a:solidFill>
                <a:cs typeface="Arial" pitchFamily="34" charset="0"/>
              </a:rPr>
              <a:t>  If </a:t>
            </a:r>
            <a:r>
              <a:rPr lang="en-US" sz="1050" dirty="0" smtClean="0">
                <a:solidFill>
                  <a:srgbClr val="000000"/>
                </a:solidFill>
                <a:cs typeface="Arial" pitchFamily="34" charset="0"/>
              </a:rPr>
              <a:t>you do </a:t>
            </a:r>
            <a:r>
              <a:rPr lang="en-US" sz="1050" dirty="0">
                <a:solidFill>
                  <a:srgbClr val="000000"/>
                </a:solidFill>
                <a:cs typeface="Arial" pitchFamily="34" charset="0"/>
              </a:rPr>
              <a:t>not request the appropriate changes during the applicable special enrollment period, the changes cannot be made until the next plan enrollment period or, if applicable, until another special enrollment event occurs. </a:t>
            </a:r>
            <a:endParaRPr lang="en-US" sz="1050" dirty="0" smtClean="0">
              <a:solidFill>
                <a:srgbClr val="000000"/>
              </a:solidFill>
              <a:cs typeface="Arial" pitchFamily="34" charset="0"/>
            </a:endParaRPr>
          </a:p>
          <a:p>
            <a:pPr>
              <a:lnSpc>
                <a:spcPts val="1189"/>
              </a:lnSpc>
              <a:spcAft>
                <a:spcPts val="600"/>
              </a:spcAft>
              <a:defRPr/>
            </a:pPr>
            <a:r>
              <a:rPr lang="en-US" sz="1050" dirty="0" smtClean="0">
                <a:cs typeface="Arial" pitchFamily="34" charset="0"/>
              </a:rPr>
              <a:t>One </a:t>
            </a:r>
            <a:r>
              <a:rPr lang="en-US" sz="1050" dirty="0">
                <a:cs typeface="Arial" pitchFamily="34" charset="0"/>
              </a:rPr>
              <a:t>example of a special enrollment event is gaining a new dependent as a result of marriage, birth, </a:t>
            </a:r>
            <a:r>
              <a:rPr lang="en-US" sz="1050" dirty="0" smtClean="0">
                <a:cs typeface="Arial" pitchFamily="34" charset="0"/>
              </a:rPr>
              <a:t>adoption </a:t>
            </a:r>
            <a:r>
              <a:rPr lang="en-US" sz="1050" dirty="0">
                <a:cs typeface="Arial" pitchFamily="34" charset="0"/>
              </a:rPr>
              <a:t>or placement for adoption.  Note that a common law marriage is not considered a special enrollment event unless there is a Declaration of Common Law Marriage filed with an authorized government agency.  </a:t>
            </a:r>
          </a:p>
          <a:p>
            <a:pPr marL="0" marR="0" indent="0" algn="l" defTabSz="457200" rtl="0" eaLnBrk="1" fontAlgn="auto" latinLnBrk="0" hangingPunct="1">
              <a:lnSpc>
                <a:spcPts val="1189"/>
              </a:lnSpc>
              <a:spcBef>
                <a:spcPts val="0"/>
              </a:spcBef>
              <a:spcAft>
                <a:spcPts val="400"/>
              </a:spcAft>
              <a:buClrTx/>
              <a:buSzTx/>
              <a:buFontTx/>
              <a:buNone/>
              <a:tabLst/>
              <a:defRPr/>
            </a:pPr>
            <a:r>
              <a:rPr lang="en-US" sz="1050" dirty="0" smtClean="0">
                <a:cs typeface="Arial" pitchFamily="34" charset="0"/>
              </a:rPr>
              <a:t>Please note – If you are enrolled in the </a:t>
            </a:r>
            <a:r>
              <a:rPr lang="en-US" sz="1050" dirty="0" err="1" smtClean="0">
                <a:cs typeface="Arial" pitchFamily="34" charset="0"/>
              </a:rPr>
              <a:t>ActiveCare</a:t>
            </a:r>
            <a:r>
              <a:rPr lang="en-US" sz="1050" dirty="0" smtClean="0">
                <a:cs typeface="Arial" pitchFamily="34" charset="0"/>
              </a:rPr>
              <a:t> Select – Aetna Whole Health network and move out of the Aetna Whole Health network area during the 2014-2015 plan year, you will remain in the </a:t>
            </a:r>
            <a:r>
              <a:rPr lang="en-US" sz="1050" dirty="0" err="1" smtClean="0">
                <a:cs typeface="Arial" pitchFamily="34" charset="0"/>
              </a:rPr>
              <a:t>ActiveCare</a:t>
            </a:r>
            <a:r>
              <a:rPr lang="en-US" sz="1050" dirty="0" smtClean="0">
                <a:cs typeface="Arial" pitchFamily="34" charset="0"/>
              </a:rPr>
              <a:t> Select plan and may choose providers in the </a:t>
            </a:r>
            <a:r>
              <a:rPr lang="en-US" sz="1050" dirty="0" err="1" smtClean="0">
                <a:cs typeface="Arial" pitchFamily="34" charset="0"/>
              </a:rPr>
              <a:t>ActiveCare</a:t>
            </a:r>
            <a:r>
              <a:rPr lang="en-US" sz="1050" dirty="0" smtClean="0">
                <a:cs typeface="Arial" pitchFamily="34" charset="0"/>
              </a:rPr>
              <a:t> Select (Open Access) network.  You will receive a new ID card indicating the network charge</a:t>
            </a:r>
            <a:r>
              <a:rPr lang="en-US" sz="1050" dirty="0" smtClean="0">
                <a:latin typeface="Arial" pitchFamily="34" charset="0"/>
                <a:cs typeface="Arial" pitchFamily="34" charset="0"/>
              </a:rPr>
              <a:t>.</a:t>
            </a:r>
            <a:endParaRPr lang="en-US" sz="1050" dirty="0" smtClean="0">
              <a:cs typeface="Arial" pitchFamily="34" charset="0"/>
            </a:endParaRPr>
          </a:p>
          <a:p>
            <a:pPr>
              <a:lnSpc>
                <a:spcPts val="1189"/>
              </a:lnSpc>
              <a:spcAft>
                <a:spcPts val="400"/>
              </a:spcAft>
              <a:defRPr/>
            </a:pPr>
            <a:r>
              <a:rPr lang="en-US" sz="1050" dirty="0" smtClean="0">
                <a:cs typeface="Arial" pitchFamily="34" charset="0"/>
              </a:rPr>
              <a:t>Another </a:t>
            </a:r>
            <a:r>
              <a:rPr lang="en-US" sz="1050" dirty="0">
                <a:cs typeface="Arial" pitchFamily="34" charset="0"/>
              </a:rPr>
              <a:t>example of a special enrollment event is loss of other coverage. </a:t>
            </a:r>
            <a:r>
              <a:rPr lang="en-US" sz="1050" dirty="0" smtClean="0">
                <a:cs typeface="Arial" pitchFamily="34" charset="0"/>
              </a:rPr>
              <a:t>Loss </a:t>
            </a:r>
            <a:r>
              <a:rPr lang="en-US" sz="1050" dirty="0">
                <a:cs typeface="Arial" pitchFamily="34" charset="0"/>
              </a:rPr>
              <a:t>of coverage qualifies as a special enrollment event if:  </a:t>
            </a:r>
          </a:p>
          <a:p>
            <a:pPr marL="91440" indent="-91440">
              <a:lnSpc>
                <a:spcPts val="1189"/>
              </a:lnSpc>
              <a:buFont typeface="Arial" pitchFamily="34" charset="0"/>
              <a:buChar char="•"/>
              <a:defRPr/>
            </a:pPr>
            <a:r>
              <a:rPr lang="en-US" sz="1050" dirty="0" smtClean="0">
                <a:ea typeface="Times New Roman"/>
                <a:cs typeface="Arial" pitchFamily="34" charset="0"/>
              </a:rPr>
              <a:t>You and</a:t>
            </a:r>
            <a:r>
              <a:rPr lang="en-US" sz="1050" dirty="0">
                <a:ea typeface="Times New Roman"/>
                <a:cs typeface="Arial" pitchFamily="34" charset="0"/>
              </a:rPr>
              <a:t>/or dependent(s) lost other coverage due to a loss of eligibility</a:t>
            </a:r>
          </a:p>
          <a:p>
            <a:pPr marL="91440" indent="-91440">
              <a:lnSpc>
                <a:spcPts val="1189"/>
              </a:lnSpc>
              <a:buFont typeface="Arial" pitchFamily="34" charset="0"/>
              <a:buChar char="•"/>
              <a:defRPr/>
            </a:pPr>
            <a:r>
              <a:rPr lang="en-US" sz="1050" dirty="0" smtClean="0">
                <a:ea typeface="Times New Roman"/>
                <a:cs typeface="Arial" pitchFamily="34" charset="0"/>
              </a:rPr>
              <a:t>You and</a:t>
            </a:r>
            <a:r>
              <a:rPr lang="en-US" sz="1050" dirty="0">
                <a:ea typeface="Times New Roman"/>
                <a:cs typeface="Arial" pitchFamily="34" charset="0"/>
              </a:rPr>
              <a:t>/or dependent(s) elected to drop the other group health coverage because the employer stopped all employer contributions toward the premium (including any employer-paid COBRA premium)</a:t>
            </a:r>
          </a:p>
          <a:p>
            <a:pPr marL="91440" indent="-91440">
              <a:lnSpc>
                <a:spcPts val="1189"/>
              </a:lnSpc>
              <a:buFont typeface="Arial" pitchFamily="34" charset="0"/>
              <a:buChar char="•"/>
              <a:defRPr/>
            </a:pPr>
            <a:r>
              <a:rPr lang="en-US" sz="1050" dirty="0" smtClean="0">
                <a:ea typeface="Times New Roman"/>
                <a:cs typeface="Arial" pitchFamily="34" charset="0"/>
              </a:rPr>
              <a:t>You and</a:t>
            </a:r>
            <a:r>
              <a:rPr lang="en-US" sz="1050" dirty="0">
                <a:ea typeface="Times New Roman"/>
                <a:cs typeface="Arial" pitchFamily="34" charset="0"/>
              </a:rPr>
              <a:t>/or dependent(s) exhausted their COBRA continuation </a:t>
            </a:r>
            <a:r>
              <a:rPr lang="en-US" sz="1050" dirty="0" smtClean="0">
                <a:ea typeface="Times New Roman"/>
                <a:cs typeface="Arial" pitchFamily="34" charset="0"/>
              </a:rPr>
              <a:t>coverage</a:t>
            </a:r>
            <a:endParaRPr lang="en-US" sz="1050" dirty="0">
              <a:cs typeface="Arial" pitchFamily="34" charset="0"/>
            </a:endParaRPr>
          </a:p>
          <a:p>
            <a:pPr>
              <a:lnSpc>
                <a:spcPts val="1189"/>
              </a:lnSpc>
              <a:spcBef>
                <a:spcPts val="572"/>
              </a:spcBef>
              <a:defRPr/>
            </a:pPr>
            <a:r>
              <a:rPr lang="en-US" sz="1050" dirty="0">
                <a:cs typeface="Arial" pitchFamily="34" charset="0"/>
              </a:rPr>
              <a:t>Changing districts/entities is not considered a special enrollment event under </a:t>
            </a:r>
            <a:br>
              <a:rPr lang="en-US" sz="1050" dirty="0">
                <a:cs typeface="Arial" pitchFamily="34" charset="0"/>
              </a:rPr>
            </a:br>
            <a:r>
              <a:rPr lang="en-US" sz="1050" dirty="0">
                <a:cs typeface="Arial" pitchFamily="34" charset="0"/>
              </a:rPr>
              <a:t>TRS-</a:t>
            </a:r>
            <a:r>
              <a:rPr lang="en-US" sz="1050" dirty="0" err="1" smtClean="0">
                <a:cs typeface="Arial" pitchFamily="34" charset="0"/>
              </a:rPr>
              <a:t>ActiveCare</a:t>
            </a:r>
            <a:r>
              <a:rPr lang="en-US" sz="1050" dirty="0" smtClean="0">
                <a:cs typeface="Arial" pitchFamily="34" charset="0"/>
              </a:rPr>
              <a:t>.</a:t>
            </a:r>
            <a:endParaRPr lang="en-US" sz="1050" b="1" dirty="0"/>
          </a:p>
          <a:p>
            <a:pPr defTabSz="872974">
              <a:lnSpc>
                <a:spcPts val="1189"/>
              </a:lnSpc>
              <a:spcBef>
                <a:spcPts val="572"/>
              </a:spcBef>
              <a:defRPr/>
            </a:pPr>
            <a:endParaRPr lang="en-US" b="1" dirty="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a:xfrm>
            <a:off x="1143000" y="4343400"/>
            <a:ext cx="4697413" cy="4114800"/>
          </a:xfrm>
        </p:spPr>
        <p:txBody>
          <a:bodyPr/>
          <a:lstStyle/>
          <a:p>
            <a:r>
              <a:rPr lang="en-US" sz="1050" b="1" dirty="0"/>
              <a:t>No rule changes, but always worth mentioning:  </a:t>
            </a:r>
            <a:r>
              <a:rPr lang="en-US" sz="1050" dirty="0"/>
              <a:t>Throughout the Administrative Guide and the new Enrollment Guide, you’ll see references to </a:t>
            </a:r>
            <a:r>
              <a:rPr lang="en-US" sz="1050" dirty="0" smtClean="0"/>
              <a:t>“Special </a:t>
            </a:r>
            <a:r>
              <a:rPr lang="en-US" sz="1050" dirty="0"/>
              <a:t>rules apply to </a:t>
            </a:r>
            <a:r>
              <a:rPr lang="en-US" sz="1050" dirty="0" smtClean="0"/>
              <a:t>newborns” </a:t>
            </a:r>
            <a:r>
              <a:rPr lang="en-US" sz="1050" dirty="0"/>
              <a:t>with information about making changes/adding coverage.  Here are the rules for </a:t>
            </a:r>
            <a:r>
              <a:rPr lang="en-US" sz="1050" dirty="0" smtClean="0"/>
              <a:t>newborns: TRS</a:t>
            </a:r>
            <a:r>
              <a:rPr lang="en-US" sz="1050" dirty="0"/>
              <a:t>-</a:t>
            </a:r>
            <a:r>
              <a:rPr lang="en-US" sz="1050" dirty="0" err="1"/>
              <a:t>ActiveCare</a:t>
            </a:r>
            <a:r>
              <a:rPr lang="en-US" sz="1050" dirty="0"/>
              <a:t> automatically provides coverage for a newborn child of a covered employee for the first 31 days after the date of birth. To add coverage for the newborn, </a:t>
            </a:r>
            <a:r>
              <a:rPr lang="en-US" sz="1050" dirty="0" smtClean="0"/>
              <a:t>you must </a:t>
            </a:r>
            <a:r>
              <a:rPr lang="en-US" sz="1050" dirty="0"/>
              <a:t>sign, date and submit an </a:t>
            </a:r>
            <a:r>
              <a:rPr lang="en-US" sz="1050" i="1" dirty="0"/>
              <a:t>Enrollment Application and Change Form</a:t>
            </a:r>
            <a:r>
              <a:rPr lang="en-US" sz="1050" dirty="0"/>
              <a:t> to the Benefits Administrator </a:t>
            </a:r>
            <a:r>
              <a:rPr lang="en-US" sz="1050" b="1" dirty="0"/>
              <a:t>within 60 days after the date of birth. </a:t>
            </a:r>
            <a:r>
              <a:rPr lang="en-US" sz="1050" i="1" dirty="0"/>
              <a:t>However, </a:t>
            </a:r>
            <a:r>
              <a:rPr lang="en-US" sz="1050" i="1" dirty="0" smtClean="0"/>
              <a:t>you have up </a:t>
            </a:r>
            <a:r>
              <a:rPr lang="en-US" sz="1050" i="1" dirty="0"/>
              <a:t>to </a:t>
            </a:r>
            <a:r>
              <a:rPr lang="en-US" sz="1050" b="1" i="1" dirty="0"/>
              <a:t>one year</a:t>
            </a:r>
            <a:r>
              <a:rPr lang="en-US" sz="1050" i="1" dirty="0"/>
              <a:t> after the newborn's date of birth to add the newborn to coverage if </a:t>
            </a:r>
            <a:r>
              <a:rPr lang="en-US" sz="1050" i="1" dirty="0" smtClean="0"/>
              <a:t>you have employee </a:t>
            </a:r>
            <a:r>
              <a:rPr lang="en-US" sz="1050" i="1" dirty="0"/>
              <a:t>and family or employee and child(</a:t>
            </a:r>
            <a:r>
              <a:rPr lang="en-US" sz="1050" i="1" dirty="0" err="1"/>
              <a:t>ren</a:t>
            </a:r>
            <a:r>
              <a:rPr lang="en-US" sz="1050" i="1" dirty="0"/>
              <a:t>) coverage with TRS-</a:t>
            </a:r>
            <a:r>
              <a:rPr lang="en-US" sz="1050" i="1" dirty="0" err="1"/>
              <a:t>ActiveCare</a:t>
            </a:r>
            <a:r>
              <a:rPr lang="en-US" sz="1050" i="1" dirty="0"/>
              <a:t> at the time of the newborn’s birth and at the time of enrollment.</a:t>
            </a:r>
            <a:r>
              <a:rPr lang="en-US" sz="1050" dirty="0"/>
              <a:t> </a:t>
            </a:r>
          </a:p>
          <a:p>
            <a:endParaRPr lang="en-US" sz="1050" dirty="0"/>
          </a:p>
          <a:p>
            <a:r>
              <a:rPr lang="en-US" sz="1050" dirty="0"/>
              <a:t>Even though </a:t>
            </a:r>
            <a:r>
              <a:rPr lang="en-US" sz="1050" dirty="0" smtClean="0"/>
              <a:t>you have more </a:t>
            </a:r>
            <a:r>
              <a:rPr lang="en-US" sz="1050" dirty="0"/>
              <a:t>time to add a newborn to coverage as described above, changing plans must be made within 31 days after the newborn’s date </a:t>
            </a:r>
            <a:r>
              <a:rPr lang="en-US" sz="1050" dirty="0" smtClean="0"/>
              <a:t/>
            </a:r>
            <a:br>
              <a:rPr lang="en-US" sz="1050" dirty="0" smtClean="0"/>
            </a:br>
            <a:r>
              <a:rPr lang="en-US" sz="1050" dirty="0" smtClean="0"/>
              <a:t>of </a:t>
            </a:r>
            <a:r>
              <a:rPr lang="en-US" sz="1050" dirty="0"/>
              <a:t>birth.</a:t>
            </a:r>
          </a:p>
          <a:p>
            <a:endParaRPr lang="en-US" sz="1050" dirty="0"/>
          </a:p>
          <a:p>
            <a:r>
              <a:rPr lang="en-US" sz="1050" b="1" dirty="0"/>
              <a:t>Note:</a:t>
            </a:r>
            <a:r>
              <a:rPr lang="en-US" sz="1050" dirty="0"/>
              <a:t>  It is not necessary to wait for the newborn’s Social Security number to enroll. </a:t>
            </a:r>
            <a:r>
              <a:rPr lang="en-US" sz="1050" dirty="0" smtClean="0"/>
              <a:t>You should </a:t>
            </a:r>
            <a:r>
              <a:rPr lang="en-US" sz="1050" dirty="0"/>
              <a:t>submit an </a:t>
            </a:r>
            <a:r>
              <a:rPr lang="en-US" sz="1050" i="1" dirty="0"/>
              <a:t>Enrollment Application and Change Form</a:t>
            </a:r>
            <a:r>
              <a:rPr lang="en-US" sz="1050" dirty="0"/>
              <a:t> without the Social Security number to add coverage and re-submit another form or use Blue Access for Employers once the number has been issued.</a:t>
            </a:r>
          </a:p>
          <a:p>
            <a:endParaRPr lang="en-US" dirty="0">
              <a:latin typeface="Arial" pitchFamily="34" charset="0"/>
            </a:endParaRPr>
          </a:p>
          <a:p>
            <a:endParaRPr lang="en-US" dirty="0">
              <a:latin typeface="Arial" pitchFamily="34" charset="0"/>
            </a:endParaRPr>
          </a:p>
          <a:p>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43000" y="4343400"/>
            <a:ext cx="4572000" cy="4114800"/>
          </a:xfrm>
        </p:spPr>
        <p:txBody>
          <a:bodyPr/>
          <a:lstStyle/>
          <a:p>
            <a:r>
              <a:rPr lang="en-US" sz="1050" b="1" dirty="0" smtClean="0"/>
              <a:t>Dependent</a:t>
            </a:r>
            <a:r>
              <a:rPr lang="en-US" sz="1050" b="1" baseline="0" dirty="0" smtClean="0"/>
              <a:t> Child’s Statement of Disability</a:t>
            </a:r>
            <a:endParaRPr lang="en-US" sz="1050" b="1" dirty="0" smtClean="0"/>
          </a:p>
          <a:p>
            <a:endParaRPr lang="en-US" sz="1050" dirty="0" smtClean="0"/>
          </a:p>
          <a:p>
            <a:r>
              <a:rPr lang="en-US" sz="1050" dirty="0" smtClean="0"/>
              <a:t>NOTE:  The employee should receive a notice 60 days prior to the dependent child’s 26</a:t>
            </a:r>
            <a:r>
              <a:rPr lang="en-US" sz="1050" baseline="30000" dirty="0" smtClean="0"/>
              <a:t>th</a:t>
            </a:r>
            <a:r>
              <a:rPr lang="en-US" sz="1050" dirty="0" smtClean="0"/>
              <a:t> birthday.  The employee should complete the </a:t>
            </a:r>
            <a:r>
              <a:rPr lang="en-US" sz="1050" i="1" dirty="0" smtClean="0"/>
              <a:t>Request for Continuation of Coverage for Handicapped Child form </a:t>
            </a:r>
            <a:r>
              <a:rPr lang="en-US" sz="1050" dirty="0" smtClean="0"/>
              <a:t>and </a:t>
            </a:r>
            <a:r>
              <a:rPr lang="en-US" sz="1050" i="1" dirty="0" smtClean="0"/>
              <a:t>Attending Physician’s Statement </a:t>
            </a:r>
            <a:r>
              <a:rPr lang="en-US" sz="1050" baseline="0" dirty="0" smtClean="0"/>
              <a:t>and return to Aetna for approval.</a:t>
            </a:r>
          </a:p>
          <a:p>
            <a:endParaRPr lang="en-US" sz="1050" baseline="0" dirty="0" smtClean="0"/>
          </a:p>
          <a:p>
            <a:r>
              <a:rPr lang="en-US" sz="1050" baseline="0" dirty="0" smtClean="0"/>
              <a:t>If a form is not received, the dependent child’s coverage will terminate on the first of the month following the birthday.</a:t>
            </a:r>
          </a:p>
          <a:p>
            <a:endParaRPr lang="en-US" sz="1050" baseline="0" dirty="0" smtClean="0"/>
          </a:p>
          <a:p>
            <a:r>
              <a:rPr lang="en-US" sz="1050" baseline="0" dirty="0" smtClean="0"/>
              <a:t>Completed forms can be faxed or mailed.</a:t>
            </a:r>
            <a:endParaRPr lang="en-US" sz="1050" dirty="0" smtClean="0"/>
          </a:p>
        </p:txBody>
      </p:sp>
    </p:spTree>
    <p:extLst>
      <p:ext uri="{BB962C8B-B14F-4D97-AF65-F5344CB8AC3E}">
        <p14:creationId xmlns:p14="http://schemas.microsoft.com/office/powerpoint/2010/main" val="75225771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a:xfrm>
            <a:off x="1143000" y="4343400"/>
            <a:ext cx="4572000" cy="4114800"/>
          </a:xfrm>
        </p:spPr>
        <p:txBody>
          <a:bodyPr/>
          <a:lstStyle/>
          <a:p>
            <a:pPr eaLnBrk="1" hangingPunct="1"/>
            <a:r>
              <a:rPr lang="en-US" sz="1050" b="1" dirty="0" smtClean="0"/>
              <a:t>What does the employee need to do to for the</a:t>
            </a:r>
            <a:r>
              <a:rPr lang="en-US" sz="1050" b="1" baseline="0" dirty="0" smtClean="0"/>
              <a:t> Split Premium process?</a:t>
            </a:r>
          </a:p>
          <a:p>
            <a:pPr eaLnBrk="1" hangingPunct="1"/>
            <a:endParaRPr lang="en-US" sz="1050" dirty="0" smtClean="0"/>
          </a:p>
          <a:p>
            <a:pPr marL="171450" indent="-171450" eaLnBrk="1" hangingPunct="1">
              <a:buFont typeface="Arial" panose="020B0604020202020204" pitchFamily="34" charset="0"/>
              <a:buChar char="•"/>
            </a:pPr>
            <a:r>
              <a:rPr lang="en-US" sz="1050" dirty="0" smtClean="0"/>
              <a:t>The employee will need to sign and submit the</a:t>
            </a:r>
            <a:r>
              <a:rPr lang="en-US" sz="1050" baseline="0" dirty="0" smtClean="0"/>
              <a:t> Split Premium form </a:t>
            </a:r>
            <a:r>
              <a:rPr lang="en-US" sz="1050" dirty="0" smtClean="0"/>
              <a:t>to both Benefits Administrators</a:t>
            </a:r>
          </a:p>
          <a:p>
            <a:pPr marL="171450" indent="-171450" eaLnBrk="1" hangingPunct="1">
              <a:buFont typeface="Arial" panose="020B0604020202020204" pitchFamily="34" charset="0"/>
              <a:buChar char="•"/>
            </a:pPr>
            <a:r>
              <a:rPr lang="en-US" sz="1050" baseline="0" dirty="0" smtClean="0"/>
              <a:t>Both Benefit Administrators will need to sign the form</a:t>
            </a:r>
          </a:p>
          <a:p>
            <a:pPr marL="171450" indent="-171450" eaLnBrk="1" hangingPunct="1">
              <a:buFont typeface="Arial" panose="020B0604020202020204" pitchFamily="34" charset="0"/>
              <a:buChar char="•"/>
            </a:pPr>
            <a:r>
              <a:rPr lang="en-US" sz="1050" baseline="0" dirty="0" smtClean="0"/>
              <a:t>The employees must be employed by different districts that are participating in TRS-</a:t>
            </a:r>
            <a:r>
              <a:rPr lang="en-US" sz="1050" baseline="0" dirty="0" err="1" smtClean="0"/>
              <a:t>ActiveCare</a:t>
            </a:r>
            <a:r>
              <a:rPr lang="en-US" sz="1050" baseline="0" dirty="0" smtClean="0"/>
              <a:t>.  </a:t>
            </a:r>
          </a:p>
          <a:p>
            <a:pPr marL="171450" indent="-171450" eaLnBrk="1" hangingPunct="1">
              <a:buFont typeface="Arial" panose="020B0604020202020204" pitchFamily="34" charset="0"/>
              <a:buChar char="•"/>
            </a:pPr>
            <a:r>
              <a:rPr lang="en-US" sz="1050" baseline="0" dirty="0" smtClean="0"/>
              <a:t>The cost of the premium will be split between the two employers</a:t>
            </a:r>
          </a:p>
          <a:p>
            <a:pPr marL="171450" indent="-171450" eaLnBrk="1" hangingPunct="1">
              <a:buFont typeface="Arial" panose="020B0604020202020204" pitchFamily="34" charset="0"/>
              <a:buChar char="•"/>
            </a:pPr>
            <a:r>
              <a:rPr lang="en-US" sz="1050" baseline="0" dirty="0" smtClean="0"/>
              <a:t> One of the employees must decline coverage</a:t>
            </a:r>
            <a:endParaRPr lang="en-US" sz="1050" dirty="0" smtClean="0"/>
          </a:p>
          <a:p>
            <a:endParaRPr lang="en-US" sz="1050"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p:spPr>
        <p:txBody>
          <a:bodyPr/>
          <a:lstStyle/>
          <a:p>
            <a:endParaRPr lang="en-US" dirty="0" smtClean="0">
              <a:latin typeface="Arial"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1146175" y="685800"/>
            <a:ext cx="4570413" cy="3429000"/>
          </a:xfrm>
          <a:ln/>
        </p:spPr>
      </p:sp>
      <p:sp>
        <p:nvSpPr>
          <p:cNvPr id="187395" name="Rectangle 3"/>
          <p:cNvSpPr>
            <a:spLocks noGrp="1" noChangeArrowheads="1"/>
          </p:cNvSpPr>
          <p:nvPr>
            <p:ph type="body" idx="1"/>
          </p:nvPr>
        </p:nvSpPr>
        <p:spPr>
          <a:xfrm>
            <a:off x="912317" y="4343704"/>
            <a:ext cx="5033367" cy="4113892"/>
          </a:xfrm>
          <a:noFill/>
        </p:spPr>
        <p:txBody>
          <a:bodyPr/>
          <a:lstStyle/>
          <a:p>
            <a:pPr>
              <a:spcAft>
                <a:spcPct val="30000"/>
              </a:spcAft>
              <a:buClr>
                <a:srgbClr val="158580"/>
              </a:buClr>
            </a:pPr>
            <a:endParaRPr lang="en-US" dirty="0" smtClean="0">
              <a:latin typeface="Arial"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xfrm>
            <a:off x="1130300" y="1044575"/>
            <a:ext cx="4083050" cy="3062288"/>
          </a:xfrm>
          <a:ln/>
        </p:spPr>
      </p:sp>
      <p:sp>
        <p:nvSpPr>
          <p:cNvPr id="2" name="Notes Placeholder 1"/>
          <p:cNvSpPr>
            <a:spLocks noGrp="1"/>
          </p:cNvSpPr>
          <p:nvPr>
            <p:ph type="body" idx="1"/>
          </p:nvPr>
        </p:nvSpPr>
        <p:spPr>
          <a:xfrm>
            <a:off x="1130300" y="4343400"/>
            <a:ext cx="4676962" cy="4538448"/>
          </a:xfrm>
        </p:spPr>
        <p:txBody>
          <a:bodyPr/>
          <a:lstStyle/>
          <a:p>
            <a:r>
              <a:rPr lang="en-US" sz="1050" dirty="0" smtClean="0"/>
              <a:t>The plan enrollment period for the 2014-2105 plan year is: July 21 – August 31 </a:t>
            </a:r>
            <a:r>
              <a:rPr lang="en-US" sz="1050" dirty="0"/>
              <a:t>(Annual Enrollment). If no form is returned, you will automatically be enrolled </a:t>
            </a:r>
            <a:r>
              <a:rPr lang="en-US" sz="1050" dirty="0" smtClean="0"/>
              <a:t>in </a:t>
            </a:r>
            <a:r>
              <a:rPr lang="en-US" sz="1050" dirty="0"/>
              <a:t>the same plan elected for 2013-2014 at the same level of </a:t>
            </a:r>
            <a:r>
              <a:rPr lang="en-US" sz="1050" dirty="0" smtClean="0"/>
              <a:t>coverage.</a:t>
            </a:r>
            <a:r>
              <a:rPr lang="en-US" sz="1050" baseline="0" dirty="0" smtClean="0"/>
              <a:t> </a:t>
            </a:r>
            <a:r>
              <a:rPr lang="en-US" sz="1050" dirty="0" smtClean="0"/>
              <a:t>The </a:t>
            </a:r>
            <a:r>
              <a:rPr lang="en-US" sz="1050" dirty="0"/>
              <a:t>premium will be adjusted to reflect any rate change that will become effective September 1, 2014.   </a:t>
            </a:r>
          </a:p>
          <a:p>
            <a:pPr>
              <a:spcBef>
                <a:spcPts val="1135"/>
              </a:spcBef>
            </a:pPr>
            <a:r>
              <a:rPr lang="en-US" sz="1050" b="1" dirty="0">
                <a:solidFill>
                  <a:srgbClr val="000000"/>
                </a:solidFill>
              </a:rPr>
              <a:t>There is one exception to the passive enrollment</a:t>
            </a:r>
            <a:r>
              <a:rPr lang="en-US" sz="1050" b="1" dirty="0" smtClean="0">
                <a:solidFill>
                  <a:srgbClr val="000000"/>
                </a:solidFill>
              </a:rPr>
              <a:t>: </a:t>
            </a:r>
            <a:r>
              <a:rPr lang="en-US" sz="1050" dirty="0">
                <a:solidFill>
                  <a:srgbClr val="000000"/>
                </a:solidFill>
              </a:rPr>
              <a:t>The </a:t>
            </a:r>
            <a:r>
              <a:rPr lang="en-US" sz="1050" dirty="0" err="1">
                <a:solidFill>
                  <a:srgbClr val="000000"/>
                </a:solidFill>
              </a:rPr>
              <a:t>ActiveCare</a:t>
            </a:r>
            <a:r>
              <a:rPr lang="en-US" sz="1050" dirty="0">
                <a:solidFill>
                  <a:srgbClr val="000000"/>
                </a:solidFill>
              </a:rPr>
              <a:t> 3 plan option will be discontinued for the 2014-2015 plan year. If you are currently enrolled in </a:t>
            </a:r>
            <a:r>
              <a:rPr lang="en-US" sz="1050" dirty="0" err="1" smtClean="0">
                <a:solidFill>
                  <a:srgbClr val="000000"/>
                </a:solidFill>
              </a:rPr>
              <a:t>ActiveCare</a:t>
            </a:r>
            <a:r>
              <a:rPr lang="en-US" sz="1050" dirty="0" smtClean="0">
                <a:solidFill>
                  <a:srgbClr val="000000"/>
                </a:solidFill>
              </a:rPr>
              <a:t> 3, you will be transitioned into </a:t>
            </a:r>
            <a:r>
              <a:rPr lang="en-US" sz="1050" dirty="0" err="1" smtClean="0">
                <a:solidFill>
                  <a:srgbClr val="000000"/>
                </a:solidFill>
              </a:rPr>
              <a:t>ActiveCare</a:t>
            </a:r>
            <a:r>
              <a:rPr lang="en-US" sz="1050" dirty="0" smtClean="0">
                <a:solidFill>
                  <a:srgbClr val="000000"/>
                </a:solidFill>
              </a:rPr>
              <a:t> 2 at the same level of coverage effective September 1, 2014.  If you do not want to be enrolled in </a:t>
            </a:r>
            <a:r>
              <a:rPr lang="en-US" sz="1050" dirty="0" err="1" smtClean="0">
                <a:solidFill>
                  <a:srgbClr val="000000"/>
                </a:solidFill>
              </a:rPr>
              <a:t>ActiveCare</a:t>
            </a:r>
            <a:r>
              <a:rPr lang="en-US" sz="1050" dirty="0" smtClean="0">
                <a:solidFill>
                  <a:srgbClr val="000000"/>
                </a:solidFill>
              </a:rPr>
              <a:t> 2, you must submit an </a:t>
            </a:r>
            <a:r>
              <a:rPr lang="en-US" sz="1050" i="1" dirty="0" smtClean="0">
                <a:solidFill>
                  <a:srgbClr val="000000"/>
                </a:solidFill>
              </a:rPr>
              <a:t>Enrollment Application and Change Form </a:t>
            </a:r>
            <a:r>
              <a:rPr lang="en-US" sz="1050" dirty="0" smtClean="0">
                <a:solidFill>
                  <a:srgbClr val="000000"/>
                </a:solidFill>
              </a:rPr>
              <a:t>during the plan enrollment period to select a different TRS-</a:t>
            </a:r>
            <a:r>
              <a:rPr lang="en-US" sz="1050" dirty="0" err="1" smtClean="0">
                <a:solidFill>
                  <a:srgbClr val="000000"/>
                </a:solidFill>
              </a:rPr>
              <a:t>ActiveCare</a:t>
            </a:r>
            <a:r>
              <a:rPr lang="en-US" sz="1050" dirty="0" smtClean="0">
                <a:solidFill>
                  <a:srgbClr val="000000"/>
                </a:solidFill>
              </a:rPr>
              <a:t> plan option or terminate TRS-</a:t>
            </a:r>
            <a:r>
              <a:rPr lang="en-US" sz="1050" dirty="0" err="1" smtClean="0">
                <a:solidFill>
                  <a:srgbClr val="000000"/>
                </a:solidFill>
              </a:rPr>
              <a:t>ActiveCare</a:t>
            </a:r>
            <a:r>
              <a:rPr lang="en-US" sz="1050" dirty="0" smtClean="0">
                <a:solidFill>
                  <a:srgbClr val="000000"/>
                </a:solidFill>
              </a:rPr>
              <a:t> coverage.</a:t>
            </a:r>
            <a:endParaRPr lang="en-US" sz="1050" dirty="0">
              <a:solidFill>
                <a:srgbClr val="000000"/>
              </a:solidFill>
            </a:endParaRPr>
          </a:p>
          <a:p>
            <a:endParaRPr lang="en-US" sz="1050" dirty="0"/>
          </a:p>
          <a:p>
            <a:r>
              <a:rPr lang="en-US" sz="1050" b="1" dirty="0"/>
              <a:t>It is important that you read the enrollment guide and review the plans carefully.</a:t>
            </a:r>
            <a:r>
              <a:rPr lang="en-US" sz="1050" dirty="0"/>
              <a:t> Rates and/or benefits for every TRS-</a:t>
            </a:r>
            <a:r>
              <a:rPr lang="en-US" sz="1050" dirty="0" err="1"/>
              <a:t>ActiveCare</a:t>
            </a:r>
            <a:r>
              <a:rPr lang="en-US" sz="1050" dirty="0"/>
              <a:t> plan option have changed. </a:t>
            </a:r>
          </a:p>
          <a:p>
            <a:endParaRPr lang="en-US" sz="1050" dirty="0"/>
          </a:p>
          <a:p>
            <a:r>
              <a:rPr lang="en-US" sz="1050" b="1" dirty="0"/>
              <a:t>Clarification:</a:t>
            </a:r>
            <a:r>
              <a:rPr lang="en-US" sz="1050" dirty="0"/>
              <a:t> If you are already enrolled in TRS-</a:t>
            </a:r>
            <a:r>
              <a:rPr lang="en-US" sz="1050" dirty="0" err="1"/>
              <a:t>ActiveCare</a:t>
            </a:r>
            <a:r>
              <a:rPr lang="en-US" sz="1050" dirty="0"/>
              <a:t> and change employment to a new participating district/entity, you need to complete and return a new enrollment form. </a:t>
            </a:r>
          </a:p>
          <a:p>
            <a:endParaRPr lang="en-US" sz="1050" b="1" dirty="0"/>
          </a:p>
          <a:p>
            <a:r>
              <a:rPr lang="en-US" sz="1050" b="1" dirty="0"/>
              <a:t>Note to Benefits Administrators:</a:t>
            </a:r>
            <a:r>
              <a:rPr lang="en-US" sz="1050" dirty="0"/>
              <a:t> If you have a third party vendor administering your Section 125 cafeteria plan, be sure the vendor communicates the processing guidelines correctly to the employees.  All changes to TRS-</a:t>
            </a:r>
            <a:r>
              <a:rPr lang="en-US" sz="1050" dirty="0" err="1"/>
              <a:t>ActiveCare</a:t>
            </a:r>
            <a:r>
              <a:rPr lang="en-US" sz="1050" dirty="0"/>
              <a:t> must be submitted to the Benefits Administrator through the </a:t>
            </a:r>
            <a:r>
              <a:rPr lang="en-US" sz="1050" i="1" dirty="0" err="1"/>
              <a:t>WellSystems</a:t>
            </a:r>
            <a:r>
              <a:rPr lang="en-US" sz="1050" i="1" dirty="0"/>
              <a:t> Enrollment Portal </a:t>
            </a:r>
            <a:r>
              <a:rPr lang="en-US" sz="1050" dirty="0"/>
              <a:t>or on an </a:t>
            </a:r>
            <a:r>
              <a:rPr lang="en-US" sz="1050" i="1" dirty="0"/>
              <a:t>Enrollment Application and Change Form</a:t>
            </a:r>
            <a:r>
              <a:rPr lang="en-US" sz="1050" dirty="0"/>
              <a:t>. </a:t>
            </a:r>
            <a:r>
              <a:rPr lang="en-US" sz="1050" dirty="0" smtClean="0"/>
              <a:t>Making</a:t>
            </a:r>
            <a:r>
              <a:rPr lang="en-US" sz="1050" baseline="0" dirty="0" smtClean="0"/>
              <a:t> a change through a third party vendor for a Section 125 cafeteria plan does not automatically generate a change to TRS-Active.</a:t>
            </a:r>
            <a:endParaRPr lang="en-US" sz="1050" dirty="0"/>
          </a:p>
          <a:p>
            <a:endParaRPr lang="en-US" sz="1050"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xfrm>
            <a:off x="1127125" y="4325938"/>
            <a:ext cx="4587875" cy="4480908"/>
          </a:xfrm>
          <a:noFill/>
        </p:spPr>
        <p:txBody>
          <a:bodyPr/>
          <a:lstStyle/>
          <a:p>
            <a:pPr eaLnBrk="1" hangingPunct="1">
              <a:spcAft>
                <a:spcPts val="600"/>
              </a:spcAft>
            </a:pPr>
            <a:r>
              <a:rPr lang="en-US" sz="1050" b="1" dirty="0" smtClean="0"/>
              <a:t>Who needs to submit an </a:t>
            </a:r>
            <a:r>
              <a:rPr lang="en-US" sz="1050" b="1" i="1" dirty="0" smtClean="0"/>
              <a:t>Enrollment Application and Change Form</a:t>
            </a:r>
            <a:r>
              <a:rPr lang="en-US" sz="1050" b="1" dirty="0" smtClean="0"/>
              <a:t>?</a:t>
            </a:r>
          </a:p>
          <a:p>
            <a:pPr eaLnBrk="1" hangingPunct="1">
              <a:buFontTx/>
              <a:buChar char="•"/>
            </a:pPr>
            <a:r>
              <a:rPr lang="en-US" sz="1050" b="1" dirty="0" smtClean="0"/>
              <a:t>  New hires</a:t>
            </a:r>
          </a:p>
          <a:p>
            <a:pPr marL="274320" lvl="1" indent="-182880">
              <a:buFont typeface="Lucida Grande"/>
              <a:buChar char="–"/>
            </a:pPr>
            <a:r>
              <a:rPr lang="en-US" sz="1050" dirty="0" smtClean="0"/>
              <a:t>Enrolling or declining TRS-ActiveCare coverage</a:t>
            </a:r>
          </a:p>
          <a:p>
            <a:pPr marL="274320" lvl="1" indent="-182880">
              <a:buFont typeface="Lucida Grande"/>
              <a:buChar char="–"/>
            </a:pPr>
            <a:r>
              <a:rPr lang="en-US" sz="1050" dirty="0" smtClean="0">
                <a:solidFill>
                  <a:srgbClr val="000000"/>
                </a:solidFill>
              </a:rPr>
              <a:t>Enrolling for TRS-</a:t>
            </a:r>
            <a:r>
              <a:rPr lang="en-US" sz="1050" dirty="0" err="1" smtClean="0">
                <a:solidFill>
                  <a:srgbClr val="000000"/>
                </a:solidFill>
              </a:rPr>
              <a:t>ActiveCare</a:t>
            </a:r>
            <a:r>
              <a:rPr lang="en-US" sz="1050" dirty="0" smtClean="0">
                <a:solidFill>
                  <a:srgbClr val="000000"/>
                </a:solidFill>
              </a:rPr>
              <a:t> coverage with a different participating district/entity</a:t>
            </a:r>
            <a:endParaRPr lang="en-US" sz="1050" b="1" dirty="0" smtClean="0"/>
          </a:p>
          <a:p>
            <a:pPr eaLnBrk="1" hangingPunct="1">
              <a:buFontTx/>
              <a:buChar char="•"/>
            </a:pPr>
            <a:r>
              <a:rPr lang="en-US" sz="1050" b="1" dirty="0" smtClean="0"/>
              <a:t>  Employees already enrolled, but making changes such as:</a:t>
            </a:r>
          </a:p>
          <a:p>
            <a:pPr marL="274320" lvl="1" indent="-182880">
              <a:buFont typeface="Lucida Grande"/>
              <a:buChar char="–"/>
            </a:pPr>
            <a:r>
              <a:rPr lang="en-US" sz="1050" dirty="0" smtClean="0"/>
              <a:t>Changing to a different TRS-ActiveCare plan option</a:t>
            </a:r>
          </a:p>
          <a:p>
            <a:pPr marL="274320" lvl="1" indent="-182880">
              <a:buFont typeface="Lucida Grande"/>
              <a:buChar char="–"/>
            </a:pPr>
            <a:r>
              <a:rPr lang="en-US" sz="1050" dirty="0" smtClean="0"/>
              <a:t>Adding or dropping dependents</a:t>
            </a:r>
          </a:p>
          <a:p>
            <a:pPr marL="274320" lvl="1" indent="-182880">
              <a:buFont typeface="Lucida Grande"/>
              <a:buChar char="–"/>
            </a:pPr>
            <a:r>
              <a:rPr lang="en-US" sz="1050" dirty="0" smtClean="0"/>
              <a:t>Choosing to cancel and/or decline coverage under TRS-ActiveCare (cancellations and declinations must be completed on two separate forms)</a:t>
            </a:r>
          </a:p>
          <a:p>
            <a:pPr marL="274320" lvl="1" indent="-182880">
              <a:buFont typeface="Lucida Grande"/>
              <a:buChar char="–"/>
            </a:pPr>
            <a:r>
              <a:rPr lang="en-US" sz="1050" dirty="0" smtClean="0"/>
              <a:t>Changing name or address and/or correcting date of birth or Social Security number</a:t>
            </a:r>
          </a:p>
          <a:p>
            <a:pPr marL="274320" lvl="1" indent="-182880">
              <a:buFont typeface="Lucida Grande"/>
              <a:buChar char="–"/>
            </a:pPr>
            <a:endParaRPr lang="en-US" sz="1050" dirty="0" smtClean="0"/>
          </a:p>
          <a:p>
            <a:pPr eaLnBrk="1" hangingPunct="1"/>
            <a:r>
              <a:rPr lang="en-US" sz="1050" dirty="0" smtClean="0"/>
              <a:t>Remember, you must submit an </a:t>
            </a:r>
            <a:r>
              <a:rPr lang="en-US" sz="1050" i="1" dirty="0" smtClean="0"/>
              <a:t>Enrollment Application and Change Form</a:t>
            </a:r>
            <a:r>
              <a:rPr lang="en-US" sz="1050" dirty="0" smtClean="0"/>
              <a:t> if you change employment during the plan year and enroll for TRS-</a:t>
            </a:r>
            <a:r>
              <a:rPr lang="en-US" sz="1050" dirty="0" err="1" smtClean="0"/>
              <a:t>ActiveCare</a:t>
            </a:r>
            <a:r>
              <a:rPr lang="en-US" sz="1050" dirty="0" smtClean="0"/>
              <a:t> coverage with another participating district/entity. </a:t>
            </a:r>
          </a:p>
          <a:p>
            <a:pPr eaLnBrk="1" hangingPunct="1"/>
            <a:endParaRPr lang="en-US" sz="1050" dirty="0" smtClean="0"/>
          </a:p>
          <a:p>
            <a:pPr eaLnBrk="1" hangingPunct="1"/>
            <a:r>
              <a:rPr lang="en-US" sz="1050" b="1" dirty="0" smtClean="0"/>
              <a:t>Note:  </a:t>
            </a:r>
            <a:r>
              <a:rPr lang="en-US" sz="1050" dirty="0" smtClean="0"/>
              <a:t>Because the </a:t>
            </a:r>
            <a:r>
              <a:rPr lang="en-US" sz="1050" dirty="0" err="1" smtClean="0"/>
              <a:t>ActiveCare</a:t>
            </a:r>
            <a:r>
              <a:rPr lang="en-US" sz="1050" dirty="0" smtClean="0"/>
              <a:t> 3 plan option is being discontinued, current enrollees in </a:t>
            </a:r>
            <a:r>
              <a:rPr lang="en-US" sz="1050" dirty="0" err="1" smtClean="0"/>
              <a:t>ActiveCare</a:t>
            </a:r>
            <a:r>
              <a:rPr lang="en-US" sz="1050" dirty="0" smtClean="0"/>
              <a:t> 3 will automatically be enrolled in </a:t>
            </a:r>
            <a:r>
              <a:rPr lang="en-US" sz="1050" dirty="0" err="1" smtClean="0"/>
              <a:t>ActiveCare</a:t>
            </a:r>
            <a:r>
              <a:rPr lang="en-US" sz="1050" dirty="0" smtClean="0"/>
              <a:t> 2 at the same level of coverage, effective September 1, 2014. The employee must submit an </a:t>
            </a:r>
            <a:r>
              <a:rPr lang="en-US" sz="1050" i="1" dirty="0" smtClean="0"/>
              <a:t>Enrollment Application and Change Form </a:t>
            </a:r>
            <a:r>
              <a:rPr lang="en-US" sz="1050" dirty="0" smtClean="0"/>
              <a:t>during the plan enrollment period to select a different plan option or to terminate TRS-ActiveCare coverage.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xfrm>
            <a:off x="1130300" y="4343400"/>
            <a:ext cx="4584700" cy="41148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2983">
              <a:lnSpc>
                <a:spcPct val="95000"/>
              </a:lnSpc>
              <a:spcBef>
                <a:spcPct val="0"/>
              </a:spcBef>
              <a:defRPr/>
            </a:pPr>
            <a:r>
              <a:rPr lang="en-US" sz="1050" b="1" dirty="0">
                <a:solidFill>
                  <a:srgbClr val="000000"/>
                </a:solidFill>
              </a:rPr>
              <a:t>Out-of-Pocket Maximum:</a:t>
            </a:r>
            <a:r>
              <a:rPr lang="en-US" sz="1050" dirty="0">
                <a:solidFill>
                  <a:srgbClr val="000000"/>
                </a:solidFill>
              </a:rPr>
              <a:t> Once you reach your </a:t>
            </a:r>
            <a:r>
              <a:rPr lang="en-US" sz="1050" dirty="0" smtClean="0">
                <a:solidFill>
                  <a:srgbClr val="000000"/>
                </a:solidFill>
              </a:rPr>
              <a:t>plan’s </a:t>
            </a:r>
            <a:r>
              <a:rPr lang="en-US" sz="1050" dirty="0">
                <a:solidFill>
                  <a:srgbClr val="000000"/>
                </a:solidFill>
              </a:rPr>
              <a:t>out-of-pocket maximum, the plan pays 100% of any eligible expenses for the remainder of the plan year. </a:t>
            </a:r>
          </a:p>
          <a:p>
            <a:pPr defTabSz="912983">
              <a:lnSpc>
                <a:spcPct val="95000"/>
              </a:lnSpc>
              <a:spcBef>
                <a:spcPct val="0"/>
              </a:spcBef>
              <a:defRPr/>
            </a:pPr>
            <a:endParaRPr lang="en-US" sz="1050" dirty="0">
              <a:solidFill>
                <a:srgbClr val="000000"/>
              </a:solidFill>
            </a:endParaRPr>
          </a:p>
          <a:p>
            <a:pPr defTabSz="912983">
              <a:lnSpc>
                <a:spcPct val="95000"/>
              </a:lnSpc>
              <a:spcBef>
                <a:spcPct val="0"/>
              </a:spcBef>
              <a:defRPr/>
            </a:pPr>
            <a:r>
              <a:rPr lang="en-US" sz="1050" dirty="0">
                <a:solidFill>
                  <a:srgbClr val="000000"/>
                </a:solidFill>
              </a:rPr>
              <a:t>Under </a:t>
            </a:r>
            <a:r>
              <a:rPr lang="en-US" sz="1050" dirty="0" err="1">
                <a:solidFill>
                  <a:srgbClr val="000000"/>
                </a:solidFill>
              </a:rPr>
              <a:t>ActiveCare</a:t>
            </a:r>
            <a:r>
              <a:rPr lang="en-US" sz="1050" dirty="0">
                <a:solidFill>
                  <a:srgbClr val="000000"/>
                </a:solidFill>
              </a:rPr>
              <a:t> 1-HD, the family out-of-pocket maximum may be met by one or more people.  The plan pays 100% of eligible member expenses once entire $9,200 is met.  </a:t>
            </a:r>
          </a:p>
          <a:p>
            <a:pPr defTabSz="912983">
              <a:lnSpc>
                <a:spcPct val="95000"/>
              </a:lnSpc>
              <a:spcBef>
                <a:spcPct val="0"/>
              </a:spcBef>
              <a:defRPr/>
            </a:pPr>
            <a:endParaRPr lang="en-US" sz="1050" dirty="0">
              <a:solidFill>
                <a:srgbClr val="000000"/>
              </a:solidFill>
            </a:endParaRPr>
          </a:p>
          <a:p>
            <a:pPr defTabSz="912983">
              <a:lnSpc>
                <a:spcPct val="95000"/>
              </a:lnSpc>
              <a:spcBef>
                <a:spcPct val="0"/>
              </a:spcBef>
              <a:defRPr/>
            </a:pPr>
            <a:r>
              <a:rPr lang="en-US" sz="1050" dirty="0">
                <a:solidFill>
                  <a:srgbClr val="000000"/>
                </a:solidFill>
              </a:rPr>
              <a:t>Under </a:t>
            </a:r>
            <a:r>
              <a:rPr lang="en-US" sz="1050" dirty="0" err="1">
                <a:solidFill>
                  <a:srgbClr val="000000"/>
                </a:solidFill>
              </a:rPr>
              <a:t>ActiveCare</a:t>
            </a:r>
            <a:r>
              <a:rPr lang="en-US" sz="1050" dirty="0">
                <a:solidFill>
                  <a:srgbClr val="000000"/>
                </a:solidFill>
              </a:rPr>
              <a:t> 2, which has a $6,000 individual and $12,000 family OOP max, the plan pays benefits as each individual out-of-pocket maximum is met.  Everyone helps to meet the family OOP max, but no one person pays more than the individual amount.  </a:t>
            </a:r>
          </a:p>
          <a:p>
            <a:pPr defTabSz="912983">
              <a:defRPr/>
            </a:pPr>
            <a:endParaRPr lang="en-US" sz="1050"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xfrm>
            <a:off x="1143000" y="4343400"/>
            <a:ext cx="4572000" cy="4114800"/>
          </a:xfrm>
          <a:noFill/>
        </p:spPr>
        <p:txBody>
          <a:bodyPr/>
          <a:lstStyle/>
          <a:p>
            <a:pPr eaLnBrk="1" hangingPunct="1">
              <a:spcAft>
                <a:spcPts val="400"/>
              </a:spcAft>
            </a:pPr>
            <a:r>
              <a:rPr lang="en-US" sz="1050" b="1" dirty="0" smtClean="0"/>
              <a:t>What do you need to do to enroll in TRS-ActiveCare for the first time?</a:t>
            </a:r>
            <a:endParaRPr lang="en-US" sz="1050" dirty="0" smtClean="0"/>
          </a:p>
          <a:p>
            <a:pPr eaLnBrk="1" hangingPunct="1">
              <a:spcAft>
                <a:spcPts val="400"/>
              </a:spcAft>
            </a:pPr>
            <a:r>
              <a:rPr lang="en-US" sz="1050" dirty="0" smtClean="0"/>
              <a:t>You will need to sign and submit an </a:t>
            </a:r>
            <a:r>
              <a:rPr lang="en-US" sz="1050" i="1" dirty="0" smtClean="0"/>
              <a:t>Enrollment Application and Change Form</a:t>
            </a:r>
            <a:r>
              <a:rPr lang="en-US" sz="1050" dirty="0" smtClean="0"/>
              <a:t> </a:t>
            </a:r>
            <a:br>
              <a:rPr lang="en-US" sz="1050" dirty="0" smtClean="0"/>
            </a:br>
            <a:r>
              <a:rPr lang="en-US" sz="1050" dirty="0" smtClean="0"/>
              <a:t>to the Benefits Administrator before:</a:t>
            </a:r>
          </a:p>
          <a:p>
            <a:pPr marL="182880" lvl="1" indent="-182880" eaLnBrk="1" hangingPunct="1">
              <a:buFontTx/>
              <a:buChar char="•"/>
            </a:pPr>
            <a:r>
              <a:rPr lang="en-US" sz="1050" dirty="0" smtClean="0"/>
              <a:t>The end of the plan enrollment period, or</a:t>
            </a:r>
          </a:p>
          <a:p>
            <a:pPr marL="182880" lvl="1" indent="-182880" eaLnBrk="1" hangingPunct="1">
              <a:buFontTx/>
              <a:buChar char="•"/>
            </a:pPr>
            <a:r>
              <a:rPr lang="en-US" sz="1050" dirty="0" smtClean="0"/>
              <a:t>31 calendar days after the your actively-at-work date, or</a:t>
            </a:r>
          </a:p>
          <a:p>
            <a:pPr marL="182880" lvl="1" indent="-182880" eaLnBrk="1" hangingPunct="1">
              <a:buFontTx/>
              <a:buChar char="•"/>
            </a:pPr>
            <a:r>
              <a:rPr lang="en-US" sz="1050" dirty="0" smtClean="0"/>
              <a:t>31 calendar days after a special enrollment event </a:t>
            </a:r>
            <a:r>
              <a:rPr lang="en-US" sz="1050" i="1" dirty="0" smtClean="0"/>
              <a:t>(Special rules apply to adding newborns; see page 20 of the Enrollment Guide for more information)</a:t>
            </a:r>
            <a:endParaRPr lang="en-US" sz="1050" dirty="0" smtClean="0"/>
          </a:p>
          <a:p>
            <a:pPr eaLnBrk="1" hangingPunct="1"/>
            <a:endParaRPr lang="en-US" sz="1050" dirty="0" smtClean="0"/>
          </a:p>
          <a:p>
            <a:r>
              <a:rPr lang="en-US" sz="1050" dirty="0" smtClean="0"/>
              <a:t>As a new hire, you may choose as your effective date of coverage your actively-at-work date (the date you start to work) or the first of the month following your actively-at-work date. When choosing the actively-at-work date, the full premium for the month will be due; premiums are not pro-rated. </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xfrm>
            <a:off x="1127125" y="4325937"/>
            <a:ext cx="4897387" cy="4631110"/>
          </a:xfrm>
        </p:spPr>
        <p:txBody>
          <a:bodyPr/>
          <a:lstStyle/>
          <a:p>
            <a:pPr defTabSz="872974">
              <a:lnSpc>
                <a:spcPts val="1189"/>
              </a:lnSpc>
              <a:spcBef>
                <a:spcPts val="572"/>
              </a:spcBef>
              <a:spcAft>
                <a:spcPts val="600"/>
              </a:spcAft>
              <a:defRPr/>
            </a:pPr>
            <a:r>
              <a:rPr lang="en-US" sz="1050" dirty="0">
                <a:cs typeface="Arial" pitchFamily="34" charset="0"/>
              </a:rPr>
              <a:t>You may be able to enroll for coverage, change plan options, or change the dependents you cover during a plan year </a:t>
            </a:r>
            <a:r>
              <a:rPr lang="en-US" sz="1050" dirty="0" smtClean="0">
                <a:cs typeface="Arial" pitchFamily="34" charset="0"/>
              </a:rPr>
              <a:t>if </a:t>
            </a:r>
            <a:r>
              <a:rPr lang="en-US" sz="1050" dirty="0">
                <a:cs typeface="Arial" pitchFamily="34" charset="0"/>
              </a:rPr>
              <a:t>you or a dependent has a special enrollment event. </a:t>
            </a:r>
            <a:r>
              <a:rPr lang="en-US" sz="1050" b="1" dirty="0">
                <a:solidFill>
                  <a:srgbClr val="000000"/>
                </a:solidFill>
                <a:cs typeface="Arial" pitchFamily="34" charset="0"/>
              </a:rPr>
              <a:t>Changes in employee and/or dependent coverage must be made within 31 days after the special enrollment event. </a:t>
            </a:r>
            <a:r>
              <a:rPr lang="en-US" sz="1050" i="1" dirty="0">
                <a:solidFill>
                  <a:srgbClr val="000000"/>
                </a:solidFill>
                <a:cs typeface="Arial" pitchFamily="34" charset="0"/>
              </a:rPr>
              <a:t>(Special rules apply to newborns; see page 20 of the Enrollment Guide—and next slide—for more information.)</a:t>
            </a:r>
            <a:r>
              <a:rPr lang="en-US" sz="1050" dirty="0">
                <a:solidFill>
                  <a:srgbClr val="000000"/>
                </a:solidFill>
                <a:cs typeface="Arial" pitchFamily="34" charset="0"/>
              </a:rPr>
              <a:t>  If </a:t>
            </a:r>
            <a:r>
              <a:rPr lang="en-US" sz="1050" dirty="0" smtClean="0">
                <a:solidFill>
                  <a:srgbClr val="000000"/>
                </a:solidFill>
                <a:cs typeface="Arial" pitchFamily="34" charset="0"/>
              </a:rPr>
              <a:t>you do </a:t>
            </a:r>
            <a:r>
              <a:rPr lang="en-US" sz="1050" dirty="0">
                <a:solidFill>
                  <a:srgbClr val="000000"/>
                </a:solidFill>
                <a:cs typeface="Arial" pitchFamily="34" charset="0"/>
              </a:rPr>
              <a:t>not request the appropriate changes during the applicable special enrollment period, the changes cannot be made until the next plan enrollment period or, if applicable, until another special enrollment event occurs. </a:t>
            </a:r>
          </a:p>
          <a:p>
            <a:pPr>
              <a:lnSpc>
                <a:spcPts val="1189"/>
              </a:lnSpc>
              <a:spcAft>
                <a:spcPts val="600"/>
              </a:spcAft>
              <a:defRPr/>
            </a:pPr>
            <a:r>
              <a:rPr lang="en-US" sz="1050" dirty="0">
                <a:cs typeface="Arial" pitchFamily="34" charset="0"/>
              </a:rPr>
              <a:t>One example of a special enrollment event is gaining a new dependent as a result of marriage, birth, </a:t>
            </a:r>
            <a:r>
              <a:rPr lang="en-US" sz="1050" dirty="0" smtClean="0">
                <a:cs typeface="Arial" pitchFamily="34" charset="0"/>
              </a:rPr>
              <a:t>adoption </a:t>
            </a:r>
            <a:r>
              <a:rPr lang="en-US" sz="1050" dirty="0">
                <a:cs typeface="Arial" pitchFamily="34" charset="0"/>
              </a:rPr>
              <a:t>or placement for adoption.  Note that a common law marriage is not considered a special enrollment event unless there is a Declaration of Common Law Marriage filed with an authorized government agency.  </a:t>
            </a:r>
            <a:endParaRPr lang="en-US" sz="1050" dirty="0" smtClean="0">
              <a:cs typeface="Arial" pitchFamily="34" charset="0"/>
            </a:endParaRPr>
          </a:p>
          <a:p>
            <a:pPr>
              <a:lnSpc>
                <a:spcPts val="1189"/>
              </a:lnSpc>
              <a:spcAft>
                <a:spcPts val="600"/>
              </a:spcAft>
              <a:defRPr/>
            </a:pPr>
            <a:r>
              <a:rPr lang="en-US" sz="1050" dirty="0">
                <a:cs typeface="Arial" pitchFamily="34" charset="0"/>
              </a:rPr>
              <a:t>Please note – If you are enrolled in the </a:t>
            </a:r>
            <a:r>
              <a:rPr lang="en-US" sz="1050" dirty="0" err="1">
                <a:cs typeface="Arial" pitchFamily="34" charset="0"/>
              </a:rPr>
              <a:t>ActiveCare</a:t>
            </a:r>
            <a:r>
              <a:rPr lang="en-US" sz="1050" dirty="0">
                <a:cs typeface="Arial" pitchFamily="34" charset="0"/>
              </a:rPr>
              <a:t> Select – Aetna Whole Health network and move out of the Aetna Whole Health network area during the 2014-2015 plan year, you will remain in the </a:t>
            </a:r>
            <a:r>
              <a:rPr lang="en-US" sz="1050" dirty="0" err="1">
                <a:cs typeface="Arial" pitchFamily="34" charset="0"/>
              </a:rPr>
              <a:t>ActiveCare</a:t>
            </a:r>
            <a:r>
              <a:rPr lang="en-US" sz="1050" dirty="0">
                <a:cs typeface="Arial" pitchFamily="34" charset="0"/>
              </a:rPr>
              <a:t> Select plan and may choose providers in the </a:t>
            </a:r>
            <a:r>
              <a:rPr lang="en-US" sz="1050" dirty="0" err="1">
                <a:cs typeface="Arial" pitchFamily="34" charset="0"/>
              </a:rPr>
              <a:t>ActiveCare</a:t>
            </a:r>
            <a:r>
              <a:rPr lang="en-US" sz="1050" dirty="0">
                <a:cs typeface="Arial" pitchFamily="34" charset="0"/>
              </a:rPr>
              <a:t> Select (Open Access) network.  You will receive a new ID </a:t>
            </a:r>
            <a:r>
              <a:rPr lang="en-US" sz="1050" dirty="0" smtClean="0">
                <a:cs typeface="Arial" pitchFamily="34" charset="0"/>
              </a:rPr>
              <a:t>card </a:t>
            </a:r>
            <a:r>
              <a:rPr lang="en-US" sz="1050" dirty="0">
                <a:cs typeface="Arial" pitchFamily="34" charset="0"/>
              </a:rPr>
              <a:t>indicating the network charge</a:t>
            </a:r>
            <a:r>
              <a:rPr lang="en-US" sz="1050" dirty="0" smtClean="0">
                <a:latin typeface="Arial" pitchFamily="34" charset="0"/>
                <a:cs typeface="Arial" pitchFamily="34" charset="0"/>
              </a:rPr>
              <a:t>.</a:t>
            </a:r>
            <a:endParaRPr lang="en-US" sz="1050" dirty="0">
              <a:cs typeface="Arial" pitchFamily="34" charset="0"/>
            </a:endParaRPr>
          </a:p>
          <a:p>
            <a:pPr>
              <a:lnSpc>
                <a:spcPts val="1189"/>
              </a:lnSpc>
              <a:defRPr/>
            </a:pPr>
            <a:r>
              <a:rPr lang="en-US" sz="1050" dirty="0">
                <a:cs typeface="Arial" pitchFamily="34" charset="0"/>
              </a:rPr>
              <a:t>Another example of a special enrollment event is loss of other coverage. Loss of coverage qualifies as a special enrollment event if:  </a:t>
            </a:r>
          </a:p>
          <a:p>
            <a:pPr marL="182880" indent="-182880">
              <a:lnSpc>
                <a:spcPts val="1189"/>
              </a:lnSpc>
              <a:buFont typeface="Arial" pitchFamily="34" charset="0"/>
              <a:buChar char="•"/>
              <a:defRPr/>
            </a:pPr>
            <a:r>
              <a:rPr lang="en-US" sz="1050" dirty="0">
                <a:ea typeface="Times New Roman"/>
                <a:cs typeface="Arial" pitchFamily="34" charset="0"/>
              </a:rPr>
              <a:t>You and/or dependent(s) lost other coverage due to a loss of eligibility</a:t>
            </a:r>
          </a:p>
          <a:p>
            <a:pPr marL="182880" indent="-182880">
              <a:lnSpc>
                <a:spcPts val="1189"/>
              </a:lnSpc>
              <a:buFont typeface="Arial" pitchFamily="34" charset="0"/>
              <a:buChar char="•"/>
              <a:defRPr/>
            </a:pPr>
            <a:r>
              <a:rPr lang="en-US" sz="1050" dirty="0">
                <a:ea typeface="Times New Roman"/>
                <a:cs typeface="Arial" pitchFamily="34" charset="0"/>
              </a:rPr>
              <a:t>You and/or dependent(s) elected to drop the other group health coverage because </a:t>
            </a:r>
            <a:r>
              <a:rPr lang="en-US" sz="1050" dirty="0" smtClean="0">
                <a:ea typeface="Times New Roman"/>
                <a:cs typeface="Arial" pitchFamily="34" charset="0"/>
              </a:rPr>
              <a:t>   the employer </a:t>
            </a:r>
            <a:r>
              <a:rPr lang="en-US" sz="1050" dirty="0">
                <a:ea typeface="Times New Roman"/>
                <a:cs typeface="Arial" pitchFamily="34" charset="0"/>
              </a:rPr>
              <a:t>stopped all employer contributions toward the premium (including </a:t>
            </a:r>
            <a:r>
              <a:rPr lang="en-US" sz="1050" dirty="0" smtClean="0">
                <a:ea typeface="Times New Roman"/>
                <a:cs typeface="Arial" pitchFamily="34" charset="0"/>
              </a:rPr>
              <a:t> any employer-</a:t>
            </a:r>
            <a:r>
              <a:rPr lang="en-US" sz="1050" dirty="0">
                <a:ea typeface="Times New Roman"/>
                <a:cs typeface="Arial" pitchFamily="34" charset="0"/>
              </a:rPr>
              <a:t>paid COBRA premium)</a:t>
            </a:r>
          </a:p>
          <a:p>
            <a:pPr marL="163683" indent="-163683">
              <a:lnSpc>
                <a:spcPts val="1189"/>
              </a:lnSpc>
              <a:buFont typeface="Arial" pitchFamily="34" charset="0"/>
              <a:buChar char="•"/>
              <a:defRPr/>
            </a:pPr>
            <a:r>
              <a:rPr lang="en-US" sz="1050" dirty="0">
                <a:ea typeface="Times New Roman"/>
                <a:cs typeface="Arial" pitchFamily="34" charset="0"/>
              </a:rPr>
              <a:t>You and/or dependent(s) exhausted their COBRA continuation coverage</a:t>
            </a:r>
            <a:endParaRPr lang="en-US" sz="1050" dirty="0">
              <a:cs typeface="Arial" pitchFamily="34" charset="0"/>
            </a:endParaRPr>
          </a:p>
          <a:p>
            <a:pPr>
              <a:lnSpc>
                <a:spcPts val="1189"/>
              </a:lnSpc>
              <a:spcBef>
                <a:spcPts val="572"/>
              </a:spcBef>
              <a:defRPr/>
            </a:pPr>
            <a:r>
              <a:rPr lang="en-US" sz="1050" dirty="0">
                <a:cs typeface="Arial" pitchFamily="34" charset="0"/>
              </a:rPr>
              <a:t>Changing districts/entities is not considered a special enrollment event under </a:t>
            </a:r>
            <a:br>
              <a:rPr lang="en-US" sz="1050" dirty="0">
                <a:cs typeface="Arial" pitchFamily="34" charset="0"/>
              </a:rPr>
            </a:br>
            <a:r>
              <a:rPr lang="en-US" sz="1050" dirty="0">
                <a:cs typeface="Arial" pitchFamily="34" charset="0"/>
              </a:rPr>
              <a:t>TRS-</a:t>
            </a:r>
            <a:r>
              <a:rPr lang="en-US" sz="1050" dirty="0" err="1">
                <a:cs typeface="Arial" pitchFamily="34" charset="0"/>
              </a:rPr>
              <a:t>ActiveCare</a:t>
            </a:r>
            <a:r>
              <a:rPr lang="en-US" sz="1050" dirty="0">
                <a:cs typeface="Arial" pitchFamily="34" charset="0"/>
              </a:rPr>
              <a:t>.</a:t>
            </a:r>
            <a:endParaRPr lang="en-US" sz="1050" b="1"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5" name="Notes Placeholder 1"/>
          <p:cNvSpPr>
            <a:spLocks noGrp="1"/>
          </p:cNvSpPr>
          <p:nvPr>
            <p:ph type="body" sz="quarter" idx="3"/>
          </p:nvPr>
        </p:nvSpPr>
        <p:spPr>
          <a:xfrm>
            <a:off x="1143000" y="4343400"/>
            <a:ext cx="4697413" cy="4114800"/>
          </a:xfrm>
        </p:spPr>
        <p:txBody>
          <a:bodyPr/>
          <a:lstStyle/>
          <a:p>
            <a:r>
              <a:rPr lang="en-US" sz="1050" b="1" dirty="0"/>
              <a:t>No rule changes, but always worth mentioning:  </a:t>
            </a:r>
            <a:r>
              <a:rPr lang="en-US" sz="1050" dirty="0"/>
              <a:t>Throughout the Administrative Guide and the new Enrollment Guide, you’ll see references to </a:t>
            </a:r>
            <a:r>
              <a:rPr lang="en-US" sz="1050" dirty="0" smtClean="0"/>
              <a:t>“Special </a:t>
            </a:r>
            <a:r>
              <a:rPr lang="en-US" sz="1050" dirty="0"/>
              <a:t>rules apply to </a:t>
            </a:r>
            <a:r>
              <a:rPr lang="en-US" sz="1050" dirty="0" smtClean="0"/>
              <a:t>newborns” with </a:t>
            </a:r>
            <a:r>
              <a:rPr lang="en-US" sz="1050" dirty="0"/>
              <a:t>information about making changes/adding coverage.  Here are the rules for </a:t>
            </a:r>
            <a:r>
              <a:rPr lang="en-US" sz="1050" dirty="0" smtClean="0"/>
              <a:t>newborns: TRS</a:t>
            </a:r>
            <a:r>
              <a:rPr lang="en-US" sz="1050" dirty="0"/>
              <a:t>-</a:t>
            </a:r>
            <a:r>
              <a:rPr lang="en-US" sz="1050" dirty="0" err="1"/>
              <a:t>ActiveCare</a:t>
            </a:r>
            <a:r>
              <a:rPr lang="en-US" sz="1050" dirty="0"/>
              <a:t> automatically provides coverage for a newborn child of a covered employee for the first 31 days after the date of birth. To add coverage for the newborn, </a:t>
            </a:r>
            <a:r>
              <a:rPr lang="en-US" sz="1050" dirty="0" smtClean="0"/>
              <a:t>you must </a:t>
            </a:r>
            <a:r>
              <a:rPr lang="en-US" sz="1050" dirty="0"/>
              <a:t>sign, date and submit an </a:t>
            </a:r>
            <a:r>
              <a:rPr lang="en-US" sz="1050" i="1" dirty="0"/>
              <a:t>Enrollment Application and Change Form</a:t>
            </a:r>
            <a:r>
              <a:rPr lang="en-US" sz="1050" dirty="0"/>
              <a:t> to the Benefits Administrator </a:t>
            </a:r>
            <a:r>
              <a:rPr lang="en-US" sz="1050" b="1" dirty="0"/>
              <a:t>within 60 days after the date of birth. </a:t>
            </a:r>
            <a:r>
              <a:rPr lang="en-US" sz="1050" i="1" dirty="0"/>
              <a:t>However, </a:t>
            </a:r>
            <a:r>
              <a:rPr lang="en-US" sz="1050" i="1" dirty="0" smtClean="0"/>
              <a:t>you have up </a:t>
            </a:r>
            <a:r>
              <a:rPr lang="en-US" sz="1050" i="1" dirty="0"/>
              <a:t>to </a:t>
            </a:r>
            <a:r>
              <a:rPr lang="en-US" sz="1050" b="1" i="1" dirty="0"/>
              <a:t>one year</a:t>
            </a:r>
            <a:r>
              <a:rPr lang="en-US" sz="1050" i="1" dirty="0"/>
              <a:t> after the newborn's date of birth to add the newborn to coverage if </a:t>
            </a:r>
            <a:r>
              <a:rPr lang="en-US" sz="1050" i="1" dirty="0" smtClean="0"/>
              <a:t>you have employee </a:t>
            </a:r>
            <a:r>
              <a:rPr lang="en-US" sz="1050" i="1" dirty="0"/>
              <a:t>and family or employee and child(</a:t>
            </a:r>
            <a:r>
              <a:rPr lang="en-US" sz="1050" i="1" dirty="0" err="1"/>
              <a:t>ren</a:t>
            </a:r>
            <a:r>
              <a:rPr lang="en-US" sz="1050" i="1" dirty="0"/>
              <a:t>) coverage with TRS-</a:t>
            </a:r>
            <a:r>
              <a:rPr lang="en-US" sz="1050" i="1" dirty="0" err="1"/>
              <a:t>ActiveCare</a:t>
            </a:r>
            <a:r>
              <a:rPr lang="en-US" sz="1050" i="1" dirty="0"/>
              <a:t> at the time of the newborn’s birth and at the time of enrollment.</a:t>
            </a:r>
            <a:r>
              <a:rPr lang="en-US" sz="1050" dirty="0"/>
              <a:t> </a:t>
            </a:r>
          </a:p>
          <a:p>
            <a:endParaRPr lang="en-US" sz="1050" dirty="0"/>
          </a:p>
          <a:p>
            <a:r>
              <a:rPr lang="en-US" sz="1050" dirty="0"/>
              <a:t>Even though </a:t>
            </a:r>
            <a:r>
              <a:rPr lang="en-US" sz="1050" dirty="0" smtClean="0"/>
              <a:t>you have more </a:t>
            </a:r>
            <a:r>
              <a:rPr lang="en-US" sz="1050" dirty="0"/>
              <a:t>time to add a newborn to coverage as described above, changing plans must be made within 31 days after the newborn’s date </a:t>
            </a:r>
            <a:r>
              <a:rPr lang="en-US" sz="1050" dirty="0" smtClean="0"/>
              <a:t/>
            </a:r>
            <a:br>
              <a:rPr lang="en-US" sz="1050" dirty="0" smtClean="0"/>
            </a:br>
            <a:r>
              <a:rPr lang="en-US" sz="1050" dirty="0" smtClean="0"/>
              <a:t>of </a:t>
            </a:r>
            <a:r>
              <a:rPr lang="en-US" sz="1050" dirty="0"/>
              <a:t>birth.</a:t>
            </a:r>
          </a:p>
          <a:p>
            <a:endParaRPr lang="en-US" sz="1050" dirty="0"/>
          </a:p>
          <a:p>
            <a:r>
              <a:rPr lang="en-US" sz="1050" b="1" dirty="0"/>
              <a:t>Note:</a:t>
            </a:r>
            <a:r>
              <a:rPr lang="en-US" sz="1050" dirty="0"/>
              <a:t>  It is not necessary to wait for the newborn’s Social Security number to enroll. </a:t>
            </a:r>
            <a:r>
              <a:rPr lang="en-US" sz="1050" dirty="0" smtClean="0"/>
              <a:t>You should </a:t>
            </a:r>
            <a:r>
              <a:rPr lang="en-US" sz="1050" dirty="0"/>
              <a:t>submit an </a:t>
            </a:r>
            <a:r>
              <a:rPr lang="en-US" sz="1050" i="1" dirty="0"/>
              <a:t>Enrollment Application and Change Form</a:t>
            </a:r>
            <a:r>
              <a:rPr lang="en-US" sz="1050" dirty="0"/>
              <a:t> without the Social Security number to add coverage and re-submit another </a:t>
            </a:r>
            <a:r>
              <a:rPr lang="en-US" sz="1050" dirty="0" smtClean="0"/>
              <a:t>form.</a:t>
            </a:r>
            <a:endParaRPr lang="en-US" sz="1050" dirty="0"/>
          </a:p>
          <a:p>
            <a:endParaRPr lang="en-US" dirty="0">
              <a:latin typeface="Arial" pitchFamily="34" charset="0"/>
            </a:endParaRPr>
          </a:p>
          <a:p>
            <a:endParaRPr lang="en-US" dirty="0">
              <a:latin typeface="Arial" pitchFamily="34" charset="0"/>
            </a:endParaRPr>
          </a:p>
          <a:p>
            <a:endParaRPr 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2"/>
          <p:cNvSpPr>
            <a:spLocks noGrp="1"/>
          </p:cNvSpPr>
          <p:nvPr>
            <p:ph type="body" idx="3"/>
          </p:nvPr>
        </p:nvSpPr>
        <p:spPr>
          <a:xfrm>
            <a:off x="1127125" y="4343400"/>
            <a:ext cx="4587876" cy="4114800"/>
          </a:xfrm>
        </p:spPr>
        <p:txBody>
          <a:bodyPr/>
          <a:lstStyle/>
          <a:p>
            <a:r>
              <a:rPr lang="en-US" sz="1050" b="1" dirty="0" smtClean="0"/>
              <a:t>Dependent</a:t>
            </a:r>
            <a:r>
              <a:rPr lang="en-US" sz="1050" b="1" baseline="0" dirty="0" smtClean="0"/>
              <a:t> Child’s Statement of Disability</a:t>
            </a:r>
            <a:endParaRPr lang="en-US" sz="1050" b="1" dirty="0" smtClean="0"/>
          </a:p>
          <a:p>
            <a:endParaRPr lang="en-US" sz="1050" dirty="0" smtClean="0"/>
          </a:p>
          <a:p>
            <a:r>
              <a:rPr lang="en-US" sz="1050" dirty="0" smtClean="0"/>
              <a:t>NOTE:  The employee should receive a notice 60 days prior to the dependent child’s 26</a:t>
            </a:r>
            <a:r>
              <a:rPr lang="en-US" sz="1050" baseline="30000" dirty="0" smtClean="0"/>
              <a:t>th</a:t>
            </a:r>
            <a:r>
              <a:rPr lang="en-US" sz="1050" dirty="0" smtClean="0"/>
              <a:t> birthday.  The employee should complete the </a:t>
            </a:r>
            <a:r>
              <a:rPr lang="en-US" sz="1050" i="1" dirty="0" smtClean="0"/>
              <a:t>Request for Continuation of Coverage for Handicapped Child form </a:t>
            </a:r>
            <a:r>
              <a:rPr lang="en-US" sz="1050" dirty="0" smtClean="0"/>
              <a:t>and </a:t>
            </a:r>
            <a:r>
              <a:rPr lang="en-US" sz="1050" i="1" dirty="0" smtClean="0"/>
              <a:t>Attending Physician’s Statement </a:t>
            </a:r>
            <a:r>
              <a:rPr lang="en-US" sz="1050" baseline="0" dirty="0" smtClean="0"/>
              <a:t>and return to Aetna for approval.</a:t>
            </a:r>
          </a:p>
          <a:p>
            <a:endParaRPr lang="en-US" sz="1050" baseline="0" dirty="0" smtClean="0"/>
          </a:p>
          <a:p>
            <a:r>
              <a:rPr lang="en-US" sz="1050" baseline="0" dirty="0" smtClean="0"/>
              <a:t>If a form is not received, the dependent child’s coverage will terminate on the first of the month following the birthday.</a:t>
            </a:r>
          </a:p>
          <a:p>
            <a:endParaRPr lang="en-US" sz="1050" baseline="0" dirty="0" smtClean="0"/>
          </a:p>
          <a:p>
            <a:r>
              <a:rPr lang="en-US" sz="1050" baseline="0" dirty="0" smtClean="0"/>
              <a:t>Completed forms can be faxed or mailed.</a:t>
            </a:r>
            <a:endParaRPr lang="en-US" sz="1050" dirty="0" smtClean="0"/>
          </a:p>
          <a:p>
            <a:endParaRPr lang="en-US" dirty="0"/>
          </a:p>
        </p:txBody>
      </p:sp>
    </p:spTree>
    <p:extLst>
      <p:ext uri="{BB962C8B-B14F-4D97-AF65-F5344CB8AC3E}">
        <p14:creationId xmlns:p14="http://schemas.microsoft.com/office/powerpoint/2010/main" val="326080312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ln/>
        </p:spPr>
      </p:sp>
      <p:sp>
        <p:nvSpPr>
          <p:cNvPr id="5" name="Rectangle 3"/>
          <p:cNvSpPr>
            <a:spLocks noGrp="1" noChangeArrowheads="1"/>
          </p:cNvSpPr>
          <p:nvPr>
            <p:ph type="body" sz="quarter" idx="10"/>
          </p:nvPr>
        </p:nvSpPr>
        <p:spPr>
          <a:xfrm>
            <a:off x="1143000" y="4343400"/>
            <a:ext cx="4572000" cy="4114800"/>
          </a:xfrm>
          <a:noFill/>
        </p:spPr>
        <p:txBody>
          <a:bodyPr/>
          <a:lstStyle/>
          <a:p>
            <a:pPr eaLnBrk="1" hangingPunct="1"/>
            <a:r>
              <a:rPr lang="en-US" sz="1050" b="1" dirty="0" smtClean="0"/>
              <a:t>What does the employee need to do to for the</a:t>
            </a:r>
            <a:r>
              <a:rPr lang="en-US" sz="1050" b="1" baseline="0" dirty="0" smtClean="0"/>
              <a:t> Split Premium process?</a:t>
            </a:r>
          </a:p>
          <a:p>
            <a:pPr eaLnBrk="1" hangingPunct="1"/>
            <a:endParaRPr lang="en-US" sz="1050" dirty="0" smtClean="0"/>
          </a:p>
          <a:p>
            <a:pPr marL="171450" indent="-171450" eaLnBrk="1" hangingPunct="1">
              <a:buFont typeface="Arial" panose="020B0604020202020204" pitchFamily="34" charset="0"/>
              <a:buChar char="•"/>
            </a:pPr>
            <a:r>
              <a:rPr lang="en-US" sz="1050" dirty="0" smtClean="0"/>
              <a:t>The employee will need to sign and submit the</a:t>
            </a:r>
            <a:r>
              <a:rPr lang="en-US" sz="1050" baseline="0" dirty="0" smtClean="0"/>
              <a:t> Split Premium form </a:t>
            </a:r>
            <a:r>
              <a:rPr lang="en-US" sz="1050" dirty="0" smtClean="0"/>
              <a:t>to both Benefits Administrators</a:t>
            </a:r>
          </a:p>
          <a:p>
            <a:pPr marL="171450" indent="-171450" eaLnBrk="1" hangingPunct="1">
              <a:buFont typeface="Arial" panose="020B0604020202020204" pitchFamily="34" charset="0"/>
              <a:buChar char="•"/>
            </a:pPr>
            <a:r>
              <a:rPr lang="en-US" sz="1050" baseline="0" dirty="0" smtClean="0"/>
              <a:t>Both Benefit Administrators will need to sign the form</a:t>
            </a:r>
          </a:p>
          <a:p>
            <a:pPr marL="171450" indent="-171450" eaLnBrk="1" hangingPunct="1">
              <a:buFont typeface="Arial" panose="020B0604020202020204" pitchFamily="34" charset="0"/>
              <a:buChar char="•"/>
            </a:pPr>
            <a:r>
              <a:rPr lang="en-US" sz="1050" baseline="0" dirty="0" smtClean="0"/>
              <a:t>The employees must be employed by different districts that are participating in TRS-</a:t>
            </a:r>
            <a:r>
              <a:rPr lang="en-US" sz="1050" baseline="0" dirty="0" err="1" smtClean="0"/>
              <a:t>ActiveCare</a:t>
            </a:r>
            <a:endParaRPr lang="en-US" sz="1050" baseline="0" dirty="0" smtClean="0"/>
          </a:p>
          <a:p>
            <a:pPr marL="171450" indent="-171450" eaLnBrk="1" hangingPunct="1">
              <a:buFont typeface="Arial" panose="020B0604020202020204" pitchFamily="34" charset="0"/>
              <a:buChar char="•"/>
            </a:pPr>
            <a:r>
              <a:rPr lang="en-US" sz="1050" baseline="0" dirty="0" smtClean="0"/>
              <a:t>The cost of the premium will be split between the two employers</a:t>
            </a:r>
          </a:p>
          <a:p>
            <a:pPr marL="171450" indent="-171450" eaLnBrk="1" hangingPunct="1">
              <a:buFont typeface="Arial" panose="020B0604020202020204" pitchFamily="34" charset="0"/>
              <a:buChar char="•"/>
            </a:pPr>
            <a:r>
              <a:rPr lang="en-US" sz="1050" baseline="0" dirty="0" smtClean="0"/>
              <a:t> One of the employees must decline coverage</a:t>
            </a:r>
            <a:endParaRPr lang="en-US" sz="1050" dirty="0" smtClean="0"/>
          </a:p>
          <a:p>
            <a:pPr marL="171450" indent="-171450" eaLnBrk="1" hangingPunct="1">
              <a:buFont typeface="Arial" panose="020B0604020202020204" pitchFamily="34" charset="0"/>
              <a:buChar char="•"/>
            </a:pPr>
            <a:endParaRPr lang="en-US" sz="1050" dirty="0" smtClean="0"/>
          </a:p>
          <a:p>
            <a:pPr eaLnBrk="1" hangingPunct="1"/>
            <a:endParaRPr lang="en-US" dirty="0" smtClean="0">
              <a:latin typeface="Arial"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56640" y="4343400"/>
            <a:ext cx="4783773" cy="4114800"/>
          </a:xfrm>
        </p:spPr>
        <p:txBody>
          <a:bodyPr/>
          <a:lstStyle/>
          <a:p>
            <a:pPr>
              <a:spcAft>
                <a:spcPts val="600"/>
              </a:spcAft>
            </a:pPr>
            <a:r>
              <a:rPr lang="en-US" sz="1050" b="1" dirty="0" smtClean="0"/>
              <a:t>Your Cost for Coverage</a:t>
            </a:r>
          </a:p>
          <a:p>
            <a:r>
              <a:rPr lang="en-US" sz="1050" dirty="0" smtClean="0"/>
              <a:t>Chapter 1581, Texas Insurance Code, authorizes funding to help active employees who are TRS members—those making retirement contributions to the Teacher Retirement System of Texas—pay for TRS-</a:t>
            </a:r>
            <a:r>
              <a:rPr lang="en-US" sz="1050" dirty="0" err="1" smtClean="0"/>
              <a:t>ActiveCare</a:t>
            </a:r>
            <a:r>
              <a:rPr lang="en-US" sz="1050" dirty="0" smtClean="0"/>
              <a:t> coverage. Each district is required to contribute at least $150 per month per active TRS member for coverage. The state will contribute $75 per month per active TRS member. That’s a minimum of $225 per month to help you pay for health coverage. </a:t>
            </a:r>
          </a:p>
          <a:p>
            <a:endParaRPr lang="en-US" dirty="0" smtClean="0"/>
          </a:p>
          <a:p>
            <a:endParaRPr lang="en-US" dirty="0" smtClean="0"/>
          </a:p>
          <a:p>
            <a:endParaRPr lang="en-US" dirty="0"/>
          </a:p>
        </p:txBody>
      </p:sp>
    </p:spTree>
    <p:extLst>
      <p:ext uri="{BB962C8B-B14F-4D97-AF65-F5344CB8AC3E}">
        <p14:creationId xmlns:p14="http://schemas.microsoft.com/office/powerpoint/2010/main" val="257254457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xfrm>
            <a:off x="1143000" y="4292600"/>
            <a:ext cx="4892040" cy="411480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sz="1050" dirty="0"/>
              <a:t>Chapter 1581, Texas Insurance Code, authorizes funding to help active employees who are TRS members—those making retirement contributions to the Teacher Retirement System of Texas—pay for TRS-</a:t>
            </a:r>
            <a:r>
              <a:rPr lang="en-US" sz="1050" dirty="0" err="1"/>
              <a:t>ActiveCare</a:t>
            </a:r>
            <a:r>
              <a:rPr lang="en-US" sz="1050" dirty="0"/>
              <a:t> coverage.  Currently, each district/entity is required to contribute at least $150 per month per active TRS member for coverage. (Your participating district/entity may contribute more.) </a:t>
            </a:r>
            <a:r>
              <a:rPr lang="en-US" sz="1050" dirty="0" smtClean="0"/>
              <a:t>The </a:t>
            </a:r>
            <a:r>
              <a:rPr lang="en-US" sz="1050" dirty="0"/>
              <a:t>state currently contributes $75 per month per active TRS member.  </a:t>
            </a:r>
            <a:r>
              <a:rPr lang="en-US" sz="1050" dirty="0" smtClean="0"/>
              <a:t>That’s </a:t>
            </a:r>
            <a:r>
              <a:rPr lang="en-US" sz="1050" dirty="0"/>
              <a:t>a minimum of $225 per month to help employees pay for health coverage. This amount significantly reduces what employees will owe per month for the TRS-</a:t>
            </a:r>
            <a:r>
              <a:rPr lang="en-US" sz="1050" dirty="0" err="1"/>
              <a:t>ActiveCare</a:t>
            </a:r>
            <a:r>
              <a:rPr lang="en-US" sz="1050" dirty="0"/>
              <a:t> plan that they choose.</a:t>
            </a:r>
          </a:p>
          <a:p>
            <a:pPr eaLnBrk="1" hangingPunct="1"/>
            <a:endParaRPr lang="en-US" sz="1050" dirty="0"/>
          </a:p>
          <a:p>
            <a:pPr eaLnBrk="1" hangingPunct="1"/>
            <a:r>
              <a:rPr lang="en-US" sz="1050" dirty="0"/>
              <a:t>State funding is subject to appropriation by the Texas Legislature. The rates shown in </a:t>
            </a:r>
            <a:r>
              <a:rPr lang="en-US" sz="1050" dirty="0" smtClean="0"/>
              <a:t>the </a:t>
            </a:r>
            <a:r>
              <a:rPr lang="en-US" sz="1050" dirty="0"/>
              <a:t>Enrollment Guide are the gross monthly premiums and do not include any funding amounts. </a:t>
            </a:r>
            <a:r>
              <a:rPr lang="en-US" sz="1050" dirty="0" smtClean="0"/>
              <a:t>[Benefits </a:t>
            </a:r>
            <a:r>
              <a:rPr lang="en-US" sz="1050" dirty="0"/>
              <a:t>Administrators are encouraged to develop cost sheets that help employees determine their net monthly </a:t>
            </a:r>
            <a:r>
              <a:rPr lang="en-US" sz="1050" dirty="0" smtClean="0"/>
              <a:t>costs.]</a:t>
            </a:r>
            <a:endParaRPr lang="en-US" sz="1050" dirty="0"/>
          </a:p>
          <a:p>
            <a:pPr eaLnBrk="1" hangingPunct="1"/>
            <a:endParaRPr lang="en-US" dirty="0"/>
          </a:p>
          <a:p>
            <a:pPr eaLnBrk="1" hangingPunct="1"/>
            <a:endParaRPr 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xfrm>
            <a:off x="1146175" y="685800"/>
            <a:ext cx="4570413" cy="3429000"/>
          </a:xfrm>
          <a:ln/>
        </p:spPr>
      </p:sp>
      <p:sp>
        <p:nvSpPr>
          <p:cNvPr id="179203" name="Rectangle 3"/>
          <p:cNvSpPr>
            <a:spLocks noGrp="1" noChangeArrowheads="1"/>
          </p:cNvSpPr>
          <p:nvPr>
            <p:ph type="body" idx="1"/>
          </p:nvPr>
        </p:nvSpPr>
        <p:spPr>
          <a:xfrm>
            <a:off x="1146175" y="4303064"/>
            <a:ext cx="4799509" cy="4113892"/>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050" dirty="0" smtClean="0"/>
              <a:t>This </a:t>
            </a:r>
            <a:r>
              <a:rPr lang="en-US" sz="1050" dirty="0"/>
              <a:t>chart appears on </a:t>
            </a:r>
            <a:r>
              <a:rPr lang="en-US" sz="1050" dirty="0" smtClean="0"/>
              <a:t>page 17 of </a:t>
            </a:r>
            <a:r>
              <a:rPr lang="en-US" sz="1050" dirty="0"/>
              <a:t>your Enrollment Guide.  It shows the total cost for each of the TRS-</a:t>
            </a:r>
            <a:r>
              <a:rPr lang="en-US" sz="1050" dirty="0" err="1"/>
              <a:t>ActiveCare</a:t>
            </a:r>
            <a:r>
              <a:rPr lang="en-US" sz="1050" dirty="0"/>
              <a:t> plan options.</a:t>
            </a:r>
          </a:p>
          <a:p>
            <a:endParaRPr lang="en-US" sz="1050" dirty="0"/>
          </a:p>
          <a:p>
            <a:r>
              <a:rPr lang="en-US" sz="1050" dirty="0"/>
              <a:t>Chapter 1581, Texas Insurance Code, authorizes funding to help active employees who are TRS members—those making retirement contributions to the Teacher Retirement System of Texas—pay for TRS-</a:t>
            </a:r>
            <a:r>
              <a:rPr lang="en-US" sz="1050" dirty="0" err="1"/>
              <a:t>ActiveCare</a:t>
            </a:r>
            <a:r>
              <a:rPr lang="en-US" sz="1050" dirty="0"/>
              <a:t> coverage.  Currently, each district/entity is required to contribute at least $150 per month per active TRS member for coverage. (Your participating district/entity may contribute more.) </a:t>
            </a:r>
            <a:r>
              <a:rPr lang="en-US" sz="1050" dirty="0" smtClean="0"/>
              <a:t/>
            </a:r>
            <a:br>
              <a:rPr lang="en-US" sz="1050" dirty="0" smtClean="0"/>
            </a:br>
            <a:r>
              <a:rPr lang="en-US" sz="1050" dirty="0" smtClean="0"/>
              <a:t>The </a:t>
            </a:r>
            <a:r>
              <a:rPr lang="en-US" sz="1050" dirty="0"/>
              <a:t>state currently contributes $75 per month per active TRS member.  </a:t>
            </a:r>
            <a:r>
              <a:rPr lang="en-US" sz="1050" dirty="0" smtClean="0"/>
              <a:t>That’s </a:t>
            </a:r>
            <a:r>
              <a:rPr lang="en-US" sz="1050" dirty="0"/>
              <a:t>a minimum of $225 per month to help employees pay for health coverage. This amount significantly reduces what employees will owe per month for the TRS-</a:t>
            </a:r>
            <a:r>
              <a:rPr lang="en-US" sz="1050" dirty="0" err="1"/>
              <a:t>ActiveCare</a:t>
            </a:r>
            <a:r>
              <a:rPr lang="en-US" sz="1050" dirty="0"/>
              <a:t> plan that they choose.</a:t>
            </a:r>
          </a:p>
          <a:p>
            <a:endParaRPr lang="en-US" sz="1050" dirty="0"/>
          </a:p>
          <a:p>
            <a:r>
              <a:rPr lang="en-US" sz="1050" dirty="0"/>
              <a:t>State funding is subject to appropriation by the Texas Legislature. The rates shown in the Enrollment Guide are the gross monthly premiums and do not include any funding amounts.  See your Benefits Administrators to determine your net monthly cost.   </a:t>
            </a:r>
          </a:p>
          <a:p>
            <a:endParaRPr lang="en-US" sz="1050" dirty="0"/>
          </a:p>
          <a:p>
            <a:r>
              <a:rPr lang="en-US" sz="1050" b="1" dirty="0"/>
              <a:t>Note:</a:t>
            </a:r>
            <a:r>
              <a:rPr lang="en-US" sz="1050" dirty="0"/>
              <a:t>  New hires may choose their actively-at-work date (the date they start to work) or the first of the month following their actively-at-work date as their effective date of coverage.  If choosing the actively-at-work date, the full premium for the month will be due; premiums are not pro-rated. </a:t>
            </a:r>
          </a:p>
          <a:p>
            <a:endParaRPr lang="en-US" dirty="0"/>
          </a:p>
          <a:p>
            <a:endParaRPr lang="en-US" dirty="0"/>
          </a:p>
          <a:p>
            <a:endParaRPr 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xfrm>
            <a:off x="1146175" y="685800"/>
            <a:ext cx="4570413" cy="3429000"/>
          </a:xfrm>
          <a:ln/>
        </p:spPr>
      </p:sp>
      <p:sp>
        <p:nvSpPr>
          <p:cNvPr id="180227" name="Rectangle 3"/>
          <p:cNvSpPr>
            <a:spLocks noGrp="1" noChangeArrowheads="1"/>
          </p:cNvSpPr>
          <p:nvPr>
            <p:ph type="body" idx="1"/>
          </p:nvPr>
        </p:nvSpPr>
        <p:spPr>
          <a:xfrm>
            <a:off x="1146175" y="4343704"/>
            <a:ext cx="4765675" cy="4113892"/>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050" dirty="0" smtClean="0">
                <a:solidFill>
                  <a:srgbClr val="000000"/>
                </a:solidFill>
              </a:rPr>
              <a:t>If </a:t>
            </a:r>
            <a:r>
              <a:rPr lang="en-US" sz="1050" dirty="0">
                <a:solidFill>
                  <a:srgbClr val="000000"/>
                </a:solidFill>
              </a:rPr>
              <a:t>a husband and wife work for </a:t>
            </a:r>
            <a:r>
              <a:rPr lang="en-US" sz="1050" b="1" dirty="0">
                <a:solidFill>
                  <a:srgbClr val="000000"/>
                </a:solidFill>
              </a:rPr>
              <a:t>different</a:t>
            </a:r>
            <a:r>
              <a:rPr lang="en-US" sz="1050" dirty="0">
                <a:solidFill>
                  <a:srgbClr val="000000"/>
                </a:solidFill>
              </a:rPr>
              <a:t> participating entities and </a:t>
            </a:r>
            <a:r>
              <a:rPr lang="en-US" sz="1050" dirty="0" smtClean="0">
                <a:solidFill>
                  <a:srgbClr val="000000"/>
                </a:solidFill>
              </a:rPr>
              <a:t>wish </a:t>
            </a:r>
            <a:r>
              <a:rPr lang="en-US" sz="1050" dirty="0">
                <a:solidFill>
                  <a:srgbClr val="000000"/>
                </a:solidFill>
              </a:rPr>
              <a:t>to </a:t>
            </a:r>
            <a:r>
              <a:rPr lang="ja-JP" altLang="en-US" sz="1050" dirty="0">
                <a:solidFill>
                  <a:srgbClr val="000000"/>
                </a:solidFill>
              </a:rPr>
              <a:t>“</a:t>
            </a:r>
            <a:r>
              <a:rPr lang="en-US" sz="1050" dirty="0">
                <a:solidFill>
                  <a:srgbClr val="000000"/>
                </a:solidFill>
              </a:rPr>
              <a:t>pool</a:t>
            </a:r>
            <a:r>
              <a:rPr lang="ja-JP" altLang="en-US" sz="1050" dirty="0">
                <a:solidFill>
                  <a:srgbClr val="000000"/>
                </a:solidFill>
              </a:rPr>
              <a:t>”</a:t>
            </a:r>
            <a:r>
              <a:rPr lang="en-US" sz="1050" dirty="0">
                <a:solidFill>
                  <a:srgbClr val="000000"/>
                </a:solidFill>
              </a:rPr>
              <a:t> funds, an </a:t>
            </a:r>
            <a:r>
              <a:rPr lang="en-US" sz="1050" i="1" dirty="0">
                <a:solidFill>
                  <a:srgbClr val="000000"/>
                </a:solidFill>
              </a:rPr>
              <a:t>Application to Split Premium</a:t>
            </a:r>
            <a:r>
              <a:rPr lang="en-US" sz="1050" dirty="0">
                <a:solidFill>
                  <a:srgbClr val="000000"/>
                </a:solidFill>
              </a:rPr>
              <a:t> must be completed.  For the husband and wife who choose this option, the cost of coverage will be split between and billed to the two employers. </a:t>
            </a:r>
            <a:r>
              <a:rPr lang="en-US" sz="1050" dirty="0" smtClean="0">
                <a:solidFill>
                  <a:srgbClr val="000000"/>
                </a:solidFill>
              </a:rPr>
              <a:t>Each </a:t>
            </a:r>
            <a:r>
              <a:rPr lang="en-US" sz="1050" dirty="0">
                <a:solidFill>
                  <a:srgbClr val="000000"/>
                </a:solidFill>
              </a:rPr>
              <a:t>employer will be billed 50% of the total cost of coverage.  The entity employing the spouse who declined coverage will consider the employee as covered under a group health plan for funding purposes.  </a:t>
            </a:r>
          </a:p>
          <a:p>
            <a:endParaRPr lang="en-US" sz="1050" dirty="0">
              <a:solidFill>
                <a:srgbClr val="000000"/>
              </a:solidFill>
            </a:endParaRPr>
          </a:p>
          <a:p>
            <a:r>
              <a:rPr lang="en-US" sz="1050" dirty="0">
                <a:solidFill>
                  <a:srgbClr val="000000"/>
                </a:solidFill>
              </a:rPr>
              <a:t>Each employee and their Benefits Administrator must complete their portion of the </a:t>
            </a:r>
            <a:r>
              <a:rPr lang="en-US" sz="1050" i="1" dirty="0">
                <a:solidFill>
                  <a:srgbClr val="000000"/>
                </a:solidFill>
              </a:rPr>
              <a:t>Application to Split Premium</a:t>
            </a:r>
            <a:r>
              <a:rPr lang="en-US" sz="1050" dirty="0">
                <a:solidFill>
                  <a:srgbClr val="000000"/>
                </a:solidFill>
              </a:rPr>
              <a:t> form which is available on the TRS-</a:t>
            </a:r>
            <a:r>
              <a:rPr lang="en-US" sz="1050" dirty="0" err="1">
                <a:solidFill>
                  <a:srgbClr val="000000"/>
                </a:solidFill>
              </a:rPr>
              <a:t>ActiveCare</a:t>
            </a:r>
            <a:r>
              <a:rPr lang="en-US" sz="1050" dirty="0">
                <a:solidFill>
                  <a:srgbClr val="000000"/>
                </a:solidFill>
              </a:rPr>
              <a:t> </a:t>
            </a:r>
            <a:r>
              <a:rPr lang="en-US" sz="1050" dirty="0" smtClean="0">
                <a:solidFill>
                  <a:srgbClr val="000000"/>
                </a:solidFill>
              </a:rPr>
              <a:t>website, at </a:t>
            </a:r>
            <a:r>
              <a:rPr lang="en-US" sz="1050" b="1" dirty="0" err="1" smtClean="0">
                <a:solidFill>
                  <a:srgbClr val="000000"/>
                </a:solidFill>
              </a:rPr>
              <a:t>www.trsactivecareaetna.com</a:t>
            </a:r>
            <a:r>
              <a:rPr lang="en-US" sz="1050" dirty="0" smtClean="0">
                <a:solidFill>
                  <a:srgbClr val="000000"/>
                </a:solidFill>
              </a:rPr>
              <a:t>.  </a:t>
            </a:r>
            <a:r>
              <a:rPr lang="en-US" sz="1050" dirty="0">
                <a:solidFill>
                  <a:srgbClr val="000000"/>
                </a:solidFill>
              </a:rPr>
              <a:t>This form should be </a:t>
            </a:r>
            <a:r>
              <a:rPr lang="en-US" sz="1050" dirty="0" smtClean="0">
                <a:solidFill>
                  <a:srgbClr val="000000"/>
                </a:solidFill>
              </a:rPr>
              <a:t>submitted by the Benefits Administrator </a:t>
            </a:r>
            <a:r>
              <a:rPr lang="en-US" sz="1050" dirty="0">
                <a:solidFill>
                  <a:srgbClr val="000000"/>
                </a:solidFill>
              </a:rPr>
              <a:t>to </a:t>
            </a:r>
            <a:r>
              <a:rPr lang="en-US" sz="1050" dirty="0" err="1"/>
              <a:t>WellSystems</a:t>
            </a:r>
            <a:r>
              <a:rPr lang="en-US" sz="1050" dirty="0"/>
              <a:t> </a:t>
            </a:r>
            <a:r>
              <a:rPr lang="en-US" sz="1050" dirty="0">
                <a:solidFill>
                  <a:srgbClr val="000000"/>
                </a:solidFill>
              </a:rPr>
              <a:t>with the </a:t>
            </a:r>
            <a:r>
              <a:rPr lang="en-US" sz="1050" i="1" dirty="0">
                <a:solidFill>
                  <a:srgbClr val="000000"/>
                </a:solidFill>
              </a:rPr>
              <a:t>Enrollment Application and Change </a:t>
            </a:r>
            <a:r>
              <a:rPr lang="en-US" sz="1050" i="1" dirty="0" smtClean="0">
                <a:solidFill>
                  <a:srgbClr val="000000"/>
                </a:solidFill>
              </a:rPr>
              <a:t>Form</a:t>
            </a:r>
            <a:r>
              <a:rPr lang="en-US" sz="1050" dirty="0" smtClean="0">
                <a:solidFill>
                  <a:srgbClr val="000000"/>
                </a:solidFill>
              </a:rPr>
              <a:t>.  </a:t>
            </a:r>
            <a:endParaRPr lang="en-US" sz="1050" b="1" dirty="0">
              <a:solidFill>
                <a:srgbClr val="000000"/>
              </a:solidFill>
            </a:endParaRPr>
          </a:p>
          <a:p>
            <a:endParaRPr lang="en-US" sz="1050" dirty="0">
              <a:solidFill>
                <a:srgbClr val="000000"/>
              </a:solidFill>
            </a:endParaRPr>
          </a:p>
          <a:p>
            <a:r>
              <a:rPr lang="en-US" sz="1050" dirty="0">
                <a:solidFill>
                  <a:srgbClr val="000000"/>
                </a:solidFill>
              </a:rPr>
              <a:t>This form should not be used by employees working for the</a:t>
            </a:r>
            <a:r>
              <a:rPr lang="en-US" sz="1050" i="1" dirty="0">
                <a:solidFill>
                  <a:srgbClr val="000000"/>
                </a:solidFill>
              </a:rPr>
              <a:t> same</a:t>
            </a:r>
            <a:r>
              <a:rPr lang="en-US" sz="1050" dirty="0">
                <a:solidFill>
                  <a:srgbClr val="000000"/>
                </a:solidFill>
              </a:rPr>
              <a:t> entity.  </a:t>
            </a:r>
          </a:p>
          <a:p>
            <a:endParaRPr lang="en-US" dirty="0">
              <a:solidFill>
                <a:srgbClr val="000000"/>
              </a:solidFill>
            </a:endParaRPr>
          </a:p>
          <a:p>
            <a:endParaRPr 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xfrm>
            <a:off x="1143000" y="4278313"/>
            <a:ext cx="4768850" cy="4582961"/>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ts val="1395"/>
              </a:lnSpc>
              <a:spcBef>
                <a:spcPct val="0"/>
              </a:spcBef>
            </a:pPr>
            <a:r>
              <a:rPr lang="en-US" sz="1050" b="1" dirty="0" err="1"/>
              <a:t>ActiveCare</a:t>
            </a:r>
            <a:r>
              <a:rPr lang="en-US" sz="1050" b="1" dirty="0"/>
              <a:t> 1-HD, </a:t>
            </a:r>
            <a:r>
              <a:rPr lang="en-US" sz="1050" b="1" dirty="0" err="1"/>
              <a:t>ActiveCare</a:t>
            </a:r>
            <a:r>
              <a:rPr lang="en-US" sz="1050" b="1" dirty="0"/>
              <a:t> Select, </a:t>
            </a:r>
            <a:r>
              <a:rPr lang="en-US" sz="1050" b="1" dirty="0" err="1"/>
              <a:t>ActiveCare</a:t>
            </a:r>
            <a:r>
              <a:rPr lang="en-US" sz="1050" b="1" dirty="0"/>
              <a:t> 2:</a:t>
            </a:r>
            <a:r>
              <a:rPr lang="en-US" sz="1050" dirty="0"/>
              <a:t> For the medical </a:t>
            </a:r>
            <a:r>
              <a:rPr lang="en-US" sz="1050" dirty="0" smtClean="0"/>
              <a:t>benefits (Aetna)  </a:t>
            </a:r>
            <a:r>
              <a:rPr lang="en-US" sz="1050" dirty="0"/>
              <a:t>the cards are </a:t>
            </a:r>
            <a:r>
              <a:rPr lang="ja-JP" altLang="en-US" sz="1050" dirty="0"/>
              <a:t>“</a:t>
            </a:r>
            <a:r>
              <a:rPr lang="en-US" sz="1050" dirty="0"/>
              <a:t>family cards</a:t>
            </a:r>
            <a:r>
              <a:rPr lang="ja-JP" altLang="en-US" sz="1050" dirty="0"/>
              <a:t>”</a:t>
            </a:r>
            <a:r>
              <a:rPr lang="en-US" sz="1050" dirty="0"/>
              <a:t> which means up to five covered family members will be listed on the card.  If you have more than four dependents, you will receive an additional card listing your other dependents. Additional cards may be ordered from TRS-</a:t>
            </a:r>
            <a:r>
              <a:rPr lang="en-US" sz="1050" dirty="0" err="1"/>
              <a:t>ActiveCare</a:t>
            </a:r>
            <a:r>
              <a:rPr lang="en-US" sz="1050" dirty="0"/>
              <a:t> Customer Service at no charge.</a:t>
            </a:r>
          </a:p>
          <a:p>
            <a:pPr>
              <a:lnSpc>
                <a:spcPts val="1395"/>
              </a:lnSpc>
              <a:spcBef>
                <a:spcPct val="0"/>
              </a:spcBef>
            </a:pPr>
            <a:endParaRPr lang="en-US" sz="1050" dirty="0"/>
          </a:p>
          <a:p>
            <a:pPr>
              <a:lnSpc>
                <a:spcPts val="1395"/>
              </a:lnSpc>
              <a:spcBef>
                <a:spcPct val="0"/>
              </a:spcBef>
            </a:pPr>
            <a:r>
              <a:rPr lang="en-US" sz="1050" dirty="0"/>
              <a:t>All ID cards include a unique identification number instead of a Social Security </a:t>
            </a:r>
            <a:r>
              <a:rPr lang="en-US" sz="1050" dirty="0" smtClean="0"/>
              <a:t>number </a:t>
            </a:r>
            <a:r>
              <a:rPr lang="en-US" sz="1050" dirty="0"/>
              <a:t>(SSN). New cards will be mailed to most employees by September 1, 2014.  Multiple cards may be received</a:t>
            </a:r>
            <a:r>
              <a:rPr lang="en-US" sz="1050" dirty="0" smtClean="0"/>
              <a:t>. </a:t>
            </a:r>
            <a:r>
              <a:rPr lang="en-US" sz="1050" dirty="0"/>
              <a:t>For example:  If </a:t>
            </a:r>
            <a:r>
              <a:rPr lang="en-US" sz="1050" dirty="0" smtClean="0"/>
              <a:t>you receive </a:t>
            </a:r>
            <a:r>
              <a:rPr lang="en-US" sz="1050" dirty="0"/>
              <a:t>a new ID card and subsequently </a:t>
            </a:r>
            <a:r>
              <a:rPr lang="en-US" sz="1050" dirty="0" smtClean="0"/>
              <a:t>make </a:t>
            </a:r>
            <a:r>
              <a:rPr lang="en-US" sz="1050" dirty="0"/>
              <a:t>a change during the enrollment period, an updated card will be sent after the change is processed. </a:t>
            </a:r>
            <a:r>
              <a:rPr lang="en-US" sz="1050" dirty="0" smtClean="0"/>
              <a:t> Please destroy the first set of ID cards.</a:t>
            </a:r>
            <a:endParaRPr lang="en-US" sz="105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9" descr="TRS PPT 2.jpg"/>
          <p:cNvPicPr>
            <a:picLocks noChangeAspect="1"/>
          </p:cNvPicPr>
          <p:nvPr userDrawn="1"/>
        </p:nvPicPr>
        <p:blipFill rotWithShape="1">
          <a:blip r:embed="rId2" cstate="screen">
            <a:extLst>
              <a:ext uri="{28A0092B-C50C-407E-A947-70E740481C1C}">
                <a14:useLocalDpi xmlns:a14="http://schemas.microsoft.com/office/drawing/2010/main"/>
              </a:ext>
            </a:extLst>
          </a:blip>
          <a:srcRect t="-1585" b="-2151"/>
          <a:stretch/>
        </p:blipFill>
        <p:spPr bwMode="auto">
          <a:xfrm>
            <a:off x="0" y="-110479"/>
            <a:ext cx="9159210" cy="6869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2"/>
          <p:cNvSpPr>
            <a:spLocks noGrp="1"/>
          </p:cNvSpPr>
          <p:nvPr>
            <p:ph type="body" sz="quarter" idx="10"/>
          </p:nvPr>
        </p:nvSpPr>
        <p:spPr>
          <a:xfrm>
            <a:off x="373529" y="5528235"/>
            <a:ext cx="7007412" cy="1329765"/>
          </a:xfrm>
        </p:spPr>
        <p:txBody>
          <a:bodyPr/>
          <a:lstStyle>
            <a:lvl1pPr marL="0" indent="0" algn="l">
              <a:buNone/>
              <a:defRPr sz="2400">
                <a:solidFill>
                  <a:srgbClr val="1F497D"/>
                </a:solidFill>
                <a:latin typeface="+mj-lt"/>
                <a:cs typeface="Calibri" pitchFamily="34" charset="0"/>
              </a:defRPr>
            </a:lvl1pPr>
          </a:lstStyle>
          <a:p>
            <a:pPr lvl="0"/>
            <a:r>
              <a:rPr lang="en-US" dirty="0" smtClean="0"/>
              <a:t>Click to edit Master text styles</a:t>
            </a:r>
          </a:p>
        </p:txBody>
      </p:sp>
      <p:sp>
        <p:nvSpPr>
          <p:cNvPr id="9" name="Rectangle 8"/>
          <p:cNvSpPr/>
          <p:nvPr userDrawn="1"/>
        </p:nvSpPr>
        <p:spPr>
          <a:xfrm>
            <a:off x="8555567" y="6639950"/>
            <a:ext cx="258568" cy="162679"/>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8991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AAAC052-1D8E-EE4A-B174-010B93A5868C}" type="datetimeFigureOut">
              <a:rPr lang="en-US" smtClean="0"/>
              <a:t>7/16/14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94E0A59-F4F2-D74D-82A3-80C0A6F60B93}" type="slidenum">
              <a:rPr lang="en-US" smtClean="0"/>
              <a:t>‹#›</a:t>
            </a:fld>
            <a:endParaRPr lang="en-US"/>
          </a:p>
        </p:txBody>
      </p:sp>
    </p:spTree>
    <p:extLst>
      <p:ext uri="{BB962C8B-B14F-4D97-AF65-F5344CB8AC3E}">
        <p14:creationId xmlns:p14="http://schemas.microsoft.com/office/powerpoint/2010/main" val="563140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AAC052-1D8E-EE4A-B174-010B93A5868C}" type="datetimeFigureOut">
              <a:rPr lang="en-US" smtClean="0"/>
              <a:t>7/16/14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94E0A59-F4F2-D74D-82A3-80C0A6F60B93}" type="slidenum">
              <a:rPr lang="en-US" smtClean="0"/>
              <a:t>‹#›</a:t>
            </a:fld>
            <a:endParaRPr lang="en-US"/>
          </a:p>
        </p:txBody>
      </p:sp>
    </p:spTree>
    <p:extLst>
      <p:ext uri="{BB962C8B-B14F-4D97-AF65-F5344CB8AC3E}">
        <p14:creationId xmlns:p14="http://schemas.microsoft.com/office/powerpoint/2010/main" val="1250241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AAC052-1D8E-EE4A-B174-010B93A5868C}" type="datetimeFigureOut">
              <a:rPr lang="en-US" smtClean="0"/>
              <a:t>7/16/14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94E0A59-F4F2-D74D-82A3-80C0A6F60B93}" type="slidenum">
              <a:rPr lang="en-US" smtClean="0"/>
              <a:t>‹#›</a:t>
            </a:fld>
            <a:endParaRPr lang="en-US"/>
          </a:p>
        </p:txBody>
      </p:sp>
    </p:spTree>
    <p:extLst>
      <p:ext uri="{BB962C8B-B14F-4D97-AF65-F5344CB8AC3E}">
        <p14:creationId xmlns:p14="http://schemas.microsoft.com/office/powerpoint/2010/main" val="729737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63500"/>
            <a:ext cx="7645400" cy="990600"/>
          </a:xfrm>
        </p:spPr>
        <p:txBody>
          <a:bodyPr/>
          <a:lstStyle>
            <a:lvl1pPr>
              <a:lnSpc>
                <a:spcPts val="3600"/>
              </a:lnSpc>
              <a:defRPr/>
            </a:lvl1pPr>
          </a:lstStyle>
          <a:p>
            <a:r>
              <a:rPr lang="en-US" dirty="0" smtClean="0"/>
              <a:t>Click to edit Master title style</a:t>
            </a:r>
            <a:endParaRPr lang="en-US" dirty="0"/>
          </a:p>
        </p:txBody>
      </p:sp>
      <p:sp>
        <p:nvSpPr>
          <p:cNvPr id="3" name="Slide Number Placeholder 2"/>
          <p:cNvSpPr>
            <a:spLocks noGrp="1" noChangeArrowheads="1"/>
          </p:cNvSpPr>
          <p:nvPr>
            <p:ph type="sldNum" sz="quarter" idx="10"/>
          </p:nvPr>
        </p:nvSpPr>
        <p:spPr>
          <a:xfrm>
            <a:off x="7291388" y="6364288"/>
            <a:ext cx="762000" cy="247650"/>
          </a:xfrm>
          <a:prstGeom prst="rect">
            <a:avLst/>
          </a:prstGeom>
        </p:spPr>
        <p:txBody>
          <a:bodyPr/>
          <a:lstStyle>
            <a:lvl1pPr>
              <a:defRPr smtClean="0">
                <a:cs typeface="+mn-cs"/>
              </a:defRPr>
            </a:lvl1pPr>
          </a:lstStyle>
          <a:p>
            <a:pPr>
              <a:defRPr/>
            </a:pPr>
            <a:fld id="{1838E243-DE4C-A042-A148-F7F5A999238D}" type="slidenum">
              <a:rPr lang="en-US"/>
              <a:pPr>
                <a:defRPr/>
              </a:pPr>
              <a:t>‹#›</a:t>
            </a:fld>
            <a:endParaRPr lang="en-US"/>
          </a:p>
        </p:txBody>
      </p:sp>
    </p:spTree>
    <p:extLst>
      <p:ext uri="{BB962C8B-B14F-4D97-AF65-F5344CB8AC3E}">
        <p14:creationId xmlns:p14="http://schemas.microsoft.com/office/powerpoint/2010/main" val="1447042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4" name="Picture 9" descr="TRS PPT 2.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26287" y="5671825"/>
            <a:ext cx="4097854" cy="895962"/>
          </a:xfrm>
        </p:spPr>
        <p:txBody>
          <a:bodyPr>
            <a:no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441CAA4-6371-C74C-886C-FB1ADA9F5D82}" type="datetimeFigureOut">
              <a:rPr lang="en-US"/>
              <a:pPr/>
              <a:t>7/16/14</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defRPr>
            </a:lvl1pPr>
          </a:lstStyle>
          <a:p>
            <a:pPr>
              <a:defRPr/>
            </a:pPr>
            <a:endParaRPr lang="en-US"/>
          </a:p>
        </p:txBody>
      </p:sp>
      <p:sp>
        <p:nvSpPr>
          <p:cNvPr id="7" name="Slide Number Placeholder 5"/>
          <p:cNvSpPr>
            <a:spLocks noGrp="1"/>
          </p:cNvSpPr>
          <p:nvPr>
            <p:ph type="sldNum" sz="quarter" idx="12"/>
          </p:nvPr>
        </p:nvSpPr>
        <p:spPr>
          <a:xfrm>
            <a:off x="8382000" y="6632575"/>
            <a:ext cx="762000" cy="247650"/>
          </a:xfrm>
          <a:prstGeom prst="rect">
            <a:avLst/>
          </a:prstGeom>
        </p:spPr>
        <p:txBody>
          <a:bodyPr/>
          <a:lstStyle>
            <a:lvl1pPr>
              <a:defRPr/>
            </a:lvl1pPr>
          </a:lstStyle>
          <a:p>
            <a:fld id="{4ADA9DD6-9A1D-2F4C-81D0-7671D7BB0517}" type="slidenum">
              <a:rPr lang="en-US"/>
              <a:pPr/>
              <a:t>‹#›</a:t>
            </a:fld>
            <a:endParaRPr lang="en-US"/>
          </a:p>
        </p:txBody>
      </p:sp>
    </p:spTree>
    <p:extLst>
      <p:ext uri="{BB962C8B-B14F-4D97-AF65-F5344CB8AC3E}">
        <p14:creationId xmlns:p14="http://schemas.microsoft.com/office/powerpoint/2010/main" val="964387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92100" y="2857500"/>
            <a:ext cx="8524875" cy="1658938"/>
          </a:xfrm>
        </p:spPr>
        <p:txBody>
          <a:bodyPr anchor="b"/>
          <a:lstStyle>
            <a:lvl1pPr marL="0" indent="0" algn="ctr">
              <a:buNone/>
              <a:defRPr sz="4000">
                <a:solidFill>
                  <a:schemeClr val="tx2"/>
                </a:solidFill>
                <a:latin typeface="+mj-lt"/>
                <a:cs typeface="Calibri" pitchFamily="34" charset="0"/>
              </a:defRPr>
            </a:lvl1pPr>
          </a:lstStyle>
          <a:p>
            <a:pPr lvl="0"/>
            <a:r>
              <a:rPr lang="en-US" dirty="0" smtClean="0"/>
              <a:t>Click to edit Master text styles</a:t>
            </a:r>
          </a:p>
        </p:txBody>
      </p:sp>
      <p:sp>
        <p:nvSpPr>
          <p:cNvPr id="5" name="Text Placeholder 4"/>
          <p:cNvSpPr>
            <a:spLocks noGrp="1"/>
          </p:cNvSpPr>
          <p:nvPr>
            <p:ph type="body" sz="quarter" idx="11"/>
          </p:nvPr>
        </p:nvSpPr>
        <p:spPr>
          <a:xfrm>
            <a:off x="303212" y="4635501"/>
            <a:ext cx="8502650" cy="1028700"/>
          </a:xfrm>
        </p:spPr>
        <p:txBody>
          <a:bodyPr/>
          <a:lstStyle>
            <a:lvl1pPr marL="0" indent="0" algn="ctr">
              <a:buNone/>
              <a:defRPr sz="2400" b="0">
                <a:solidFill>
                  <a:schemeClr val="tx2">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3590836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AAC052-1D8E-EE4A-B174-010B93A5868C}" type="datetimeFigureOut">
              <a:rPr lang="en-US" smtClean="0"/>
              <a:t>7/16/14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94E0A59-F4F2-D74D-82A3-80C0A6F60B93}" type="slidenum">
              <a:rPr lang="en-US" smtClean="0"/>
              <a:t>‹#›</a:t>
            </a:fld>
            <a:endParaRPr lang="en-US"/>
          </a:p>
        </p:txBody>
      </p:sp>
    </p:spTree>
    <p:extLst>
      <p:ext uri="{BB962C8B-B14F-4D97-AF65-F5344CB8AC3E}">
        <p14:creationId xmlns:p14="http://schemas.microsoft.com/office/powerpoint/2010/main" val="87708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9" name="Picture 18" descr="462284995_Black Board_L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579596"/>
          </a:xfrm>
          <a:prstGeom prst="rect">
            <a:avLst/>
          </a:prstGeom>
        </p:spPr>
      </p:pic>
      <p:sp>
        <p:nvSpPr>
          <p:cNvPr id="2" name="Title 1"/>
          <p:cNvSpPr>
            <a:spLocks noGrp="1"/>
          </p:cNvSpPr>
          <p:nvPr userDrawn="1">
            <p:ph type="title" hasCustomPrompt="1"/>
          </p:nvPr>
        </p:nvSpPr>
        <p:spPr>
          <a:xfrm>
            <a:off x="423863" y="4547299"/>
            <a:ext cx="7772400" cy="1362075"/>
          </a:xfrm>
          <a:prstGeom prst="rect">
            <a:avLst/>
          </a:prstGeom>
        </p:spPr>
        <p:txBody>
          <a:bodyPr anchor="t"/>
          <a:lstStyle>
            <a:lvl1pPr algn="l">
              <a:defRPr sz="2000" b="0" cap="none"/>
            </a:lvl1pPr>
          </a:lstStyle>
          <a:p>
            <a:r>
              <a:rPr lang="en-US" dirty="0" smtClean="0"/>
              <a:t>Click to edit Master text styles</a:t>
            </a:r>
            <a:endParaRPr lang="en-US" dirty="0"/>
          </a:p>
        </p:txBody>
      </p:sp>
      <p:sp>
        <p:nvSpPr>
          <p:cNvPr id="16" name="Rectangle 13"/>
          <p:cNvSpPr>
            <a:spLocks noChangeArrowheads="1"/>
          </p:cNvSpPr>
          <p:nvPr userDrawn="1"/>
        </p:nvSpPr>
        <p:spPr bwMode="auto">
          <a:xfrm>
            <a:off x="415925" y="257175"/>
            <a:ext cx="6499226" cy="31790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sz="2000"/>
          </a:p>
        </p:txBody>
      </p:sp>
      <p:pic>
        <p:nvPicPr>
          <p:cNvPr id="18" name="Picture 2" descr="TRS _Active Care Logo_150.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457547" y="2204511"/>
            <a:ext cx="1130610" cy="108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userDrawn="1">
            <p:ph type="body" idx="1"/>
          </p:nvPr>
        </p:nvSpPr>
        <p:spPr>
          <a:xfrm>
            <a:off x="423863" y="3047112"/>
            <a:ext cx="7772400" cy="1500187"/>
          </a:xfrm>
          <a:prstGeom prst="rect">
            <a:avLst/>
          </a:prstGeom>
        </p:spPr>
        <p:txBody>
          <a:bodyPr anchor="b"/>
          <a:lstStyle>
            <a:lvl1pPr marL="0" indent="0">
              <a:buNone/>
              <a:defRPr sz="32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849835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19" name="Picture 18" descr="462284995_Black Board_L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579596"/>
          </a:xfrm>
          <a:prstGeom prst="rect">
            <a:avLst/>
          </a:prstGeom>
        </p:spPr>
      </p:pic>
      <p:sp>
        <p:nvSpPr>
          <p:cNvPr id="2" name="Title 1"/>
          <p:cNvSpPr>
            <a:spLocks noGrp="1"/>
          </p:cNvSpPr>
          <p:nvPr userDrawn="1">
            <p:ph type="title" hasCustomPrompt="1"/>
          </p:nvPr>
        </p:nvSpPr>
        <p:spPr>
          <a:xfrm>
            <a:off x="423863" y="4547299"/>
            <a:ext cx="7772400" cy="1362075"/>
          </a:xfrm>
          <a:prstGeom prst="rect">
            <a:avLst/>
          </a:prstGeom>
        </p:spPr>
        <p:txBody>
          <a:bodyPr anchor="t"/>
          <a:lstStyle>
            <a:lvl1pPr algn="l">
              <a:defRPr sz="2000" b="0" cap="none"/>
            </a:lvl1pPr>
          </a:lstStyle>
          <a:p>
            <a:r>
              <a:rPr lang="en-US" dirty="0" smtClean="0"/>
              <a:t>Click to edit Master text styles</a:t>
            </a:r>
            <a:endParaRPr lang="en-US" dirty="0"/>
          </a:p>
        </p:txBody>
      </p:sp>
      <p:sp>
        <p:nvSpPr>
          <p:cNvPr id="3" name="Text Placeholder 2"/>
          <p:cNvSpPr>
            <a:spLocks noGrp="1"/>
          </p:cNvSpPr>
          <p:nvPr userDrawn="1">
            <p:ph type="body" idx="1"/>
          </p:nvPr>
        </p:nvSpPr>
        <p:spPr>
          <a:xfrm>
            <a:off x="423863" y="3047112"/>
            <a:ext cx="7772400" cy="1500187"/>
          </a:xfrm>
          <a:prstGeom prst="rect">
            <a:avLst/>
          </a:prstGeom>
        </p:spPr>
        <p:txBody>
          <a:bodyPr anchor="b"/>
          <a:lstStyle>
            <a:lvl1pPr marL="0" indent="0">
              <a:buNone/>
              <a:defRPr sz="32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718649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AAAC052-1D8E-EE4A-B174-010B93A5868C}" type="datetimeFigureOut">
              <a:rPr lang="en-US" smtClean="0"/>
              <a:t>7/16/14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94E0A59-F4F2-D74D-82A3-80C0A6F60B93}" type="slidenum">
              <a:rPr lang="en-US" smtClean="0"/>
              <a:t>‹#›</a:t>
            </a:fld>
            <a:endParaRPr lang="en-US"/>
          </a:p>
        </p:txBody>
      </p:sp>
    </p:spTree>
    <p:extLst>
      <p:ext uri="{BB962C8B-B14F-4D97-AF65-F5344CB8AC3E}">
        <p14:creationId xmlns:p14="http://schemas.microsoft.com/office/powerpoint/2010/main" val="1975942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AAAC052-1D8E-EE4A-B174-010B93A5868C}" type="datetimeFigureOut">
              <a:rPr lang="en-US" smtClean="0"/>
              <a:t>7/16/14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94E0A59-F4F2-D74D-82A3-80C0A6F60B93}" type="slidenum">
              <a:rPr lang="en-US" smtClean="0"/>
              <a:t>‹#›</a:t>
            </a:fld>
            <a:endParaRPr lang="en-US"/>
          </a:p>
        </p:txBody>
      </p:sp>
    </p:spTree>
    <p:extLst>
      <p:ext uri="{BB962C8B-B14F-4D97-AF65-F5344CB8AC3E}">
        <p14:creationId xmlns:p14="http://schemas.microsoft.com/office/powerpoint/2010/main" val="855590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AAAC052-1D8E-EE4A-B174-010B93A5868C}" type="datetimeFigureOut">
              <a:rPr lang="en-US" smtClean="0"/>
              <a:t>7/16/14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94E0A59-F4F2-D74D-82A3-80C0A6F60B93}" type="slidenum">
              <a:rPr lang="en-US" smtClean="0"/>
              <a:t>‹#›</a:t>
            </a:fld>
            <a:endParaRPr lang="en-US"/>
          </a:p>
        </p:txBody>
      </p:sp>
    </p:spTree>
    <p:extLst>
      <p:ext uri="{BB962C8B-B14F-4D97-AF65-F5344CB8AC3E}">
        <p14:creationId xmlns:p14="http://schemas.microsoft.com/office/powerpoint/2010/main" val="3092692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AAAC052-1D8E-EE4A-B174-010B93A5868C}" type="datetimeFigureOut">
              <a:rPr lang="en-US" smtClean="0"/>
              <a:t>7/16/14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94E0A59-F4F2-D74D-82A3-80C0A6F60B93}" type="slidenum">
              <a:rPr lang="en-US" smtClean="0"/>
              <a:t>‹#›</a:t>
            </a:fld>
            <a:endParaRPr lang="en-US"/>
          </a:p>
        </p:txBody>
      </p:sp>
    </p:spTree>
    <p:extLst>
      <p:ext uri="{BB962C8B-B14F-4D97-AF65-F5344CB8AC3E}">
        <p14:creationId xmlns:p14="http://schemas.microsoft.com/office/powerpoint/2010/main" val="362567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AAAC052-1D8E-EE4A-B174-010B93A5868C}" type="datetimeFigureOut">
              <a:rPr lang="en-US" smtClean="0"/>
              <a:t>7/16/14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94E0A59-F4F2-D74D-82A3-80C0A6F60B93}" type="slidenum">
              <a:rPr lang="en-US" smtClean="0"/>
              <a:t>‹#›</a:t>
            </a:fld>
            <a:endParaRPr lang="en-US"/>
          </a:p>
        </p:txBody>
      </p:sp>
    </p:spTree>
    <p:extLst>
      <p:ext uri="{BB962C8B-B14F-4D97-AF65-F5344CB8AC3E}">
        <p14:creationId xmlns:p14="http://schemas.microsoft.com/office/powerpoint/2010/main" val="2432635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e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auto">
          <a:xfrm>
            <a:off x="0" y="6567774"/>
            <a:ext cx="9144000" cy="290226"/>
          </a:xfrm>
          <a:prstGeom prst="rect">
            <a:avLst/>
          </a:prstGeom>
          <a:solidFill>
            <a:schemeClr val="accent1">
              <a:lumMod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8" name="Rectangle 3"/>
          <p:cNvSpPr>
            <a:spLocks noGrp="1" noChangeArrowheads="1"/>
          </p:cNvSpPr>
          <p:nvPr>
            <p:ph type="body" idx="1"/>
          </p:nvPr>
        </p:nvSpPr>
        <p:spPr bwMode="auto">
          <a:xfrm>
            <a:off x="228600" y="1301750"/>
            <a:ext cx="8636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Slide Number Placeholder 5"/>
          <p:cNvSpPr txBox="1">
            <a:spLocks/>
          </p:cNvSpPr>
          <p:nvPr userDrawn="1"/>
        </p:nvSpPr>
        <p:spPr>
          <a:xfrm>
            <a:off x="8505748" y="6490232"/>
            <a:ext cx="638252" cy="405675"/>
          </a:xfrm>
          <a:prstGeom prst="rect">
            <a:avLst/>
          </a:prstGeom>
        </p:spPr>
        <p:txBody>
          <a:bodyPr anchor="ctr"/>
          <a:lstStyle>
            <a:defPPr>
              <a:defRPr lang="en-US"/>
            </a:defPPr>
            <a:lvl1pPr algn="r" rtl="0" fontAlgn="base">
              <a:spcBef>
                <a:spcPct val="0"/>
              </a:spcBef>
              <a:spcAft>
                <a:spcPct val="0"/>
              </a:spcAft>
              <a:defRPr sz="1200" kern="1200">
                <a:solidFill>
                  <a:srgbClr val="898989"/>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pPr algn="l">
              <a:defRPr/>
            </a:pPr>
            <a:fld id="{2A5B5B13-58E9-8042-87D2-477B1865776F}" type="slidenum">
              <a:rPr lang="en-US" sz="1100" smtClean="0">
                <a:solidFill>
                  <a:schemeClr val="bg1"/>
                </a:solidFill>
              </a:rPr>
              <a:pPr algn="l">
                <a:defRPr/>
              </a:pPr>
              <a:t>‹#›</a:t>
            </a:fld>
            <a:endParaRPr lang="en-US" sz="1100" dirty="0" smtClean="0">
              <a:solidFill>
                <a:schemeClr val="bg1"/>
              </a:solidFill>
            </a:endParaRPr>
          </a:p>
        </p:txBody>
      </p:sp>
      <p:sp>
        <p:nvSpPr>
          <p:cNvPr id="10" name="Rectangle 3"/>
          <p:cNvSpPr>
            <a:spLocks noChangeArrowheads="1"/>
          </p:cNvSpPr>
          <p:nvPr userDrawn="1"/>
        </p:nvSpPr>
        <p:spPr bwMode="auto">
          <a:xfrm>
            <a:off x="8050565" y="0"/>
            <a:ext cx="1093435" cy="9951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sz="2000"/>
          </a:p>
        </p:txBody>
      </p:sp>
      <p:pic>
        <p:nvPicPr>
          <p:cNvPr id="11" name="Picture 2" descr="TRS _Active Care Logo_150.jp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8193313" y="111140"/>
            <a:ext cx="763587"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5"/>
          <p:cNvCxnSpPr>
            <a:cxnSpLocks noChangeShapeType="1"/>
          </p:cNvCxnSpPr>
          <p:nvPr userDrawn="1"/>
        </p:nvCxnSpPr>
        <p:spPr bwMode="auto">
          <a:xfrm>
            <a:off x="7961607" y="937015"/>
            <a:ext cx="1191871" cy="5011"/>
          </a:xfrm>
          <a:prstGeom prst="line">
            <a:avLst/>
          </a:prstGeom>
          <a:ln w="57150" cmpd="sng">
            <a:solidFill>
              <a:srgbClr val="008000"/>
            </a:solidFill>
            <a:headEnd/>
            <a:tailEnd/>
          </a:ln>
          <a:effectLst>
            <a:outerShdw blurRad="40000" dist="381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pic>
        <p:nvPicPr>
          <p:cNvPr id="13" name="Picture 12" descr="462284995_Black Board Bar_LR.jpg"/>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0" y="-9496"/>
            <a:ext cx="7966923" cy="974905"/>
          </a:xfrm>
          <a:prstGeom prst="rect">
            <a:avLst/>
          </a:prstGeom>
          <a:effectLst>
            <a:outerShdw blurRad="50800" dist="38100" dir="5400000" algn="t" rotWithShape="0">
              <a:prstClr val="black">
                <a:alpha val="40000"/>
              </a:prstClr>
            </a:outerShdw>
          </a:effectLst>
        </p:spPr>
      </p:pic>
      <p:sp>
        <p:nvSpPr>
          <p:cNvPr id="14" name="Rectangle 2"/>
          <p:cNvSpPr>
            <a:spLocks noGrp="1" noChangeArrowheads="1"/>
          </p:cNvSpPr>
          <p:nvPr>
            <p:ph type="title"/>
          </p:nvPr>
        </p:nvSpPr>
        <p:spPr bwMode="auto">
          <a:xfrm>
            <a:off x="228600" y="63500"/>
            <a:ext cx="871220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dirty="0"/>
              <a:t>Header</a:t>
            </a:r>
          </a:p>
        </p:txBody>
      </p:sp>
    </p:spTree>
    <p:extLst>
      <p:ext uri="{BB962C8B-B14F-4D97-AF65-F5344CB8AC3E}">
        <p14:creationId xmlns:p14="http://schemas.microsoft.com/office/powerpoint/2010/main" val="106307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xStyles>
    <p:titleStyle>
      <a:lvl1pPr algn="l" defTabSz="457200" rtl="0" eaLnBrk="1" latinLnBrk="0" hangingPunct="1">
        <a:spcBef>
          <a:spcPct val="0"/>
        </a:spcBef>
        <a:buNone/>
        <a:defRPr sz="3200" kern="1200">
          <a:solidFill>
            <a:srgbClr val="FFFFFF"/>
          </a:solidFill>
          <a:latin typeface="+mj-lt"/>
          <a:ea typeface="+mj-ea"/>
          <a:cs typeface="+mj-cs"/>
        </a:defRPr>
      </a:lvl1pPr>
    </p:titleStyle>
    <p:bodyStyle>
      <a:lvl1pPr marL="342900" indent="-342900" algn="l" defTabSz="457200" rtl="0" eaLnBrk="1" latinLnBrk="0" hangingPunct="1">
        <a:spcBef>
          <a:spcPct val="20000"/>
        </a:spcBef>
        <a:buClr>
          <a:srgbClr val="008000"/>
        </a:buClr>
        <a:buFont typeface="Arial"/>
        <a:buChar char="•"/>
        <a:defRPr sz="2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tif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 Id="rId3" Type="http://schemas.openxmlformats.org/officeDocument/2006/relationships/image" Target="../media/image46.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14.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16.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1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2.jpeg"/><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2.jpeg"/><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2.jpeg"/><Relationship Id="rId1" Type="http://schemas.openxmlformats.org/officeDocument/2006/relationships/slideLayout" Target="../slideLayouts/slideLayout1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 Id="rId3" Type="http://schemas.openxmlformats.org/officeDocument/2006/relationships/image" Target="../media/image2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 Id="rId3" Type="http://schemas.openxmlformats.org/officeDocument/2006/relationships/image" Target="../media/image2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 Id="rId3" Type="http://schemas.openxmlformats.org/officeDocument/2006/relationships/image" Target="../media/image2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 Id="rId3" Type="http://schemas.openxmlformats.org/officeDocument/2006/relationships/image" Target="../media/image2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 Id="rId3" Type="http://schemas.openxmlformats.org/officeDocument/2006/relationships/image" Target="../media/image2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28.jpeg"/></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jpeg"/><Relationship Id="rId5" Type="http://schemas.openxmlformats.org/officeDocument/2006/relationships/image" Target="../media/image31.jpeg"/><Relationship Id="rId1" Type="http://schemas.openxmlformats.org/officeDocument/2006/relationships/slideLayout" Target="../slideLayouts/slideLayout1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30.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image" Target="../media/image30.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image" Target="../media/image30.jpeg"/></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0.jpeg"/><Relationship Id="rId6"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30.jpeg"/></Relationships>
</file>

<file path=ppt/slides/_rels/slide58.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30.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37.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38.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38.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38.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5.xml"/><Relationship Id="rId3" Type="http://schemas.openxmlformats.org/officeDocument/2006/relationships/image" Target="../media/image38.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6.xml"/><Relationship Id="rId3" Type="http://schemas.openxmlformats.org/officeDocument/2006/relationships/image" Target="../media/image38.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39.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3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0.xml"/><Relationship Id="rId3" Type="http://schemas.openxmlformats.org/officeDocument/2006/relationships/image" Target="../media/image38.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40.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image" Target="../media/image41.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4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image" Target="../media/image41.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 Id="rId3" Type="http://schemas.openxmlformats.org/officeDocument/2006/relationships/image" Target="../media/image42.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 Id="rId3" Type="http://schemas.openxmlformats.org/officeDocument/2006/relationships/image" Target="../media/image43.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7.xml"/><Relationship Id="rId3" Type="http://schemas.openxmlformats.org/officeDocument/2006/relationships/image" Target="../media/image44.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8.xml"/><Relationship Id="rId3" Type="http://schemas.openxmlformats.org/officeDocument/2006/relationships/image" Target="../media/image45.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0"/>
          </p:nvPr>
        </p:nvSpPr>
        <p:spPr>
          <a:xfrm>
            <a:off x="373063" y="5521765"/>
            <a:ext cx="7007225" cy="1336235"/>
          </a:xfrm>
        </p:spPr>
        <p:txBody>
          <a:bodyPr/>
          <a:lstStyle/>
          <a:p>
            <a:pPr eaLnBrk="1" hangingPunct="1">
              <a:lnSpc>
                <a:spcPct val="50000"/>
              </a:lnSpc>
              <a:defRPr/>
            </a:pPr>
            <a:r>
              <a:rPr lang="en-US" b="1" dirty="0">
                <a:cs typeface="ＭＳ Ｐゴシック" charset="0"/>
              </a:rPr>
              <a:t>Health </a:t>
            </a:r>
            <a:r>
              <a:rPr lang="en-US" b="1" dirty="0" smtClean="0">
                <a:cs typeface="ＭＳ Ｐゴシック" charset="0"/>
              </a:rPr>
              <a:t>coverage </a:t>
            </a:r>
            <a:r>
              <a:rPr lang="en-US" b="1" dirty="0">
                <a:cs typeface="ＭＳ Ｐゴシック" charset="0"/>
              </a:rPr>
              <a:t>for you and your family</a:t>
            </a:r>
          </a:p>
          <a:p>
            <a:pPr eaLnBrk="1" hangingPunct="1">
              <a:lnSpc>
                <a:spcPct val="90000"/>
              </a:lnSpc>
              <a:defRPr/>
            </a:pPr>
            <a:r>
              <a:rPr lang="en-US" dirty="0">
                <a:cs typeface="ＭＳ Ｐゴシック" charset="0"/>
              </a:rPr>
              <a:t>Effective September 1, 2014</a:t>
            </a:r>
          </a:p>
          <a:p>
            <a:pPr>
              <a:defRPr/>
            </a:pPr>
            <a:endParaRPr lang="en-US" dirty="0"/>
          </a:p>
        </p:txBody>
      </p:sp>
    </p:spTree>
    <p:extLst>
      <p:ext uri="{BB962C8B-B14F-4D97-AF65-F5344CB8AC3E}">
        <p14:creationId xmlns:p14="http://schemas.microsoft.com/office/powerpoint/2010/main" val="37240059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75560" y="86786"/>
            <a:ext cx="8712200" cy="893763"/>
          </a:xfrm>
        </p:spPr>
        <p:txBody>
          <a:bodyPr/>
          <a:lstStyle/>
          <a:p>
            <a:pPr>
              <a:lnSpc>
                <a:spcPct val="90000"/>
              </a:lnSpc>
              <a:defRPr/>
            </a:pPr>
            <a:r>
              <a:rPr lang="en-US" dirty="0"/>
              <a:t>Choice POS II Network for </a:t>
            </a:r>
            <a:br>
              <a:rPr lang="en-US" dirty="0"/>
            </a:br>
            <a:r>
              <a:rPr lang="en-US" dirty="0" err="1" smtClean="0"/>
              <a:t>ActiveCare</a:t>
            </a:r>
            <a:r>
              <a:rPr lang="en-US" dirty="0" smtClean="0"/>
              <a:t> 1</a:t>
            </a:r>
            <a:r>
              <a:rPr lang="en-US" dirty="0"/>
              <a:t>-HD and  </a:t>
            </a:r>
            <a:r>
              <a:rPr lang="en-US" dirty="0" err="1"/>
              <a:t>ActiveCare</a:t>
            </a:r>
            <a:r>
              <a:rPr lang="en-US" dirty="0"/>
              <a:t> 2</a:t>
            </a:r>
          </a:p>
        </p:txBody>
      </p:sp>
      <p:pic>
        <p:nvPicPr>
          <p:cNvPr id="4" name="Picture 3" descr="AA050798.cc.fade.tif"/>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51566" y="2562066"/>
            <a:ext cx="2992434" cy="3995650"/>
          </a:xfrm>
          <a:prstGeom prst="rect">
            <a:avLst/>
          </a:prstGeom>
        </p:spPr>
      </p:pic>
      <p:grpSp>
        <p:nvGrpSpPr>
          <p:cNvPr id="2" name="Group 1"/>
          <p:cNvGrpSpPr/>
          <p:nvPr/>
        </p:nvGrpSpPr>
        <p:grpSpPr>
          <a:xfrm>
            <a:off x="560701" y="1392691"/>
            <a:ext cx="7352266" cy="4280050"/>
            <a:chOff x="826176" y="1392691"/>
            <a:chExt cx="7352266" cy="4280050"/>
          </a:xfrm>
        </p:grpSpPr>
        <p:sp>
          <p:nvSpPr>
            <p:cNvPr id="45063" name="Line 7"/>
            <p:cNvSpPr>
              <a:spLocks noChangeShapeType="1"/>
            </p:cNvSpPr>
            <p:nvPr/>
          </p:nvSpPr>
          <p:spPr bwMode="auto">
            <a:xfrm>
              <a:off x="829772" y="2195513"/>
              <a:ext cx="3233239" cy="0"/>
            </a:xfrm>
            <a:prstGeom prst="line">
              <a:avLst/>
            </a:prstGeom>
            <a:noFill/>
            <a:ln w="38100" cmpd="sng">
              <a:solidFill>
                <a:schemeClr val="accent1">
                  <a:lumMod val="75000"/>
                </a:schemeClr>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 name="Line 7"/>
            <p:cNvSpPr>
              <a:spLocks noChangeShapeType="1"/>
            </p:cNvSpPr>
            <p:nvPr/>
          </p:nvSpPr>
          <p:spPr bwMode="auto">
            <a:xfrm>
              <a:off x="4515229" y="2195513"/>
              <a:ext cx="3574224" cy="0"/>
            </a:xfrm>
            <a:prstGeom prst="line">
              <a:avLst/>
            </a:prstGeom>
            <a:noFill/>
            <a:ln w="38100" cmpd="sng">
              <a:solidFill>
                <a:schemeClr val="accent1">
                  <a:lumMod val="75000"/>
                </a:schemeClr>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8858" name="Text Box 14"/>
            <p:cNvSpPr txBox="1">
              <a:spLocks noChangeArrowheads="1"/>
            </p:cNvSpPr>
            <p:nvPr/>
          </p:nvSpPr>
          <p:spPr bwMode="auto">
            <a:xfrm>
              <a:off x="826176" y="1684024"/>
              <a:ext cx="3535169" cy="3619966"/>
            </a:xfrm>
            <a:prstGeom prst="rect">
              <a:avLst/>
            </a:prstGeom>
            <a:noFill/>
            <a:ln>
              <a:noFill/>
            </a:ln>
            <a:effectLst/>
            <a:extLst/>
          </p:spPr>
          <p:txBody>
            <a:bodyPr wrap="square">
              <a:spAutoFit/>
            </a:bodyPr>
            <a:lstStyle>
              <a:lvl1pPr eaLnBrk="0" hangingPunct="0">
                <a:defRPr>
                  <a:solidFill>
                    <a:schemeClr val="tx1"/>
                  </a:solidFill>
                  <a:latin typeface="Arial" pitchFamily="34" charset="0"/>
                </a:defRPr>
              </a:lvl1pPr>
              <a:lvl2pPr marL="688975" indent="-231775"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40000"/>
                </a:spcBef>
                <a:spcAft>
                  <a:spcPct val="40000"/>
                </a:spcAft>
                <a:buClr>
                  <a:srgbClr val="8CA63B"/>
                </a:buClr>
                <a:buSzPct val="125000"/>
                <a:defRPr/>
              </a:pPr>
              <a:r>
                <a:rPr lang="en-US" sz="2400" b="1" dirty="0" smtClean="0">
                  <a:solidFill>
                    <a:srgbClr val="008000"/>
                  </a:solidFill>
                  <a:latin typeface="+mj-lt"/>
                  <a:ea typeface="+mn-ea"/>
                  <a:cs typeface="+mn-cs"/>
                </a:rPr>
                <a:t>Network:</a:t>
              </a:r>
              <a:endParaRPr lang="en-US" sz="2400" b="1" dirty="0">
                <a:solidFill>
                  <a:srgbClr val="008000"/>
                </a:solidFill>
                <a:latin typeface="+mj-lt"/>
                <a:ea typeface="+mn-ea"/>
                <a:cs typeface="+mn-cs"/>
              </a:endParaRPr>
            </a:p>
            <a:p>
              <a:pPr eaLnBrk="1" hangingPunct="1">
                <a:lnSpc>
                  <a:spcPct val="90000"/>
                </a:lnSpc>
                <a:spcBef>
                  <a:spcPts val="1200"/>
                </a:spcBef>
                <a:buClr>
                  <a:srgbClr val="8CA63B"/>
                </a:buClr>
                <a:buSzPct val="125000"/>
                <a:defRPr/>
              </a:pPr>
              <a:r>
                <a:rPr lang="en-US" dirty="0">
                  <a:latin typeface="+mj-lt"/>
                  <a:ea typeface="+mn-ea"/>
                  <a:cs typeface="+mn-cs"/>
                </a:rPr>
                <a:t>Statewide</a:t>
              </a:r>
              <a:r>
                <a:rPr lang="en-US" b="1" dirty="0">
                  <a:latin typeface="+mj-lt"/>
                  <a:ea typeface="+mn-ea"/>
                  <a:cs typeface="+mn-cs"/>
                </a:rPr>
                <a:t> </a:t>
              </a:r>
              <a:r>
                <a:rPr lang="en-US" b="1" dirty="0" smtClean="0">
                  <a:solidFill>
                    <a:srgbClr val="008000"/>
                  </a:solidFill>
                  <a:latin typeface="+mj-lt"/>
                  <a:ea typeface="+mn-ea"/>
                  <a:cs typeface="+mn-cs"/>
                </a:rPr>
                <a:t>no </a:t>
              </a:r>
              <a:r>
                <a:rPr lang="en-US" b="1" dirty="0">
                  <a:solidFill>
                    <a:srgbClr val="008000"/>
                  </a:solidFill>
                  <a:latin typeface="+mj-lt"/>
                  <a:ea typeface="+mn-ea"/>
                  <a:cs typeface="+mn-cs"/>
                </a:rPr>
                <a:t>need</a:t>
              </a:r>
              <a:r>
                <a:rPr lang="en-US" dirty="0">
                  <a:solidFill>
                    <a:srgbClr val="008000"/>
                  </a:solidFill>
                  <a:latin typeface="+mj-lt"/>
                  <a:ea typeface="+mn-ea"/>
                  <a:cs typeface="+mn-cs"/>
                </a:rPr>
                <a:t> </a:t>
              </a:r>
              <a:r>
                <a:rPr lang="en-US" dirty="0">
                  <a:latin typeface="+mj-lt"/>
                  <a:ea typeface="+mn-ea"/>
                  <a:cs typeface="+mn-cs"/>
                </a:rPr>
                <a:t>to:</a:t>
              </a:r>
            </a:p>
            <a:p>
              <a:pPr marL="228600" lvl="1" eaLnBrk="1" hangingPunct="1">
                <a:lnSpc>
                  <a:spcPct val="70000"/>
                </a:lnSpc>
                <a:spcBef>
                  <a:spcPts val="800"/>
                </a:spcBef>
                <a:buFontTx/>
                <a:buChar char="–"/>
                <a:defRPr/>
              </a:pPr>
              <a:r>
                <a:rPr lang="en-US" dirty="0">
                  <a:latin typeface="+mj-lt"/>
                  <a:ea typeface="+mn-ea"/>
                  <a:cs typeface="+mn-cs"/>
                </a:rPr>
                <a:t>Select a Primary Care Physician</a:t>
              </a:r>
            </a:p>
            <a:p>
              <a:pPr marL="228600" lvl="1" eaLnBrk="1" hangingPunct="1">
                <a:lnSpc>
                  <a:spcPct val="70000"/>
                </a:lnSpc>
                <a:spcBef>
                  <a:spcPts val="800"/>
                </a:spcBef>
                <a:spcAft>
                  <a:spcPct val="40000"/>
                </a:spcAft>
                <a:buFontTx/>
                <a:buChar char="–"/>
                <a:defRPr/>
              </a:pPr>
              <a:r>
                <a:rPr lang="en-US" dirty="0">
                  <a:latin typeface="+mj-lt"/>
                  <a:ea typeface="+mn-ea"/>
                  <a:cs typeface="+mn-cs"/>
                </a:rPr>
                <a:t>Obtain referrals for specialist care</a:t>
              </a:r>
            </a:p>
            <a:p>
              <a:pPr eaLnBrk="1" hangingPunct="1">
                <a:lnSpc>
                  <a:spcPct val="70000"/>
                </a:lnSpc>
                <a:spcBef>
                  <a:spcPts val="1200"/>
                </a:spcBef>
                <a:buClr>
                  <a:srgbClr val="8CA63B"/>
                </a:buClr>
                <a:buSzPct val="110000"/>
                <a:defRPr/>
              </a:pPr>
              <a:r>
                <a:rPr lang="en-US" dirty="0">
                  <a:latin typeface="+mj-lt"/>
                  <a:ea typeface="+mn-ea"/>
                  <a:cs typeface="+mn-cs"/>
                </a:rPr>
                <a:t>Receive </a:t>
              </a:r>
              <a:r>
                <a:rPr lang="en-US" b="1" dirty="0">
                  <a:solidFill>
                    <a:srgbClr val="008000"/>
                  </a:solidFill>
                  <a:latin typeface="+mj-lt"/>
                  <a:ea typeface="+mn-ea"/>
                  <a:cs typeface="+mn-cs"/>
                </a:rPr>
                <a:t>highest level</a:t>
              </a:r>
              <a:r>
                <a:rPr lang="en-US" dirty="0">
                  <a:solidFill>
                    <a:srgbClr val="008000"/>
                  </a:solidFill>
                  <a:latin typeface="+mj-lt"/>
                  <a:ea typeface="+mn-ea"/>
                  <a:cs typeface="+mn-cs"/>
                </a:rPr>
                <a:t> </a:t>
              </a:r>
              <a:r>
                <a:rPr lang="en-US" dirty="0">
                  <a:latin typeface="+mj-lt"/>
                  <a:ea typeface="+mn-ea"/>
                  <a:cs typeface="+mn-cs"/>
                </a:rPr>
                <a:t>of benefits: </a:t>
              </a:r>
            </a:p>
            <a:p>
              <a:pPr marL="228600" lvl="1" eaLnBrk="1" hangingPunct="1">
                <a:lnSpc>
                  <a:spcPct val="70000"/>
                </a:lnSpc>
                <a:spcBef>
                  <a:spcPts val="800"/>
                </a:spcBef>
                <a:buFontTx/>
                <a:buChar char="–"/>
                <a:defRPr/>
              </a:pPr>
              <a:r>
                <a:rPr lang="en-US" dirty="0">
                  <a:latin typeface="+mj-lt"/>
                  <a:ea typeface="+mn-ea"/>
                  <a:cs typeface="+mn-cs"/>
                </a:rPr>
                <a:t>Pay less for care</a:t>
              </a:r>
            </a:p>
            <a:p>
              <a:pPr marL="228600" lvl="1" eaLnBrk="1" hangingPunct="1">
                <a:lnSpc>
                  <a:spcPct val="70000"/>
                </a:lnSpc>
                <a:spcBef>
                  <a:spcPts val="800"/>
                </a:spcBef>
                <a:spcAft>
                  <a:spcPct val="40000"/>
                </a:spcAft>
                <a:buFontTx/>
                <a:buChar char="–"/>
                <a:defRPr/>
              </a:pPr>
              <a:r>
                <a:rPr lang="en-US" dirty="0">
                  <a:latin typeface="+mj-lt"/>
                  <a:ea typeface="+mn-ea"/>
                  <a:cs typeface="+mn-cs"/>
                </a:rPr>
                <a:t>No balance billing</a:t>
              </a:r>
            </a:p>
            <a:p>
              <a:pPr eaLnBrk="1" hangingPunct="1">
                <a:lnSpc>
                  <a:spcPct val="70000"/>
                </a:lnSpc>
                <a:spcBef>
                  <a:spcPts val="1200"/>
                </a:spcBef>
                <a:buClr>
                  <a:srgbClr val="8CA63B"/>
                </a:buClr>
                <a:buSzPct val="110000"/>
                <a:defRPr/>
              </a:pPr>
              <a:r>
                <a:rPr lang="en-US" dirty="0">
                  <a:latin typeface="+mj-lt"/>
                  <a:ea typeface="+mn-ea"/>
                  <a:cs typeface="+mn-cs"/>
                </a:rPr>
                <a:t>No claim </a:t>
              </a:r>
              <a:r>
                <a:rPr lang="en-US" dirty="0" smtClean="0">
                  <a:latin typeface="+mj-lt"/>
                  <a:ea typeface="+mn-ea"/>
                  <a:cs typeface="+mn-cs"/>
                </a:rPr>
                <a:t>forms:</a:t>
              </a:r>
              <a:endParaRPr lang="en-US" dirty="0">
                <a:latin typeface="+mj-lt"/>
                <a:ea typeface="+mn-ea"/>
                <a:cs typeface="+mn-cs"/>
              </a:endParaRPr>
            </a:p>
            <a:p>
              <a:pPr marL="228600" lvl="1" eaLnBrk="1" hangingPunct="1">
                <a:lnSpc>
                  <a:spcPct val="70000"/>
                </a:lnSpc>
                <a:spcBef>
                  <a:spcPts val="800"/>
                </a:spcBef>
                <a:buFontTx/>
                <a:buChar char="–"/>
                <a:defRPr/>
              </a:pPr>
              <a:r>
                <a:rPr lang="en-US" dirty="0">
                  <a:latin typeface="+mj-lt"/>
                  <a:ea typeface="+mn-ea"/>
                  <a:cs typeface="+mn-cs"/>
                </a:rPr>
                <a:t>Provider files claim for you</a:t>
              </a:r>
            </a:p>
          </p:txBody>
        </p:sp>
        <p:sp>
          <p:nvSpPr>
            <p:cNvPr id="78852" name="Rectangle 4"/>
            <p:cNvSpPr>
              <a:spLocks noChangeArrowheads="1"/>
            </p:cNvSpPr>
            <p:nvPr/>
          </p:nvSpPr>
          <p:spPr bwMode="auto">
            <a:xfrm>
              <a:off x="4291565" y="1647151"/>
              <a:ext cx="3656554" cy="402559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91440" bIns="91440">
              <a:spAutoFit/>
            </a:bodyPr>
            <a:lstStyle/>
            <a:p>
              <a:pPr marL="165100" indent="-165100">
                <a:spcBef>
                  <a:spcPct val="40000"/>
                </a:spcBef>
                <a:buClr>
                  <a:srgbClr val="8CA63B"/>
                </a:buClr>
                <a:buSzPct val="110000"/>
                <a:defRPr/>
              </a:pPr>
              <a:r>
                <a:rPr lang="en-US" sz="2400" b="1" dirty="0">
                  <a:solidFill>
                    <a:srgbClr val="008000"/>
                  </a:solidFill>
                  <a:cs typeface="+mn-cs"/>
                </a:rPr>
                <a:t>Non-Network</a:t>
              </a:r>
              <a:r>
                <a:rPr lang="en-US" sz="2400" b="1" dirty="0" smtClean="0">
                  <a:solidFill>
                    <a:srgbClr val="008000"/>
                  </a:solidFill>
                  <a:cs typeface="+mn-cs"/>
                </a:rPr>
                <a:t>:</a:t>
              </a:r>
              <a:endParaRPr lang="en-US" sz="2400" b="1" dirty="0">
                <a:solidFill>
                  <a:srgbClr val="008000"/>
                </a:solidFill>
                <a:cs typeface="+mn-cs"/>
              </a:endParaRPr>
            </a:p>
            <a:p>
              <a:pPr marL="274320" indent="-228600">
                <a:lnSpc>
                  <a:spcPct val="90000"/>
                </a:lnSpc>
                <a:spcBef>
                  <a:spcPts val="2300"/>
                </a:spcBef>
                <a:buClr>
                  <a:schemeClr val="accent1">
                    <a:lumMod val="75000"/>
                  </a:schemeClr>
                </a:buClr>
                <a:buSzPct val="95000"/>
                <a:buFont typeface="Arial"/>
                <a:buChar char="•"/>
                <a:defRPr/>
              </a:pPr>
              <a:r>
                <a:rPr lang="en-US" dirty="0">
                  <a:cs typeface="+mn-cs"/>
                </a:rPr>
                <a:t>You </a:t>
              </a:r>
              <a:r>
                <a:rPr lang="en-US" b="1" dirty="0">
                  <a:cs typeface="+mn-cs"/>
                </a:rPr>
                <a:t>pay more </a:t>
              </a:r>
              <a:r>
                <a:rPr lang="en-US" dirty="0">
                  <a:cs typeface="+mn-cs"/>
                </a:rPr>
                <a:t>of the cost of </a:t>
              </a:r>
              <a:r>
                <a:rPr lang="en-US" dirty="0" smtClean="0">
                  <a:cs typeface="+mn-cs"/>
                </a:rPr>
                <a:t/>
              </a:r>
              <a:br>
                <a:rPr lang="en-US" dirty="0" smtClean="0">
                  <a:cs typeface="+mn-cs"/>
                </a:rPr>
              </a:br>
              <a:r>
                <a:rPr lang="en-US" dirty="0" smtClean="0">
                  <a:cs typeface="+mn-cs"/>
                </a:rPr>
                <a:t>out</a:t>
              </a:r>
              <a:r>
                <a:rPr lang="en-US" dirty="0">
                  <a:cs typeface="+mn-cs"/>
                </a:rPr>
                <a:t>-of-network benefits</a:t>
              </a:r>
            </a:p>
            <a:p>
              <a:pPr marL="274320" lvl="1" indent="-228600">
                <a:lnSpc>
                  <a:spcPct val="90000"/>
                </a:lnSpc>
                <a:spcBef>
                  <a:spcPts val="625"/>
                </a:spcBef>
                <a:buClr>
                  <a:schemeClr val="accent1">
                    <a:lumMod val="75000"/>
                  </a:schemeClr>
                </a:buClr>
                <a:buSzPct val="95000"/>
                <a:buFont typeface="Arial"/>
                <a:buChar char="•"/>
                <a:defRPr/>
              </a:pPr>
              <a:r>
                <a:rPr lang="en-US" dirty="0">
                  <a:cs typeface="+mn-cs"/>
                </a:rPr>
                <a:t>Higher deductibles, coinsurance</a:t>
              </a:r>
            </a:p>
            <a:p>
              <a:pPr marL="274320" indent="-228600">
                <a:lnSpc>
                  <a:spcPct val="90000"/>
                </a:lnSpc>
                <a:spcBef>
                  <a:spcPts val="625"/>
                </a:spcBef>
                <a:buClr>
                  <a:schemeClr val="accent1">
                    <a:lumMod val="75000"/>
                  </a:schemeClr>
                </a:buClr>
                <a:buSzPct val="95000"/>
                <a:buFont typeface="Arial"/>
                <a:buChar char="•"/>
                <a:defRPr/>
              </a:pPr>
              <a:r>
                <a:rPr lang="en-US" dirty="0">
                  <a:cs typeface="+mn-cs"/>
                </a:rPr>
                <a:t>You may need to </a:t>
              </a:r>
              <a:r>
                <a:rPr lang="en-US" dirty="0" smtClean="0">
                  <a:cs typeface="+mn-cs"/>
                </a:rPr>
                <a:t>file </a:t>
              </a:r>
              <a:r>
                <a:rPr lang="en-US" dirty="0">
                  <a:cs typeface="+mn-cs"/>
                </a:rPr>
                <a:t>your </a:t>
              </a:r>
              <a:r>
                <a:rPr lang="en-US" dirty="0" smtClean="0">
                  <a:cs typeface="+mn-cs"/>
                </a:rPr>
                <a:t/>
              </a:r>
              <a:br>
                <a:rPr lang="en-US" dirty="0" smtClean="0">
                  <a:cs typeface="+mn-cs"/>
                </a:rPr>
              </a:br>
              <a:r>
                <a:rPr lang="en-US" dirty="0" smtClean="0">
                  <a:cs typeface="+mn-cs"/>
                </a:rPr>
                <a:t>own </a:t>
              </a:r>
              <a:r>
                <a:rPr lang="en-US" dirty="0">
                  <a:cs typeface="+mn-cs"/>
                </a:rPr>
                <a:t>claim</a:t>
              </a:r>
            </a:p>
            <a:p>
              <a:pPr marL="274320" indent="-228600">
                <a:lnSpc>
                  <a:spcPct val="90000"/>
                </a:lnSpc>
                <a:spcBef>
                  <a:spcPts val="625"/>
                </a:spcBef>
                <a:buClr>
                  <a:schemeClr val="accent1">
                    <a:lumMod val="75000"/>
                  </a:schemeClr>
                </a:buClr>
                <a:buSzPct val="95000"/>
                <a:buFont typeface="Arial"/>
                <a:buChar char="•"/>
                <a:defRPr/>
              </a:pPr>
              <a:r>
                <a:rPr lang="en-US" dirty="0">
                  <a:cs typeface="+mn-cs"/>
                </a:rPr>
                <a:t>You could be </a:t>
              </a:r>
              <a:r>
                <a:rPr lang="en-US" dirty="0" smtClean="0">
                  <a:cs typeface="+mn-cs"/>
                </a:rPr>
                <a:t>balance </a:t>
              </a:r>
              <a:br>
                <a:rPr lang="en-US" dirty="0" smtClean="0">
                  <a:cs typeface="+mn-cs"/>
                </a:rPr>
              </a:br>
              <a:r>
                <a:rPr lang="en-US" b="1" dirty="0" smtClean="0">
                  <a:cs typeface="+mn-cs"/>
                </a:rPr>
                <a:t>billed </a:t>
              </a:r>
              <a:r>
                <a:rPr lang="en-US" dirty="0" smtClean="0">
                  <a:cs typeface="+mn-cs"/>
                </a:rPr>
                <a:t>for </a:t>
              </a:r>
              <a:r>
                <a:rPr lang="en-US" dirty="0">
                  <a:cs typeface="+mn-cs"/>
                </a:rPr>
                <a:t>amounts </a:t>
              </a:r>
              <a:br>
                <a:rPr lang="en-US" dirty="0">
                  <a:cs typeface="+mn-cs"/>
                </a:rPr>
              </a:br>
              <a:r>
                <a:rPr lang="en-US" dirty="0">
                  <a:cs typeface="+mn-cs"/>
                </a:rPr>
                <a:t>over allowed </a:t>
              </a:r>
              <a:r>
                <a:rPr lang="en-US" dirty="0" smtClean="0">
                  <a:cs typeface="+mn-cs"/>
                </a:rPr>
                <a:t>amount</a:t>
              </a:r>
              <a:endParaRPr lang="en-US" dirty="0">
                <a:cs typeface="+mn-cs"/>
              </a:endParaRPr>
            </a:p>
            <a:p>
              <a:pPr>
                <a:spcBef>
                  <a:spcPct val="40000"/>
                </a:spcBef>
                <a:buClr>
                  <a:srgbClr val="8CA63B"/>
                </a:buClr>
                <a:buSzPct val="110000"/>
                <a:defRPr/>
              </a:pPr>
              <a:r>
                <a:rPr lang="en-US" i="1" dirty="0" smtClean="0">
                  <a:cs typeface="+mn-cs"/>
                </a:rPr>
                <a:t/>
              </a:r>
              <a:br>
                <a:rPr lang="en-US" i="1" dirty="0" smtClean="0">
                  <a:cs typeface="+mn-cs"/>
                </a:rPr>
              </a:br>
              <a:r>
                <a:rPr lang="en-US" i="1" dirty="0" smtClean="0">
                  <a:cs typeface="+mn-cs"/>
                </a:rPr>
                <a:t/>
              </a:r>
              <a:br>
                <a:rPr lang="en-US" i="1" dirty="0" smtClean="0">
                  <a:cs typeface="+mn-cs"/>
                </a:rPr>
              </a:br>
              <a:endParaRPr lang="en-US" i="1" dirty="0">
                <a:cs typeface="+mn-cs"/>
              </a:endParaRPr>
            </a:p>
          </p:txBody>
        </p:sp>
        <p:sp>
          <p:nvSpPr>
            <p:cNvPr id="78854" name="Rectangle 6"/>
            <p:cNvSpPr>
              <a:spLocks noChangeArrowheads="1"/>
            </p:cNvSpPr>
            <p:nvPr/>
          </p:nvSpPr>
          <p:spPr bwMode="auto">
            <a:xfrm>
              <a:off x="835025" y="1392691"/>
              <a:ext cx="7343417" cy="314325"/>
            </a:xfrm>
            <a:prstGeom prst="rect">
              <a:avLst/>
            </a:prstGeom>
            <a:solidFill>
              <a:schemeClr val="accent1">
                <a:lumMod val="75000"/>
              </a:schemeClr>
            </a:solidFill>
            <a:ln w="9525">
              <a:solidFill>
                <a:schemeClr val="accent3">
                  <a:lumMod val="50000"/>
                </a:schemeClr>
              </a:solidFill>
              <a:miter lim="800000"/>
              <a:headEnd/>
              <a:tailEnd/>
            </a:ln>
            <a:effectLst/>
            <a:scene3d>
              <a:camera prst="orthographicFront"/>
              <a:lightRig rig="threePt" dir="t"/>
            </a:scene3d>
            <a:sp3d>
              <a:bevelT/>
            </a:sp3d>
            <a:extLst/>
          </p:spPr>
          <p:txBody>
            <a:bodyPr wrap="square" lIns="45720" rIns="45720">
              <a:spAutoFit/>
            </a:bodyPr>
            <a:lstStyle/>
            <a:p>
              <a:pPr algn="ctr" eaLnBrk="0" hangingPunct="0">
                <a:defRPr/>
              </a:pPr>
              <a:r>
                <a:rPr lang="en-US" sz="1400" b="1" dirty="0">
                  <a:solidFill>
                    <a:schemeClr val="bg1"/>
                  </a:solidFill>
                  <a:latin typeface="+mj-lt"/>
                  <a:ea typeface="+mn-ea"/>
                  <a:cs typeface="+mn-cs"/>
                </a:rPr>
                <a:t>Always verify provider network status</a:t>
              </a:r>
            </a:p>
          </p:txBody>
        </p:sp>
      </p:grpSp>
    </p:spTree>
    <p:extLst>
      <p:ext uri="{BB962C8B-B14F-4D97-AF65-F5344CB8AC3E}">
        <p14:creationId xmlns:p14="http://schemas.microsoft.com/office/powerpoint/2010/main" val="29711233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63" y="4648423"/>
            <a:ext cx="7772400" cy="1362075"/>
          </a:xfrm>
        </p:spPr>
        <p:txBody>
          <a:bodyPr/>
          <a:lstStyle/>
          <a:p>
            <a:pPr>
              <a:defRPr/>
            </a:pPr>
            <a:r>
              <a:rPr lang="en-US" sz="3600" dirty="0"/>
              <a:t>Thank you for attending</a:t>
            </a:r>
          </a:p>
        </p:txBody>
      </p:sp>
      <p:sp>
        <p:nvSpPr>
          <p:cNvPr id="3" name="Text Placeholder 2"/>
          <p:cNvSpPr>
            <a:spLocks noGrp="1"/>
          </p:cNvSpPr>
          <p:nvPr>
            <p:ph type="body" idx="1"/>
          </p:nvPr>
        </p:nvSpPr>
        <p:spPr/>
        <p:txBody>
          <a:bodyPr/>
          <a:lstStyle/>
          <a:p>
            <a:pPr>
              <a:defRPr/>
            </a:pPr>
            <a:r>
              <a:rPr lang="en-US" dirty="0" smtClean="0">
                <a:latin typeface="Chalkduster"/>
                <a:cs typeface="Chalkduster"/>
              </a:rPr>
              <a:t>Questions?</a:t>
            </a:r>
            <a:endParaRPr lang="en-US" dirty="0">
              <a:latin typeface="Chalkduster"/>
              <a:cs typeface="Chalkduster"/>
            </a:endParaRPr>
          </a:p>
        </p:txBody>
      </p:sp>
      <p:sp>
        <p:nvSpPr>
          <p:cNvPr id="4" name="Rectangle 3"/>
          <p:cNvSpPr/>
          <p:nvPr/>
        </p:nvSpPr>
        <p:spPr>
          <a:xfrm>
            <a:off x="404813" y="247604"/>
            <a:ext cx="4843151" cy="3162926"/>
          </a:xfrm>
          <a:prstGeom prst="rect">
            <a:avLst/>
          </a:prstGeom>
          <a:gradFill flip="none" rotWithShape="1">
            <a:gsLst>
              <a:gs pos="0">
                <a:schemeClr val="accent1">
                  <a:lumMod val="75000"/>
                </a:schemeClr>
              </a:gs>
              <a:gs pos="100000">
                <a:srgbClr val="FFFFFF"/>
              </a:gs>
            </a:gsLst>
            <a:lin ang="57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V="1">
            <a:off x="396875" y="3410529"/>
            <a:ext cx="6528522" cy="7986"/>
          </a:xfrm>
          <a:prstGeom prst="line">
            <a:avLst/>
          </a:prstGeom>
          <a:ln w="57150" cmpd="sng"/>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7" name="Picture 6" descr="16667162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2559" y="388092"/>
            <a:ext cx="4235277" cy="2823518"/>
          </a:xfrm>
          <a:prstGeom prst="rect">
            <a:avLst/>
          </a:prstGeom>
          <a:ln>
            <a:noFill/>
          </a:ln>
          <a:effectLst>
            <a:softEdge rad="112500"/>
          </a:effectLst>
        </p:spPr>
      </p:pic>
    </p:spTree>
    <p:extLst>
      <p:ext uri="{BB962C8B-B14F-4D97-AF65-F5344CB8AC3E}">
        <p14:creationId xmlns:p14="http://schemas.microsoft.com/office/powerpoint/2010/main" val="558751138"/>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sz="1600" dirty="0">
                <a:latin typeface="+mn-lt"/>
                <a:cs typeface="Calibri" charset="0"/>
              </a:rPr>
              <a:t>TRS-</a:t>
            </a:r>
            <a:r>
              <a:rPr lang="en-US" sz="1600" dirty="0" err="1">
                <a:latin typeface="+mn-lt"/>
                <a:cs typeface="Calibri" charset="0"/>
              </a:rPr>
              <a:t>ActiveCare</a:t>
            </a:r>
            <a:r>
              <a:rPr lang="en-US" sz="1600" dirty="0">
                <a:latin typeface="+mn-lt"/>
                <a:cs typeface="Calibri" charset="0"/>
              </a:rPr>
              <a:t> is administered by Aetna Life Insurance Company (Aetna). Aetna provides claims payment services only and does not assume any financial risk or obligation with respect to claims.  Prescription drug benefits for </a:t>
            </a:r>
            <a:r>
              <a:rPr lang="en-US" sz="1600" dirty="0" err="1">
                <a:latin typeface="+mn-lt"/>
                <a:cs typeface="Calibri" charset="0"/>
              </a:rPr>
              <a:t>ActiveCare</a:t>
            </a:r>
            <a:r>
              <a:rPr lang="en-US" sz="1600" dirty="0">
                <a:latin typeface="+mn-lt"/>
                <a:cs typeface="Calibri" charset="0"/>
              </a:rPr>
              <a:t> 1-HD, </a:t>
            </a:r>
            <a:r>
              <a:rPr lang="en-US" sz="1600" dirty="0" err="1">
                <a:latin typeface="+mn-lt"/>
                <a:cs typeface="Calibri" charset="0"/>
              </a:rPr>
              <a:t>ActiveCare</a:t>
            </a:r>
            <a:r>
              <a:rPr lang="en-US" sz="1600" dirty="0">
                <a:latin typeface="+mn-lt"/>
                <a:cs typeface="Calibri" charset="0"/>
              </a:rPr>
              <a:t> Select and </a:t>
            </a:r>
            <a:r>
              <a:rPr lang="en-US" sz="1600" dirty="0" err="1">
                <a:latin typeface="+mn-lt"/>
                <a:cs typeface="Calibri" charset="0"/>
              </a:rPr>
              <a:t>ActiveCare</a:t>
            </a:r>
            <a:r>
              <a:rPr lang="en-US" sz="1600" dirty="0">
                <a:latin typeface="+mn-lt"/>
                <a:cs typeface="Calibri" charset="0"/>
              </a:rPr>
              <a:t> </a:t>
            </a:r>
            <a:r>
              <a:rPr lang="en-US" sz="1600" dirty="0" smtClean="0">
                <a:latin typeface="+mn-lt"/>
                <a:cs typeface="Calibri" charset="0"/>
              </a:rPr>
              <a:t>2 </a:t>
            </a:r>
            <a:r>
              <a:rPr lang="en-US" sz="1600" dirty="0">
                <a:latin typeface="+mn-lt"/>
                <a:cs typeface="Calibri" charset="0"/>
              </a:rPr>
              <a:t>plans are administered by Caremark.  HMO plans provided by:  SHA, L.L.C. </a:t>
            </a:r>
            <a:r>
              <a:rPr lang="en-US" sz="1600" dirty="0" err="1" smtClean="0">
                <a:latin typeface="+mn-lt"/>
                <a:cs typeface="Calibri" charset="0"/>
              </a:rPr>
              <a:t>dba</a:t>
            </a:r>
            <a:r>
              <a:rPr lang="en-US" sz="1600" dirty="0" smtClean="0">
                <a:latin typeface="+mn-lt"/>
                <a:cs typeface="Calibri" charset="0"/>
              </a:rPr>
              <a:t> </a:t>
            </a:r>
            <a:r>
              <a:rPr lang="en-US" sz="1600" dirty="0" err="1">
                <a:latin typeface="+mn-lt"/>
                <a:cs typeface="Calibri" charset="0"/>
              </a:rPr>
              <a:t>FirstCare</a:t>
            </a:r>
            <a:r>
              <a:rPr lang="en-US" sz="1600" dirty="0">
                <a:latin typeface="+mn-lt"/>
                <a:cs typeface="Calibri" charset="0"/>
              </a:rPr>
              <a:t> Health Plans, </a:t>
            </a:r>
            <a:r>
              <a:rPr lang="en-US" sz="1600" dirty="0" smtClean="0">
                <a:latin typeface="+mn-lt"/>
                <a:cs typeface="Calibri" charset="0"/>
              </a:rPr>
              <a:t>Scott </a:t>
            </a:r>
            <a:r>
              <a:rPr lang="en-US" sz="1600" dirty="0">
                <a:latin typeface="+mn-lt"/>
                <a:cs typeface="Calibri" charset="0"/>
              </a:rPr>
              <a:t>and White Health Plan, and </a:t>
            </a:r>
            <a:r>
              <a:rPr lang="en-US" sz="1600" dirty="0" err="1"/>
              <a:t>Allegian</a:t>
            </a:r>
            <a:r>
              <a:rPr lang="en-US" sz="1600" dirty="0"/>
              <a:t> Insurance Company </a:t>
            </a:r>
            <a:r>
              <a:rPr lang="en-US" sz="1600" dirty="0" smtClean="0"/>
              <a:t/>
            </a:r>
            <a:br>
              <a:rPr lang="en-US" sz="1600" dirty="0" smtClean="0"/>
            </a:br>
            <a:r>
              <a:rPr lang="en-US" sz="1600" dirty="0" err="1" smtClean="0"/>
              <a:t>dba</a:t>
            </a:r>
            <a:r>
              <a:rPr lang="en-US" sz="1600" dirty="0" smtClean="0"/>
              <a:t> </a:t>
            </a:r>
            <a:r>
              <a:rPr lang="en-US" sz="1600" dirty="0" err="1"/>
              <a:t>Allegian</a:t>
            </a:r>
            <a:r>
              <a:rPr lang="en-US" sz="1600" dirty="0"/>
              <a:t> Health Plan</a:t>
            </a:r>
            <a:r>
              <a:rPr lang="en-US" sz="1600" dirty="0" smtClean="0">
                <a:latin typeface="+mn-lt"/>
                <a:cs typeface="Calibri" charset="0"/>
              </a:rPr>
              <a:t>. </a:t>
            </a:r>
            <a:endParaRPr lang="en-US" sz="1600" dirty="0">
              <a:latin typeface="+mn-lt"/>
              <a:cs typeface="Calibri" charset="0"/>
            </a:endParaRPr>
          </a:p>
        </p:txBody>
      </p:sp>
    </p:spTree>
    <p:extLst>
      <p:ext uri="{BB962C8B-B14F-4D97-AF65-F5344CB8AC3E}">
        <p14:creationId xmlns:p14="http://schemas.microsoft.com/office/powerpoint/2010/main" val="7853301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587" name="Group 275"/>
          <p:cNvGraphicFramePr>
            <a:graphicFrameLocks noGrp="1"/>
          </p:cNvGraphicFramePr>
          <p:nvPr>
            <p:extLst>
              <p:ext uri="{D42A27DB-BD31-4B8C-83A1-F6EECF244321}">
                <p14:modId xmlns:p14="http://schemas.microsoft.com/office/powerpoint/2010/main" val="3751588819"/>
              </p:ext>
            </p:extLst>
          </p:nvPr>
        </p:nvGraphicFramePr>
        <p:xfrm>
          <a:off x="566723" y="1393959"/>
          <a:ext cx="8120077" cy="4230882"/>
        </p:xfrm>
        <a:graphic>
          <a:graphicData uri="http://schemas.openxmlformats.org/drawingml/2006/table">
            <a:tbl>
              <a:tblPr/>
              <a:tblGrid>
                <a:gridCol w="3074678"/>
                <a:gridCol w="2497043"/>
                <a:gridCol w="2548356"/>
              </a:tblGrid>
              <a:tr h="328868">
                <a:tc>
                  <a:txBody>
                    <a:bodyPr/>
                    <a:lstStyle/>
                    <a:p>
                      <a:pPr marL="0" marR="0" lvl="0" indent="0" algn="l" defTabSz="914400" rtl="0" eaLnBrk="1" fontAlgn="base" latinLnBrk="0" hangingPunct="1">
                        <a:lnSpc>
                          <a:spcPct val="100000"/>
                        </a:lnSpc>
                        <a:spcBef>
                          <a:spcPct val="20000"/>
                        </a:spcBef>
                        <a:spcAft>
                          <a:spcPct val="0"/>
                        </a:spcAft>
                        <a:buClr>
                          <a:srgbClr val="9ECD67"/>
                        </a:buClr>
                        <a:buSzPct val="110000"/>
                        <a:buFontTx/>
                        <a:buNone/>
                        <a:tabLst/>
                      </a:pPr>
                      <a:endParaRPr kumimoji="0" lang="en-US" sz="1600" b="1" i="0" u="none" strike="noStrike" cap="none" normalizeH="0" baseline="0" dirty="0" smtClean="0">
                        <a:ln>
                          <a:noFill/>
                        </a:ln>
                        <a:solidFill>
                          <a:schemeClr val="bg1"/>
                        </a:solidFill>
                        <a:effectLst/>
                        <a:latin typeface="+mj-lt"/>
                      </a:endParaRPr>
                    </a:p>
                  </a:txBody>
                  <a:tcPr marL="91425" marR="91425" marT="45719" marB="45719"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rgbClr val="008000"/>
                    </a:solidFill>
                  </a:tcPr>
                </a:tc>
                <a:tc>
                  <a:txBody>
                    <a:bodyPr/>
                    <a:lstStyle/>
                    <a:p>
                      <a:pPr marL="0" marR="0" lvl="0" indent="0" algn="ctr" defTabSz="914400" rtl="0" eaLnBrk="1" fontAlgn="base" latinLnBrk="0" hangingPunct="1">
                        <a:lnSpc>
                          <a:spcPct val="100000"/>
                        </a:lnSpc>
                        <a:spcBef>
                          <a:spcPct val="20000"/>
                        </a:spcBef>
                        <a:spcAft>
                          <a:spcPct val="0"/>
                        </a:spcAft>
                        <a:buClr>
                          <a:srgbClr val="9ECD67"/>
                        </a:buClr>
                        <a:buSzPct val="110000"/>
                        <a:buFontTx/>
                        <a:buNone/>
                        <a:tabLst/>
                      </a:pPr>
                      <a:r>
                        <a:rPr kumimoji="0" lang="en-US" sz="1600" b="1" i="0" u="none" strike="noStrike" cap="none" normalizeH="0" baseline="0" dirty="0" smtClean="0">
                          <a:ln>
                            <a:noFill/>
                          </a:ln>
                          <a:solidFill>
                            <a:schemeClr val="bg1"/>
                          </a:solidFill>
                          <a:effectLst/>
                          <a:latin typeface="+mj-lt"/>
                        </a:rPr>
                        <a:t>ActiveCare 1-HD</a:t>
                      </a:r>
                    </a:p>
                  </a:txBody>
                  <a:tcPr marL="91425" marR="91425" marT="45719" marB="45719"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9ECD67"/>
                        </a:buClr>
                        <a:buSzPct val="110000"/>
                        <a:buFontTx/>
                        <a:buNone/>
                        <a:tabLst/>
                      </a:pPr>
                      <a:r>
                        <a:rPr kumimoji="0" lang="en-US" sz="1600" b="1" i="0" u="none" strike="noStrike" cap="none" normalizeH="0" baseline="0" dirty="0" smtClean="0">
                          <a:ln>
                            <a:noFill/>
                          </a:ln>
                          <a:solidFill>
                            <a:schemeClr val="bg1"/>
                          </a:solidFill>
                          <a:effectLst/>
                          <a:latin typeface="+mj-lt"/>
                        </a:rPr>
                        <a:t>ActiveCare 2</a:t>
                      </a:r>
                    </a:p>
                  </a:txBody>
                  <a:tcPr marL="91425" marR="91425" marT="45719" marB="45719"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rgbClr val="376092"/>
                    </a:solidFill>
                  </a:tcPr>
                </a:tc>
              </a:tr>
              <a:tr h="894945">
                <a:tc>
                  <a:txBody>
                    <a:bodyPr/>
                    <a:lstStyle/>
                    <a:p>
                      <a:pPr marL="0" marR="0" lvl="0" indent="0" algn="l" defTabSz="914400" rtl="0" eaLnBrk="1" fontAlgn="base" latinLnBrk="0" hangingPunct="1">
                        <a:lnSpc>
                          <a:spcPct val="100000"/>
                        </a:lnSpc>
                        <a:spcBef>
                          <a:spcPct val="20000"/>
                        </a:spcBef>
                        <a:spcAft>
                          <a:spcPct val="0"/>
                        </a:spcAft>
                        <a:buClr>
                          <a:srgbClr val="9ECD67"/>
                        </a:buClr>
                        <a:buSzPct val="110000"/>
                        <a:buFontTx/>
                        <a:buNone/>
                        <a:tabLst/>
                      </a:pPr>
                      <a:r>
                        <a:rPr kumimoji="0" lang="en-US" sz="1600" b="1" i="0" u="none" strike="noStrike" cap="none" normalizeH="0" baseline="0" dirty="0" smtClean="0">
                          <a:ln>
                            <a:noFill/>
                          </a:ln>
                          <a:solidFill>
                            <a:schemeClr val="tx1"/>
                          </a:solidFill>
                          <a:effectLst/>
                          <a:latin typeface="+mj-lt"/>
                        </a:rPr>
                        <a:t>Deductible</a:t>
                      </a:r>
                      <a:br>
                        <a:rPr kumimoji="0" lang="en-US" sz="1600" b="1" i="0" u="none" strike="noStrike" cap="none" normalizeH="0" baseline="0" dirty="0" smtClean="0">
                          <a:ln>
                            <a:noFill/>
                          </a:ln>
                          <a:solidFill>
                            <a:schemeClr val="tx1"/>
                          </a:solidFill>
                          <a:effectLst/>
                          <a:latin typeface="+mj-lt"/>
                        </a:rPr>
                      </a:br>
                      <a:endParaRPr kumimoji="0" lang="en-US" sz="1400" b="0" i="0" u="none" strike="noStrike" cap="none" normalizeH="0" baseline="0" dirty="0" smtClean="0">
                        <a:ln>
                          <a:noFill/>
                        </a:ln>
                        <a:solidFill>
                          <a:schemeClr val="tx1"/>
                        </a:solidFill>
                        <a:effectLst/>
                        <a:latin typeface="+mj-lt"/>
                      </a:endParaRPr>
                    </a:p>
                  </a:txBody>
                  <a:tcPr marL="91425" marR="91425" marT="45719" marB="45719"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l" defTabSz="914400" rtl="0" eaLnBrk="1" fontAlgn="base" latinLnBrk="0" hangingPunct="1">
                        <a:lnSpc>
                          <a:spcPct val="100000"/>
                        </a:lnSpc>
                        <a:spcBef>
                          <a:spcPct val="20000"/>
                        </a:spcBef>
                        <a:spcAft>
                          <a:spcPct val="0"/>
                        </a:spcAft>
                        <a:buClr>
                          <a:srgbClr val="9ECD67"/>
                        </a:buClr>
                        <a:buSzPct val="110000"/>
                        <a:buFontTx/>
                        <a:buNone/>
                        <a:tabLst/>
                      </a:pPr>
                      <a:r>
                        <a:rPr kumimoji="0" lang="en-US" sz="1600" b="0" i="0" u="none" strike="noStrike" cap="none" normalizeH="0" baseline="0" dirty="0" smtClean="0">
                          <a:ln>
                            <a:noFill/>
                          </a:ln>
                          <a:solidFill>
                            <a:schemeClr val="tx1"/>
                          </a:solidFill>
                          <a:effectLst/>
                          <a:latin typeface="+mj-lt"/>
                        </a:rPr>
                        <a:t>$2,500 employee only</a:t>
                      </a:r>
                    </a:p>
                    <a:p>
                      <a:pPr marL="0" marR="0" lvl="0" indent="0" algn="l" defTabSz="914400" rtl="0" eaLnBrk="1" fontAlgn="base" latinLnBrk="0" hangingPunct="1">
                        <a:lnSpc>
                          <a:spcPct val="100000"/>
                        </a:lnSpc>
                        <a:spcBef>
                          <a:spcPct val="20000"/>
                        </a:spcBef>
                        <a:spcAft>
                          <a:spcPct val="0"/>
                        </a:spcAft>
                        <a:buClr>
                          <a:srgbClr val="9ECD67"/>
                        </a:buClr>
                        <a:buSzPct val="110000"/>
                        <a:buFontTx/>
                        <a:buNone/>
                        <a:tabLst/>
                      </a:pPr>
                      <a:r>
                        <a:rPr kumimoji="0" lang="en-US" sz="1600" b="0" i="0" u="none" strike="noStrike" cap="none" normalizeH="0" baseline="0" dirty="0" smtClean="0">
                          <a:ln>
                            <a:noFill/>
                          </a:ln>
                          <a:solidFill>
                            <a:schemeClr val="tx1"/>
                          </a:solidFill>
                          <a:effectLst/>
                          <a:latin typeface="+mj-lt"/>
                        </a:rPr>
                        <a:t>$5,000 family</a:t>
                      </a:r>
                    </a:p>
                  </a:txBody>
                  <a:tcPr marL="91425" marR="91425" marT="45719" marB="45719"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c>
                  <a:txBody>
                    <a:bodyPr/>
                    <a:lstStyle/>
                    <a:p>
                      <a:pPr marL="0" marR="0" lvl="0" indent="0" algn="l" defTabSz="914400" rtl="0" eaLnBrk="1" fontAlgn="base" latinLnBrk="0" hangingPunct="1">
                        <a:lnSpc>
                          <a:spcPct val="100000"/>
                        </a:lnSpc>
                        <a:spcBef>
                          <a:spcPct val="20000"/>
                        </a:spcBef>
                        <a:spcAft>
                          <a:spcPct val="0"/>
                        </a:spcAft>
                        <a:buClr>
                          <a:srgbClr val="9ECD67"/>
                        </a:buClr>
                        <a:buSzPct val="110000"/>
                        <a:buFontTx/>
                        <a:buNone/>
                        <a:tabLst/>
                      </a:pPr>
                      <a:r>
                        <a:rPr kumimoji="0" lang="en-US" sz="1600" b="0" i="0" u="none" strike="noStrike" cap="none" normalizeH="0" baseline="0" dirty="0" smtClean="0">
                          <a:ln>
                            <a:noFill/>
                          </a:ln>
                          <a:solidFill>
                            <a:schemeClr val="tx1"/>
                          </a:solidFill>
                          <a:effectLst/>
                          <a:latin typeface="+mj-lt"/>
                        </a:rPr>
                        <a:t>$1,000 individual</a:t>
                      </a:r>
                      <a:br>
                        <a:rPr kumimoji="0" lang="en-US" sz="1600" b="0" i="0" u="none" strike="noStrike" cap="none" normalizeH="0" baseline="0" dirty="0" smtClean="0">
                          <a:ln>
                            <a:noFill/>
                          </a:ln>
                          <a:solidFill>
                            <a:schemeClr val="tx1"/>
                          </a:solidFill>
                          <a:effectLst/>
                          <a:latin typeface="+mj-lt"/>
                        </a:rPr>
                      </a:br>
                      <a:r>
                        <a:rPr kumimoji="0" lang="en-US" sz="1600" b="0" i="0" u="none" strike="noStrike" cap="none" normalizeH="0" baseline="0" dirty="0" smtClean="0">
                          <a:ln>
                            <a:noFill/>
                          </a:ln>
                          <a:solidFill>
                            <a:schemeClr val="tx1"/>
                          </a:solidFill>
                          <a:effectLst/>
                          <a:latin typeface="+mj-lt"/>
                        </a:rPr>
                        <a:t>$3,000 family</a:t>
                      </a:r>
                    </a:p>
                  </a:txBody>
                  <a:tcPr marL="91425" marR="91425" marT="45719" marB="45719"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r>
              <a:tr h="1047699">
                <a:tc>
                  <a:txBody>
                    <a:bodyPr/>
                    <a:lstStyle/>
                    <a:p>
                      <a:pPr marL="0" marR="0" lvl="0" indent="0" algn="l" defTabSz="914400" rtl="0" eaLnBrk="1" fontAlgn="base" latinLnBrk="0" hangingPunct="1">
                        <a:lnSpc>
                          <a:spcPct val="100000"/>
                        </a:lnSpc>
                        <a:spcBef>
                          <a:spcPct val="20000"/>
                        </a:spcBef>
                        <a:spcAft>
                          <a:spcPct val="0"/>
                        </a:spcAft>
                        <a:buClr>
                          <a:srgbClr val="9ECD67"/>
                        </a:buClr>
                        <a:buSzPct val="110000"/>
                        <a:buFontTx/>
                        <a:buNone/>
                        <a:tabLst/>
                      </a:pPr>
                      <a:r>
                        <a:rPr kumimoji="0" lang="en-US" sz="1600" b="1" i="0" u="none" strike="noStrike" cap="none" normalizeH="0" baseline="0" dirty="0" smtClean="0">
                          <a:ln>
                            <a:noFill/>
                          </a:ln>
                          <a:solidFill>
                            <a:schemeClr val="tx1"/>
                          </a:solidFill>
                          <a:effectLst/>
                          <a:latin typeface="+mj-lt"/>
                        </a:rPr>
                        <a:t>Out-of-Pocket Maximum</a:t>
                      </a:r>
                      <a:br>
                        <a:rPr kumimoji="0" lang="en-US" sz="1600" b="1" i="0" u="none" strike="noStrike" cap="none" normalizeH="0" baseline="0" dirty="0" smtClean="0">
                          <a:ln>
                            <a:noFill/>
                          </a:ln>
                          <a:solidFill>
                            <a:schemeClr val="tx1"/>
                          </a:solidFill>
                          <a:effectLst/>
                          <a:latin typeface="+mj-lt"/>
                        </a:rPr>
                      </a:br>
                      <a:r>
                        <a:rPr kumimoji="0" lang="en-US" sz="1400" b="0" i="0" u="none" strike="noStrike" cap="none" normalizeH="0" baseline="0" dirty="0" smtClean="0">
                          <a:ln>
                            <a:noFill/>
                          </a:ln>
                          <a:solidFill>
                            <a:schemeClr val="tx1"/>
                          </a:solidFill>
                          <a:effectLst/>
                          <a:latin typeface="+mj-lt"/>
                        </a:rPr>
                        <a:t>(includes  medical copays/</a:t>
                      </a:r>
                      <a:br>
                        <a:rPr kumimoji="0" lang="en-US" sz="1400" b="0" i="0" u="none" strike="noStrike" cap="none" normalizeH="0" baseline="0" dirty="0" smtClean="0">
                          <a:ln>
                            <a:noFill/>
                          </a:ln>
                          <a:solidFill>
                            <a:schemeClr val="tx1"/>
                          </a:solidFill>
                          <a:effectLst/>
                          <a:latin typeface="+mj-lt"/>
                        </a:rPr>
                      </a:br>
                      <a:r>
                        <a:rPr kumimoji="0" lang="en-US" sz="1400" b="0" i="0" u="none" strike="noStrike" cap="none" normalizeH="0" baseline="0" dirty="0" smtClean="0">
                          <a:ln>
                            <a:noFill/>
                          </a:ln>
                          <a:solidFill>
                            <a:schemeClr val="tx1"/>
                          </a:solidFill>
                          <a:effectLst/>
                          <a:latin typeface="+mj-lt"/>
                        </a:rPr>
                        <a:t>deductibles/coinsurance)</a:t>
                      </a:r>
                    </a:p>
                  </a:txBody>
                  <a:tcPr marL="91425" marR="91425" marT="45719" marB="45719"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l" defTabSz="914400" rtl="0" eaLnBrk="1" fontAlgn="base" latinLnBrk="0" hangingPunct="1">
                        <a:lnSpc>
                          <a:spcPct val="100000"/>
                        </a:lnSpc>
                        <a:spcBef>
                          <a:spcPct val="20000"/>
                        </a:spcBef>
                        <a:spcAft>
                          <a:spcPct val="0"/>
                        </a:spcAft>
                        <a:buClr>
                          <a:srgbClr val="9ECD67"/>
                        </a:buClr>
                        <a:buSzPct val="110000"/>
                        <a:buFontTx/>
                        <a:buNone/>
                        <a:tabLst/>
                      </a:pPr>
                      <a:r>
                        <a:rPr kumimoji="0" lang="en-US" sz="1600" b="0" i="0" u="none" strike="noStrike" cap="none" normalizeH="0" baseline="0" dirty="0" smtClean="0">
                          <a:ln>
                            <a:noFill/>
                          </a:ln>
                          <a:solidFill>
                            <a:schemeClr val="tx1"/>
                          </a:solidFill>
                          <a:effectLst/>
                          <a:latin typeface="+mj-lt"/>
                        </a:rPr>
                        <a:t>$6,350 employee only</a:t>
                      </a:r>
                    </a:p>
                    <a:p>
                      <a:pPr marL="0" marR="0" lvl="0" indent="0" algn="l" defTabSz="914400" rtl="0" eaLnBrk="1" fontAlgn="base" latinLnBrk="0" hangingPunct="1">
                        <a:lnSpc>
                          <a:spcPct val="100000"/>
                        </a:lnSpc>
                        <a:spcBef>
                          <a:spcPct val="20000"/>
                        </a:spcBef>
                        <a:spcAft>
                          <a:spcPct val="0"/>
                        </a:spcAft>
                        <a:buClr>
                          <a:srgbClr val="9ECD67"/>
                        </a:buClr>
                        <a:buSzPct val="110000"/>
                        <a:buFontTx/>
                        <a:buNone/>
                        <a:tabLst/>
                      </a:pPr>
                      <a:r>
                        <a:rPr kumimoji="0" lang="en-US" sz="1600" b="0" i="0" u="none" strike="noStrike" cap="none" normalizeH="0" baseline="0" dirty="0" smtClean="0">
                          <a:ln>
                            <a:noFill/>
                          </a:ln>
                          <a:solidFill>
                            <a:schemeClr val="tx1"/>
                          </a:solidFill>
                          <a:effectLst/>
                          <a:latin typeface="+mj-lt"/>
                        </a:rPr>
                        <a:t>$9,200 family</a:t>
                      </a:r>
                    </a:p>
                  </a:txBody>
                  <a:tcPr marL="91425" marR="91425" marT="45719" marB="45719"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D9E9F7">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rgbClr val="9ECD67"/>
                        </a:buClr>
                        <a:buSzPct val="110000"/>
                        <a:buFontTx/>
                        <a:buNone/>
                        <a:tabLst/>
                      </a:pPr>
                      <a:r>
                        <a:rPr kumimoji="0" lang="en-US" sz="1600" b="0" i="0" u="none" strike="noStrike" cap="none" normalizeH="0" baseline="0" dirty="0" smtClean="0">
                          <a:ln>
                            <a:noFill/>
                          </a:ln>
                          <a:solidFill>
                            <a:schemeClr val="tx1"/>
                          </a:solidFill>
                          <a:effectLst/>
                          <a:latin typeface="+mj-lt"/>
                        </a:rPr>
                        <a:t>$6,000 individual</a:t>
                      </a:r>
                    </a:p>
                    <a:p>
                      <a:pPr marL="0" marR="0" lvl="0" indent="0" algn="l" defTabSz="914400" rtl="0" eaLnBrk="1" fontAlgn="base" latinLnBrk="0" hangingPunct="1">
                        <a:lnSpc>
                          <a:spcPct val="100000"/>
                        </a:lnSpc>
                        <a:spcBef>
                          <a:spcPct val="20000"/>
                        </a:spcBef>
                        <a:spcAft>
                          <a:spcPct val="0"/>
                        </a:spcAft>
                        <a:buClr>
                          <a:srgbClr val="9ECD67"/>
                        </a:buClr>
                        <a:buSzPct val="110000"/>
                        <a:buFontTx/>
                        <a:buNone/>
                        <a:tabLst/>
                      </a:pPr>
                      <a:r>
                        <a:rPr kumimoji="0" lang="en-US" sz="1600" b="0" i="0" u="none" strike="noStrike" cap="none" normalizeH="0" baseline="0" dirty="0" smtClean="0">
                          <a:ln>
                            <a:noFill/>
                          </a:ln>
                          <a:solidFill>
                            <a:schemeClr val="tx1"/>
                          </a:solidFill>
                          <a:effectLst/>
                          <a:latin typeface="+mj-lt"/>
                        </a:rPr>
                        <a:t>12,000 family</a:t>
                      </a:r>
                    </a:p>
                  </a:txBody>
                  <a:tcPr marL="91425" marR="91425" marT="45719" marB="45719"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D9E9F7">
                        <a:alpha val="50000"/>
                      </a:srgbClr>
                    </a:solidFill>
                  </a:tcPr>
                </a:tc>
              </a:tr>
              <a:tr h="851640">
                <a:tc>
                  <a:txBody>
                    <a:bodyPr/>
                    <a:lstStyle/>
                    <a:p>
                      <a:pPr marL="0" marR="0" lvl="0" indent="0" algn="l" defTabSz="914400" rtl="0" eaLnBrk="1" fontAlgn="base" latinLnBrk="0" hangingPunct="1">
                        <a:lnSpc>
                          <a:spcPct val="100000"/>
                        </a:lnSpc>
                        <a:spcBef>
                          <a:spcPct val="20000"/>
                        </a:spcBef>
                        <a:spcAft>
                          <a:spcPct val="0"/>
                        </a:spcAft>
                        <a:buClr>
                          <a:srgbClr val="9ECD67"/>
                        </a:buClr>
                        <a:buSzPct val="110000"/>
                        <a:buFontTx/>
                        <a:buNone/>
                        <a:tabLst/>
                      </a:pPr>
                      <a:r>
                        <a:rPr kumimoji="0" lang="en-US" sz="1600" b="1" i="0" u="none" strike="noStrike" cap="none" normalizeH="0" baseline="0" dirty="0" smtClean="0">
                          <a:ln>
                            <a:noFill/>
                          </a:ln>
                          <a:solidFill>
                            <a:schemeClr val="tx1"/>
                          </a:solidFill>
                          <a:effectLst/>
                          <a:latin typeface="+mj-lt"/>
                        </a:rPr>
                        <a:t>Coinsurance</a:t>
                      </a:r>
                      <a:br>
                        <a:rPr kumimoji="0" lang="en-US" sz="1600" b="1" i="0" u="none" strike="noStrike" cap="none" normalizeH="0" baseline="0" dirty="0" smtClean="0">
                          <a:ln>
                            <a:noFill/>
                          </a:ln>
                          <a:solidFill>
                            <a:schemeClr val="tx1"/>
                          </a:solidFill>
                          <a:effectLst/>
                          <a:latin typeface="+mj-lt"/>
                        </a:rPr>
                      </a:br>
                      <a:r>
                        <a:rPr kumimoji="0" lang="en-US" sz="1400" b="0" i="0" u="none" strike="noStrike" cap="none" normalizeH="0" baseline="0" dirty="0" smtClean="0">
                          <a:ln>
                            <a:noFill/>
                          </a:ln>
                          <a:solidFill>
                            <a:schemeClr val="tx1"/>
                          </a:solidFill>
                          <a:effectLst/>
                          <a:latin typeface="+mj-lt"/>
                        </a:rPr>
                        <a:t>(Plan pays/participant pays)</a:t>
                      </a:r>
                    </a:p>
                  </a:txBody>
                  <a:tcPr marL="91425" marR="91425" marT="45719" marB="45719"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l" defTabSz="914400" rtl="0" eaLnBrk="1" fontAlgn="base" latinLnBrk="0" hangingPunct="1">
                        <a:lnSpc>
                          <a:spcPct val="100000"/>
                        </a:lnSpc>
                        <a:spcBef>
                          <a:spcPct val="20000"/>
                        </a:spcBef>
                        <a:spcAft>
                          <a:spcPct val="0"/>
                        </a:spcAft>
                        <a:buClr>
                          <a:srgbClr val="9ECD67"/>
                        </a:buClr>
                        <a:buSzPct val="110000"/>
                        <a:buFontTx/>
                        <a:buNone/>
                        <a:tabLst/>
                      </a:pPr>
                      <a:r>
                        <a:rPr kumimoji="0" lang="en-US" sz="1600" b="0" i="0" u="none" strike="noStrike" cap="none" normalizeH="0" baseline="0" dirty="0" smtClean="0">
                          <a:ln>
                            <a:noFill/>
                          </a:ln>
                          <a:solidFill>
                            <a:schemeClr val="tx1"/>
                          </a:solidFill>
                          <a:effectLst/>
                          <a:latin typeface="+mj-lt"/>
                        </a:rPr>
                        <a:t>80% / 20%</a:t>
                      </a:r>
                    </a:p>
                  </a:txBody>
                  <a:tcPr marL="91425" marR="91425" marT="45719" marB="45719"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c>
                  <a:txBody>
                    <a:bodyPr/>
                    <a:lstStyle/>
                    <a:p>
                      <a:pPr marL="0" marR="0" lvl="0" indent="0" algn="l" defTabSz="914400" rtl="0" eaLnBrk="1" fontAlgn="base" latinLnBrk="0" hangingPunct="1">
                        <a:lnSpc>
                          <a:spcPct val="100000"/>
                        </a:lnSpc>
                        <a:spcBef>
                          <a:spcPct val="20000"/>
                        </a:spcBef>
                        <a:spcAft>
                          <a:spcPct val="0"/>
                        </a:spcAft>
                        <a:buClr>
                          <a:srgbClr val="9ECD67"/>
                        </a:buClr>
                        <a:buSzPct val="110000"/>
                        <a:buFontTx/>
                        <a:buNone/>
                        <a:tabLst/>
                      </a:pPr>
                      <a:r>
                        <a:rPr kumimoji="0" lang="en-US" sz="1600" b="0" i="0" u="none" strike="noStrike" cap="none" normalizeH="0" baseline="0" dirty="0" smtClean="0">
                          <a:ln>
                            <a:noFill/>
                          </a:ln>
                          <a:solidFill>
                            <a:schemeClr val="tx1"/>
                          </a:solidFill>
                          <a:effectLst/>
                          <a:latin typeface="+mj-lt"/>
                        </a:rPr>
                        <a:t>80% / 20%</a:t>
                      </a:r>
                    </a:p>
                  </a:txBody>
                  <a:tcPr marL="91425" marR="91425" marT="45719" marB="45719"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r>
              <a:tr h="1101320">
                <a:tc>
                  <a:txBody>
                    <a:bodyPr/>
                    <a:lstStyle/>
                    <a:p>
                      <a:pPr marL="0" marR="0" lvl="0" indent="0" algn="l" defTabSz="914400" rtl="0" eaLnBrk="1" fontAlgn="base" latinLnBrk="0" hangingPunct="1">
                        <a:lnSpc>
                          <a:spcPct val="100000"/>
                        </a:lnSpc>
                        <a:spcBef>
                          <a:spcPct val="20000"/>
                        </a:spcBef>
                        <a:spcAft>
                          <a:spcPct val="0"/>
                        </a:spcAft>
                        <a:buClr>
                          <a:srgbClr val="9ECD67"/>
                        </a:buClr>
                        <a:buSzPct val="110000"/>
                        <a:buFontTx/>
                        <a:buNone/>
                        <a:tabLst/>
                      </a:pPr>
                      <a:r>
                        <a:rPr kumimoji="0" lang="en-US" sz="1600" b="1" i="0" u="none" strike="noStrike" cap="none" normalizeH="0" baseline="0" dirty="0" smtClean="0">
                          <a:ln>
                            <a:noFill/>
                          </a:ln>
                          <a:solidFill>
                            <a:schemeClr val="tx1"/>
                          </a:solidFill>
                          <a:effectLst/>
                          <a:latin typeface="+mj-lt"/>
                        </a:rPr>
                        <a:t>Office Visit Copay</a:t>
                      </a:r>
                    </a:p>
                  </a:txBody>
                  <a:tcPr marL="91425" marR="91425" marT="45719" marB="45719"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l" defTabSz="914400" rtl="0" eaLnBrk="1" fontAlgn="base" latinLnBrk="0" hangingPunct="1">
                        <a:lnSpc>
                          <a:spcPct val="100000"/>
                        </a:lnSpc>
                        <a:spcBef>
                          <a:spcPct val="20000"/>
                        </a:spcBef>
                        <a:spcAft>
                          <a:spcPct val="0"/>
                        </a:spcAft>
                        <a:buClr>
                          <a:srgbClr val="9ECD67"/>
                        </a:buClr>
                        <a:buSzPct val="110000"/>
                        <a:buFontTx/>
                        <a:buNone/>
                        <a:tabLst/>
                      </a:pPr>
                      <a:r>
                        <a:rPr kumimoji="0" lang="en-US" sz="1600" b="0" i="0" u="none" strike="noStrike" cap="none" normalizeH="0" baseline="0" dirty="0" smtClean="0">
                          <a:ln>
                            <a:noFill/>
                          </a:ln>
                          <a:solidFill>
                            <a:schemeClr val="tx1"/>
                          </a:solidFill>
                          <a:effectLst/>
                          <a:latin typeface="+mj-lt"/>
                        </a:rPr>
                        <a:t>20% after deductible</a:t>
                      </a:r>
                    </a:p>
                  </a:txBody>
                  <a:tcPr marL="91425" marR="91425" marT="45719" marB="45719"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D9E9F7">
                        <a:alpha val="50000"/>
                      </a:srgbClr>
                    </a:solidFill>
                  </a:tcPr>
                </a:tc>
                <a:tc>
                  <a:txBody>
                    <a:bodyPr/>
                    <a:lstStyle/>
                    <a:p>
                      <a:pPr marL="0" marR="0" lvl="0" indent="0" algn="l" defTabSz="914400" rtl="0" eaLnBrk="1" fontAlgn="base" latinLnBrk="0" hangingPunct="1">
                        <a:lnSpc>
                          <a:spcPct val="90000"/>
                        </a:lnSpc>
                        <a:spcBef>
                          <a:spcPct val="5000"/>
                        </a:spcBef>
                        <a:spcAft>
                          <a:spcPct val="0"/>
                        </a:spcAft>
                        <a:buClr>
                          <a:srgbClr val="9ECD67"/>
                        </a:buClr>
                        <a:buSzPct val="110000"/>
                        <a:buFontTx/>
                        <a:buNone/>
                        <a:tabLst/>
                      </a:pPr>
                      <a:r>
                        <a:rPr kumimoji="0" lang="en-US" sz="1600" b="0" i="0" u="none" strike="noStrike" cap="none" normalizeH="0" baseline="0" dirty="0" smtClean="0">
                          <a:ln>
                            <a:noFill/>
                          </a:ln>
                          <a:solidFill>
                            <a:schemeClr val="tx1"/>
                          </a:solidFill>
                          <a:effectLst/>
                          <a:latin typeface="+mj-lt"/>
                        </a:rPr>
                        <a:t>$30 for primary</a:t>
                      </a:r>
                    </a:p>
                    <a:p>
                      <a:pPr marL="0" marR="0" lvl="0" indent="0" algn="l" defTabSz="914400" rtl="0" eaLnBrk="1" fontAlgn="base" latinLnBrk="0" hangingPunct="1">
                        <a:lnSpc>
                          <a:spcPct val="90000"/>
                        </a:lnSpc>
                        <a:spcBef>
                          <a:spcPct val="5000"/>
                        </a:spcBef>
                        <a:spcAft>
                          <a:spcPct val="0"/>
                        </a:spcAft>
                        <a:buClr>
                          <a:srgbClr val="9ECD67"/>
                        </a:buClr>
                        <a:buSzPct val="110000"/>
                        <a:buFontTx/>
                        <a:buNone/>
                        <a:tabLst/>
                      </a:pPr>
                      <a:r>
                        <a:rPr kumimoji="0" lang="en-US" sz="1600" b="0" i="0" u="none" strike="noStrike" cap="none" normalizeH="0" baseline="0" dirty="0" smtClean="0">
                          <a:ln>
                            <a:noFill/>
                          </a:ln>
                          <a:solidFill>
                            <a:schemeClr val="tx1"/>
                          </a:solidFill>
                          <a:effectLst/>
                          <a:latin typeface="+mj-lt"/>
                        </a:rPr>
                        <a:t>$50 for specialist</a:t>
                      </a:r>
                    </a:p>
                  </a:txBody>
                  <a:tcPr marL="91425" marR="91425" marT="45719" marB="45719"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D9E9F7">
                        <a:alpha val="50000"/>
                      </a:srgbClr>
                    </a:solidFill>
                  </a:tcPr>
                </a:tc>
              </a:tr>
            </a:tbl>
          </a:graphicData>
        </a:graphic>
      </p:graphicFrame>
      <p:sp>
        <p:nvSpPr>
          <p:cNvPr id="13625" name="Rectangle 313"/>
          <p:cNvSpPr>
            <a:spLocks noChangeArrowheads="1"/>
          </p:cNvSpPr>
          <p:nvPr/>
        </p:nvSpPr>
        <p:spPr bwMode="auto">
          <a:xfrm>
            <a:off x="474840" y="5789152"/>
            <a:ext cx="8990013"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20000"/>
              </a:spcBef>
              <a:defRPr/>
            </a:pPr>
            <a:r>
              <a:rPr lang="en-US" sz="1400" b="1" dirty="0">
                <a:solidFill>
                  <a:srgbClr val="246DAE"/>
                </a:solidFill>
                <a:ea typeface="+mn-ea"/>
                <a:cs typeface="+mn-cs"/>
              </a:rPr>
              <a:t>Primary</a:t>
            </a:r>
            <a:r>
              <a:rPr lang="en-US" sz="1400" dirty="0">
                <a:solidFill>
                  <a:srgbClr val="000000"/>
                </a:solidFill>
                <a:ea typeface="+mn-ea"/>
                <a:cs typeface="+mn-cs"/>
              </a:rPr>
              <a:t> means care provided by </a:t>
            </a:r>
            <a:r>
              <a:rPr lang="en-US" sz="1400" b="1" dirty="0">
                <a:solidFill>
                  <a:srgbClr val="246DAE"/>
                </a:solidFill>
                <a:ea typeface="+mn-ea"/>
                <a:cs typeface="+mn-cs"/>
              </a:rPr>
              <a:t>family practitioners, internists, OB/GYNs</a:t>
            </a:r>
            <a:r>
              <a:rPr lang="en-US" sz="1400" dirty="0">
                <a:solidFill>
                  <a:srgbClr val="246DAE"/>
                </a:solidFill>
                <a:ea typeface="+mn-ea"/>
                <a:cs typeface="+mn-cs"/>
              </a:rPr>
              <a:t> </a:t>
            </a:r>
            <a:r>
              <a:rPr lang="en-US" sz="1400" dirty="0">
                <a:solidFill>
                  <a:srgbClr val="000000"/>
                </a:solidFill>
                <a:ea typeface="+mn-ea"/>
                <a:cs typeface="+mn-cs"/>
              </a:rPr>
              <a:t>and</a:t>
            </a:r>
            <a:r>
              <a:rPr lang="en-US" sz="1400" dirty="0">
                <a:solidFill>
                  <a:srgbClr val="448FA6"/>
                </a:solidFill>
                <a:ea typeface="+mn-ea"/>
                <a:cs typeface="+mn-cs"/>
              </a:rPr>
              <a:t> </a:t>
            </a:r>
            <a:r>
              <a:rPr lang="en-US" sz="1400" b="1" dirty="0">
                <a:solidFill>
                  <a:srgbClr val="246DAE"/>
                </a:solidFill>
                <a:ea typeface="+mn-ea"/>
                <a:cs typeface="+mn-cs"/>
              </a:rPr>
              <a:t>pediatricians.</a:t>
            </a:r>
            <a:r>
              <a:rPr lang="en-US" sz="1400" dirty="0">
                <a:solidFill>
                  <a:srgbClr val="246DAE"/>
                </a:solidFill>
                <a:ea typeface="+mn-ea"/>
                <a:cs typeface="+mn-cs"/>
              </a:rPr>
              <a:t>  </a:t>
            </a:r>
            <a:br>
              <a:rPr lang="en-US" sz="1400" dirty="0">
                <a:solidFill>
                  <a:srgbClr val="246DAE"/>
                </a:solidFill>
                <a:ea typeface="+mn-ea"/>
                <a:cs typeface="+mn-cs"/>
              </a:rPr>
            </a:br>
            <a:r>
              <a:rPr lang="en-US" sz="1400" dirty="0">
                <a:solidFill>
                  <a:srgbClr val="000000"/>
                </a:solidFill>
                <a:ea typeface="+mn-ea"/>
                <a:cs typeface="+mn-cs"/>
              </a:rPr>
              <a:t>All other physicians are specialists.  </a:t>
            </a:r>
          </a:p>
        </p:txBody>
      </p:sp>
      <p:sp>
        <p:nvSpPr>
          <p:cNvPr id="6" name="Rectangle 2"/>
          <p:cNvSpPr>
            <a:spLocks noGrp="1" noChangeArrowheads="1"/>
          </p:cNvSpPr>
          <p:nvPr>
            <p:ph type="title"/>
          </p:nvPr>
        </p:nvSpPr>
        <p:spPr>
          <a:xfrm>
            <a:off x="474840" y="-192769"/>
            <a:ext cx="8229600" cy="1143000"/>
          </a:xfrm>
        </p:spPr>
        <p:txBody>
          <a:bodyPr/>
          <a:lstStyle/>
          <a:p>
            <a:pPr eaLnBrk="1" hangingPunct="1">
              <a:lnSpc>
                <a:spcPct val="90000"/>
              </a:lnSpc>
              <a:defRPr/>
            </a:pPr>
            <a:r>
              <a:rPr lang="en-US" dirty="0"/>
              <a:t>Choice POS II Plan </a:t>
            </a:r>
            <a:r>
              <a:rPr lang="en-US" dirty="0" smtClean="0"/>
              <a:t>overview </a:t>
            </a:r>
            <a:r>
              <a:rPr lang="en-US" dirty="0">
                <a:cs typeface="Calibri" charset="0"/>
              </a:rPr>
              <a:t/>
            </a:r>
            <a:br>
              <a:rPr lang="en-US" dirty="0">
                <a:cs typeface="Calibri" charset="0"/>
              </a:rPr>
            </a:br>
            <a:r>
              <a:rPr lang="en-US" sz="2000" dirty="0">
                <a:cs typeface="Calibri" charset="0"/>
              </a:rPr>
              <a:t>(Network </a:t>
            </a:r>
            <a:r>
              <a:rPr lang="en-US" sz="2000" dirty="0" smtClean="0">
                <a:cs typeface="Calibri" charset="0"/>
              </a:rPr>
              <a:t>level </a:t>
            </a:r>
            <a:r>
              <a:rPr lang="en-US" sz="2000" dirty="0">
                <a:cs typeface="Calibri" charset="0"/>
              </a:rPr>
              <a:t>of </a:t>
            </a:r>
            <a:r>
              <a:rPr lang="en-US" sz="2000" dirty="0" smtClean="0">
                <a:cs typeface="Calibri" charset="0"/>
              </a:rPr>
              <a:t>benefits</a:t>
            </a:r>
            <a:r>
              <a:rPr lang="en-US" sz="2000" dirty="0">
                <a:cs typeface="Calibri" charset="0"/>
              </a:rPr>
              <a:t>)</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74840" y="-192769"/>
            <a:ext cx="8229600" cy="1143000"/>
          </a:xfrm>
        </p:spPr>
        <p:txBody>
          <a:bodyPr/>
          <a:lstStyle/>
          <a:p>
            <a:pPr eaLnBrk="1" hangingPunct="1">
              <a:lnSpc>
                <a:spcPct val="90000"/>
              </a:lnSpc>
              <a:defRPr/>
            </a:pPr>
            <a:r>
              <a:rPr lang="en-US" dirty="0"/>
              <a:t>Choice POS II Plan </a:t>
            </a:r>
            <a:r>
              <a:rPr lang="en-US" dirty="0" smtClean="0"/>
              <a:t>overview </a:t>
            </a:r>
            <a:r>
              <a:rPr lang="en-US" dirty="0">
                <a:cs typeface="Calibri" charset="0"/>
              </a:rPr>
              <a:t/>
            </a:r>
            <a:br>
              <a:rPr lang="en-US" dirty="0">
                <a:cs typeface="Calibri" charset="0"/>
              </a:rPr>
            </a:br>
            <a:r>
              <a:rPr lang="en-US" sz="2000" dirty="0">
                <a:cs typeface="Calibri" charset="0"/>
              </a:rPr>
              <a:t>(Network </a:t>
            </a:r>
            <a:r>
              <a:rPr lang="en-US" sz="2000" dirty="0" smtClean="0">
                <a:cs typeface="Calibri" charset="0"/>
              </a:rPr>
              <a:t>level </a:t>
            </a:r>
            <a:r>
              <a:rPr lang="en-US" sz="2000" dirty="0">
                <a:cs typeface="Calibri" charset="0"/>
              </a:rPr>
              <a:t>of </a:t>
            </a:r>
            <a:r>
              <a:rPr lang="en-US" sz="2000" dirty="0" smtClean="0">
                <a:cs typeface="Calibri" charset="0"/>
              </a:rPr>
              <a:t>benefits</a:t>
            </a:r>
            <a:r>
              <a:rPr lang="en-US" sz="2000" dirty="0">
                <a:cs typeface="Calibri" charset="0"/>
              </a:rPr>
              <a:t>)</a:t>
            </a:r>
          </a:p>
        </p:txBody>
      </p:sp>
      <p:graphicFrame>
        <p:nvGraphicFramePr>
          <p:cNvPr id="204036" name="Group 260"/>
          <p:cNvGraphicFramePr>
            <a:graphicFrameLocks noGrp="1"/>
          </p:cNvGraphicFramePr>
          <p:nvPr>
            <p:ph idx="1"/>
            <p:extLst>
              <p:ext uri="{D42A27DB-BD31-4B8C-83A1-F6EECF244321}">
                <p14:modId xmlns:p14="http://schemas.microsoft.com/office/powerpoint/2010/main" val="3138035494"/>
              </p:ext>
            </p:extLst>
          </p:nvPr>
        </p:nvGraphicFramePr>
        <p:xfrm>
          <a:off x="563523" y="1399495"/>
          <a:ext cx="8123277" cy="2924175"/>
        </p:xfrm>
        <a:graphic>
          <a:graphicData uri="http://schemas.openxmlformats.org/drawingml/2006/table">
            <a:tbl>
              <a:tblPr/>
              <a:tblGrid>
                <a:gridCol w="2579441"/>
                <a:gridCol w="2771918"/>
                <a:gridCol w="2771918"/>
              </a:tblGrid>
              <a:tr h="386819">
                <a:tc gridSpan="3">
                  <a:txBody>
                    <a:bodyPr/>
                    <a:lstStyle/>
                    <a:p>
                      <a:pPr marL="115888" marR="0" lvl="0" indent="-115888" algn="l" defTabSz="914400" rtl="0" eaLnBrk="1" fontAlgn="base" latinLnBrk="0" hangingPunct="1">
                        <a:lnSpc>
                          <a:spcPct val="100000"/>
                        </a:lnSpc>
                        <a:spcBef>
                          <a:spcPct val="20000"/>
                        </a:spcBef>
                        <a:spcAft>
                          <a:spcPct val="0"/>
                        </a:spcAft>
                        <a:buClr>
                          <a:srgbClr val="9ECD67"/>
                        </a:buClr>
                        <a:buSzPct val="110000"/>
                        <a:buFontTx/>
                        <a:buNone/>
                        <a:tabLst/>
                      </a:pPr>
                      <a:r>
                        <a:rPr kumimoji="0" lang="en-US" sz="1800" b="1" i="0" u="none" strike="noStrike" cap="none" normalizeH="0" baseline="0" dirty="0" smtClean="0">
                          <a:ln>
                            <a:noFill/>
                          </a:ln>
                          <a:solidFill>
                            <a:schemeClr val="bg1"/>
                          </a:solidFill>
                          <a:effectLst/>
                          <a:latin typeface="+mj-lt"/>
                        </a:rPr>
                        <a:t>Preventive Care Clarification</a:t>
                      </a:r>
                    </a:p>
                  </a:txBody>
                  <a:tcPr marL="122349" marR="122349" marT="45712" marB="45712"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chemeClr val="accent6">
                        <a:lumMod val="75000"/>
                      </a:schemeClr>
                    </a:solidFill>
                  </a:tcPr>
                </a:tc>
                <a:tc hMerge="1">
                  <a:txBody>
                    <a:bodyPr/>
                    <a:lstStyle/>
                    <a:p>
                      <a:endParaRPr lang="en-US"/>
                    </a:p>
                  </a:txBody>
                  <a:tcPr/>
                </a:tc>
                <a:tc hMerge="1">
                  <a:txBody>
                    <a:bodyPr/>
                    <a:lstStyle/>
                    <a:p>
                      <a:endParaRPr lang="en-US"/>
                    </a:p>
                  </a:txBody>
                  <a:tcPr/>
                </a:tc>
              </a:tr>
              <a:tr h="366371">
                <a:tc>
                  <a:txBody>
                    <a:bodyPr/>
                    <a:lstStyle/>
                    <a:p>
                      <a:pPr marL="0" marR="0" lvl="0" indent="0" algn="l" defTabSz="914400" rtl="0" eaLnBrk="1" fontAlgn="base" latinLnBrk="0" hangingPunct="1">
                        <a:lnSpc>
                          <a:spcPct val="100000"/>
                        </a:lnSpc>
                        <a:spcBef>
                          <a:spcPct val="20000"/>
                        </a:spcBef>
                        <a:spcAft>
                          <a:spcPct val="0"/>
                        </a:spcAft>
                        <a:buClr>
                          <a:srgbClr val="9ECD67"/>
                        </a:buClr>
                        <a:buSzPct val="110000"/>
                        <a:buFontTx/>
                        <a:buNone/>
                        <a:tabLst/>
                      </a:pPr>
                      <a:r>
                        <a:rPr kumimoji="0" lang="en-US" sz="1600" b="1" i="0" u="none" strike="noStrike" cap="none" normalizeH="0" baseline="0" dirty="0" smtClean="0">
                          <a:ln>
                            <a:noFill/>
                          </a:ln>
                          <a:solidFill>
                            <a:schemeClr val="bg1"/>
                          </a:solidFill>
                          <a:effectLst/>
                          <a:latin typeface="+mj-lt"/>
                        </a:rPr>
                        <a:t>Services</a:t>
                      </a:r>
                    </a:p>
                  </a:txBody>
                  <a:tcPr marL="122349" marR="122349" marT="45712" marB="45712"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rgbClr val="008000"/>
                    </a:solidFill>
                  </a:tcPr>
                </a:tc>
                <a:tc>
                  <a:txBody>
                    <a:bodyPr/>
                    <a:lstStyle/>
                    <a:p>
                      <a:pPr marL="0" marR="0" lvl="0" indent="0" algn="ctr" defTabSz="914400" rtl="0" eaLnBrk="1" fontAlgn="base" latinLnBrk="0" hangingPunct="1">
                        <a:lnSpc>
                          <a:spcPct val="100000"/>
                        </a:lnSpc>
                        <a:spcBef>
                          <a:spcPct val="20000"/>
                        </a:spcBef>
                        <a:spcAft>
                          <a:spcPct val="0"/>
                        </a:spcAft>
                        <a:buClr>
                          <a:srgbClr val="9ECD67"/>
                        </a:buClr>
                        <a:buSzPct val="110000"/>
                        <a:buFontTx/>
                        <a:buNone/>
                        <a:tabLst/>
                      </a:pPr>
                      <a:r>
                        <a:rPr kumimoji="0" lang="en-US" sz="1600" b="1" i="0" u="none" strike="noStrike" cap="none" normalizeH="0" baseline="0" dirty="0" smtClean="0">
                          <a:ln>
                            <a:noFill/>
                          </a:ln>
                          <a:solidFill>
                            <a:schemeClr val="bg1"/>
                          </a:solidFill>
                          <a:effectLst/>
                          <a:latin typeface="+mj-lt"/>
                        </a:rPr>
                        <a:t>ActiveCare 1-HD</a:t>
                      </a:r>
                    </a:p>
                  </a:txBody>
                  <a:tcPr marL="122349" marR="122349" marT="45712" marB="45712"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9ECD67"/>
                        </a:buClr>
                        <a:buSzPct val="110000"/>
                        <a:buFontTx/>
                        <a:buNone/>
                        <a:tabLst/>
                      </a:pPr>
                      <a:r>
                        <a:rPr kumimoji="0" lang="en-US" sz="1600" b="1" i="0" u="none" strike="noStrike" cap="none" normalizeH="0" baseline="0" dirty="0" smtClean="0">
                          <a:ln>
                            <a:noFill/>
                          </a:ln>
                          <a:solidFill>
                            <a:schemeClr val="bg1"/>
                          </a:solidFill>
                          <a:effectLst/>
                          <a:latin typeface="+mj-lt"/>
                        </a:rPr>
                        <a:t>ActiveCare 2</a:t>
                      </a:r>
                    </a:p>
                  </a:txBody>
                  <a:tcPr marL="122349" marR="122349" marT="45712" marB="45712"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rgbClr val="376092"/>
                    </a:solidFill>
                  </a:tcPr>
                </a:tc>
              </a:tr>
              <a:tr h="845785">
                <a:tc>
                  <a:txBody>
                    <a:bodyPr/>
                    <a:lstStyle/>
                    <a:p>
                      <a:pPr marL="0" marR="0" lvl="0" indent="0" algn="l" defTabSz="914400" rtl="0" eaLnBrk="1" fontAlgn="base" latinLnBrk="0" hangingPunct="1">
                        <a:lnSpc>
                          <a:spcPct val="90000"/>
                        </a:lnSpc>
                        <a:spcBef>
                          <a:spcPct val="20000"/>
                        </a:spcBef>
                        <a:spcAft>
                          <a:spcPct val="0"/>
                        </a:spcAft>
                        <a:buClr>
                          <a:srgbClr val="9ECD67"/>
                        </a:buClr>
                        <a:buSzPct val="110000"/>
                        <a:buFontTx/>
                        <a:buNone/>
                        <a:tabLst/>
                      </a:pPr>
                      <a:r>
                        <a:rPr kumimoji="0" lang="en-US" sz="1600" b="1" i="0" u="none" strike="noStrike" cap="none" normalizeH="0" baseline="0" dirty="0" smtClean="0">
                          <a:ln>
                            <a:noFill/>
                          </a:ln>
                          <a:solidFill>
                            <a:schemeClr val="tx1"/>
                          </a:solidFill>
                          <a:effectLst/>
                          <a:latin typeface="+mj-lt"/>
                        </a:rPr>
                        <a:t>Preventive Care</a:t>
                      </a:r>
                    </a:p>
                  </a:txBody>
                  <a:tcPr marL="122349" marR="122349" marT="45712" marB="45712"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l" defTabSz="914400" rtl="0" eaLnBrk="1" fontAlgn="base" latinLnBrk="0" hangingPunct="1">
                        <a:lnSpc>
                          <a:spcPct val="90000"/>
                        </a:lnSpc>
                        <a:spcBef>
                          <a:spcPct val="5000"/>
                        </a:spcBef>
                        <a:spcAft>
                          <a:spcPct val="0"/>
                        </a:spcAft>
                        <a:buClr>
                          <a:srgbClr val="9ECD67"/>
                        </a:buClr>
                        <a:buSzPct val="110000"/>
                        <a:buFontTx/>
                        <a:buNone/>
                        <a:tabLst/>
                      </a:pPr>
                      <a:r>
                        <a:rPr kumimoji="0" lang="en-US" sz="1600" b="0" i="0" u="none" strike="noStrike" kern="1200" cap="none" normalizeH="0" baseline="0" dirty="0" smtClean="0">
                          <a:ln>
                            <a:noFill/>
                          </a:ln>
                          <a:solidFill>
                            <a:schemeClr val="tx1"/>
                          </a:solidFill>
                          <a:effectLst/>
                          <a:latin typeface="+mj-lt"/>
                          <a:ea typeface="+mn-ea"/>
                          <a:cs typeface="+mn-cs"/>
                        </a:rPr>
                        <a:t>Plan pays 100% </a:t>
                      </a:r>
                      <a:br>
                        <a:rPr kumimoji="0" lang="en-US" sz="1600" b="0" i="0" u="none" strike="noStrike" kern="1200" cap="none" normalizeH="0" baseline="0" dirty="0" smtClean="0">
                          <a:ln>
                            <a:noFill/>
                          </a:ln>
                          <a:solidFill>
                            <a:schemeClr val="tx1"/>
                          </a:solidFill>
                          <a:effectLst/>
                          <a:latin typeface="+mj-lt"/>
                          <a:ea typeface="+mn-ea"/>
                          <a:cs typeface="+mn-cs"/>
                        </a:rPr>
                      </a:br>
                      <a:r>
                        <a:rPr kumimoji="0" lang="en-US" sz="1600" b="0" i="0" u="none" strike="noStrike" kern="1200" cap="none" normalizeH="0" baseline="0" dirty="0" smtClean="0">
                          <a:ln>
                            <a:noFill/>
                          </a:ln>
                          <a:solidFill>
                            <a:schemeClr val="tx1"/>
                          </a:solidFill>
                          <a:effectLst/>
                          <a:latin typeface="+mj-lt"/>
                          <a:ea typeface="+mn-ea"/>
                          <a:cs typeface="+mn-cs"/>
                        </a:rPr>
                        <a:t>(deductible waived)</a:t>
                      </a:r>
                    </a:p>
                  </a:txBody>
                  <a:tcPr marL="122349" marR="122349" marT="45713" marB="45713"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c>
                  <a:txBody>
                    <a:bodyPr/>
                    <a:lstStyle/>
                    <a:p>
                      <a:pPr marL="0" marR="0" lvl="0" indent="0" algn="l" defTabSz="914400" rtl="0" eaLnBrk="1" fontAlgn="base" latinLnBrk="0" hangingPunct="1">
                        <a:lnSpc>
                          <a:spcPct val="90000"/>
                        </a:lnSpc>
                        <a:spcBef>
                          <a:spcPct val="5000"/>
                        </a:spcBef>
                        <a:spcAft>
                          <a:spcPct val="0"/>
                        </a:spcAft>
                        <a:buClr>
                          <a:srgbClr val="9ECD67"/>
                        </a:buClr>
                        <a:buSzPct val="110000"/>
                        <a:buFontTx/>
                        <a:buNone/>
                        <a:tabLst/>
                      </a:pPr>
                      <a:r>
                        <a:rPr kumimoji="0" lang="en-US" sz="1600" b="0" i="0" u="none" strike="noStrike" kern="1200" cap="none" normalizeH="0" baseline="0" dirty="0" smtClean="0">
                          <a:ln>
                            <a:noFill/>
                          </a:ln>
                          <a:solidFill>
                            <a:schemeClr val="tx1"/>
                          </a:solidFill>
                          <a:effectLst/>
                          <a:latin typeface="+mj-lt"/>
                          <a:ea typeface="+mn-ea"/>
                          <a:cs typeface="+mn-cs"/>
                        </a:rPr>
                        <a:t>Plan pays 100%</a:t>
                      </a:r>
                      <a:br>
                        <a:rPr kumimoji="0" lang="en-US" sz="1600" b="0" i="0" u="none" strike="noStrike" kern="1200" cap="none" normalizeH="0" baseline="0" dirty="0" smtClean="0">
                          <a:ln>
                            <a:noFill/>
                          </a:ln>
                          <a:solidFill>
                            <a:schemeClr val="tx1"/>
                          </a:solidFill>
                          <a:effectLst/>
                          <a:latin typeface="+mj-lt"/>
                          <a:ea typeface="+mn-ea"/>
                          <a:cs typeface="+mn-cs"/>
                        </a:rPr>
                      </a:br>
                      <a:r>
                        <a:rPr kumimoji="0" lang="en-US" sz="1600" b="0" i="0" u="none" strike="noStrike" kern="1200" cap="none" normalizeH="0" baseline="0" dirty="0" smtClean="0">
                          <a:ln>
                            <a:noFill/>
                          </a:ln>
                          <a:solidFill>
                            <a:schemeClr val="tx1"/>
                          </a:solidFill>
                          <a:effectLst/>
                          <a:latin typeface="+mj-lt"/>
                          <a:ea typeface="+mn-ea"/>
                          <a:cs typeface="+mn-cs"/>
                        </a:rPr>
                        <a:t>(no copay required)</a:t>
                      </a:r>
                    </a:p>
                  </a:txBody>
                  <a:tcPr marL="122349" marR="122349" marT="45713" marB="45713"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r>
              <a:tr h="1325200">
                <a:tc>
                  <a:txBody>
                    <a:bodyPr/>
                    <a:lstStyle/>
                    <a:p>
                      <a:pPr marL="0" marR="0" lvl="0" indent="0" algn="l" defTabSz="914400" rtl="0" eaLnBrk="1" fontAlgn="base" latinLnBrk="0" hangingPunct="1">
                        <a:lnSpc>
                          <a:spcPct val="100000"/>
                        </a:lnSpc>
                        <a:spcBef>
                          <a:spcPct val="20000"/>
                        </a:spcBef>
                        <a:spcAft>
                          <a:spcPct val="0"/>
                        </a:spcAft>
                        <a:buClr>
                          <a:srgbClr val="9ECD67"/>
                        </a:buClr>
                        <a:buSzPct val="110000"/>
                        <a:buFontTx/>
                        <a:buNone/>
                        <a:tabLst/>
                        <a:defRPr/>
                      </a:pPr>
                      <a:r>
                        <a:rPr kumimoji="0" lang="en-US" sz="1600" b="1" i="0" u="none" strike="noStrike" cap="none" normalizeH="0" baseline="0" dirty="0" smtClean="0">
                          <a:ln>
                            <a:noFill/>
                          </a:ln>
                          <a:solidFill>
                            <a:schemeClr val="tx1"/>
                          </a:solidFill>
                          <a:effectLst/>
                          <a:latin typeface="+mj-lt"/>
                        </a:rPr>
                        <a:t>Routine eye exam </a:t>
                      </a:r>
                      <a:r>
                        <a:rPr kumimoji="0" lang="en-US" sz="1600" b="0" i="0" u="none" strike="noStrike" cap="none" normalizeH="0" baseline="0" dirty="0" smtClean="0">
                          <a:ln>
                            <a:noFill/>
                          </a:ln>
                          <a:solidFill>
                            <a:schemeClr val="tx1"/>
                          </a:solidFill>
                          <a:effectLst/>
                          <a:latin typeface="+mj-lt"/>
                        </a:rPr>
                        <a:t/>
                      </a:r>
                      <a:br>
                        <a:rPr kumimoji="0" lang="en-US" sz="1600" b="0" i="0" u="none" strike="noStrike" cap="none" normalizeH="0" baseline="0" dirty="0" smtClean="0">
                          <a:ln>
                            <a:noFill/>
                          </a:ln>
                          <a:solidFill>
                            <a:schemeClr val="tx1"/>
                          </a:solidFill>
                          <a:effectLst/>
                          <a:latin typeface="+mj-lt"/>
                        </a:rPr>
                      </a:br>
                      <a:r>
                        <a:rPr kumimoji="0" lang="en-US" sz="1200" b="0" i="0" u="none" strike="noStrike" cap="none" normalizeH="0" baseline="0" dirty="0" smtClean="0">
                          <a:ln>
                            <a:noFill/>
                          </a:ln>
                          <a:solidFill>
                            <a:schemeClr val="tx1"/>
                          </a:solidFill>
                          <a:effectLst/>
                          <a:latin typeface="+mj-lt"/>
                        </a:rPr>
                        <a:t>(one per plan year)</a:t>
                      </a:r>
                      <a:r>
                        <a:rPr kumimoji="0" lang="en-US" sz="1200" b="1" i="0" u="none" strike="noStrike" cap="none" normalizeH="0" baseline="0" dirty="0" smtClean="0">
                          <a:ln>
                            <a:noFill/>
                          </a:ln>
                          <a:solidFill>
                            <a:schemeClr val="tx1"/>
                          </a:solidFill>
                          <a:effectLst/>
                          <a:latin typeface="+mj-lt"/>
                        </a:rPr>
                        <a:t/>
                      </a:r>
                      <a:br>
                        <a:rPr kumimoji="0" lang="en-US" sz="1200" b="1" i="0" u="none" strike="noStrike" cap="none" normalizeH="0" baseline="0" dirty="0" smtClean="0">
                          <a:ln>
                            <a:noFill/>
                          </a:ln>
                          <a:solidFill>
                            <a:schemeClr val="tx1"/>
                          </a:solidFill>
                          <a:effectLst/>
                          <a:latin typeface="+mj-lt"/>
                        </a:rPr>
                      </a:br>
                      <a:r>
                        <a:rPr kumimoji="0" lang="en-US" sz="1200" b="1" i="0" u="none" strike="noStrike" cap="none" normalizeH="0" baseline="0" dirty="0" smtClean="0">
                          <a:ln>
                            <a:noFill/>
                          </a:ln>
                          <a:solidFill>
                            <a:schemeClr val="tx1"/>
                          </a:solidFill>
                          <a:effectLst/>
                          <a:latin typeface="+mj-lt"/>
                        </a:rPr>
                        <a:t/>
                      </a:r>
                      <a:br>
                        <a:rPr kumimoji="0" lang="en-US" sz="1200" b="1" i="0" u="none" strike="noStrike" cap="none" normalizeH="0" baseline="0" dirty="0" smtClean="0">
                          <a:ln>
                            <a:noFill/>
                          </a:ln>
                          <a:solidFill>
                            <a:schemeClr val="tx1"/>
                          </a:solidFill>
                          <a:effectLst/>
                          <a:latin typeface="+mj-lt"/>
                        </a:rPr>
                      </a:br>
                      <a:r>
                        <a:rPr kumimoji="0" lang="en-US" sz="1600" b="1" i="0" u="none" strike="noStrike" cap="none" normalizeH="0" baseline="0" dirty="0" smtClean="0">
                          <a:ln>
                            <a:noFill/>
                          </a:ln>
                          <a:solidFill>
                            <a:schemeClr val="tx1"/>
                          </a:solidFill>
                          <a:effectLst/>
                          <a:latin typeface="+mj-lt"/>
                        </a:rPr>
                        <a:t>Hearing exam</a:t>
                      </a:r>
                    </a:p>
                  </a:txBody>
                  <a:tcPr marL="122349" marR="122349" marT="45713" marB="45713"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l" defTabSz="914400" rtl="0" eaLnBrk="1" fontAlgn="base" latinLnBrk="0" hangingPunct="1">
                        <a:lnSpc>
                          <a:spcPct val="100000"/>
                        </a:lnSpc>
                        <a:spcBef>
                          <a:spcPct val="20000"/>
                        </a:spcBef>
                        <a:spcAft>
                          <a:spcPct val="0"/>
                        </a:spcAft>
                        <a:buClr>
                          <a:srgbClr val="9ECD67"/>
                        </a:buClr>
                        <a:buSzPct val="110000"/>
                        <a:buFontTx/>
                        <a:buNone/>
                        <a:tabLst/>
                      </a:pPr>
                      <a:r>
                        <a:rPr kumimoji="0" lang="en-US" sz="1600" b="0" i="0" u="none" strike="noStrike" cap="none" normalizeH="0" baseline="0" dirty="0" smtClean="0">
                          <a:ln>
                            <a:noFill/>
                          </a:ln>
                          <a:solidFill>
                            <a:schemeClr val="tx1"/>
                          </a:solidFill>
                          <a:effectLst/>
                          <a:latin typeface="+mj-lt"/>
                        </a:rPr>
                        <a:t>20% after deductible</a:t>
                      </a:r>
                    </a:p>
                  </a:txBody>
                  <a:tcPr marL="122349" marR="122349" marT="45713" marB="45713"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D9E9F7">
                        <a:alpha val="50000"/>
                      </a:srgbClr>
                    </a:solidFill>
                  </a:tcPr>
                </a:tc>
                <a:tc>
                  <a:txBody>
                    <a:bodyPr/>
                    <a:lstStyle/>
                    <a:p>
                      <a:pPr marL="0" marR="0" lvl="0" indent="0" algn="l" defTabSz="914400" rtl="0" eaLnBrk="1" fontAlgn="base" latinLnBrk="0" hangingPunct="1">
                        <a:lnSpc>
                          <a:spcPct val="90000"/>
                        </a:lnSpc>
                        <a:spcBef>
                          <a:spcPct val="5000"/>
                        </a:spcBef>
                        <a:spcAft>
                          <a:spcPct val="0"/>
                        </a:spcAft>
                        <a:buClr>
                          <a:srgbClr val="9ECD67"/>
                        </a:buClr>
                        <a:buSzPct val="110000"/>
                        <a:buFontTx/>
                        <a:buNone/>
                        <a:tabLst/>
                      </a:pPr>
                      <a:r>
                        <a:rPr kumimoji="0" lang="en-US" sz="1600" b="0" i="0" u="none" strike="noStrike" cap="none" normalizeH="0" baseline="0" dirty="0" smtClean="0">
                          <a:ln>
                            <a:noFill/>
                          </a:ln>
                          <a:solidFill>
                            <a:schemeClr val="tx1"/>
                          </a:solidFill>
                          <a:effectLst/>
                          <a:latin typeface="+mj-lt"/>
                        </a:rPr>
                        <a:t>$30 for primary</a:t>
                      </a:r>
                    </a:p>
                    <a:p>
                      <a:pPr marL="0" marR="0" lvl="0" indent="0" algn="l" defTabSz="914400" rtl="0" eaLnBrk="1" fontAlgn="base" latinLnBrk="0" hangingPunct="1">
                        <a:lnSpc>
                          <a:spcPct val="90000"/>
                        </a:lnSpc>
                        <a:spcBef>
                          <a:spcPct val="5000"/>
                        </a:spcBef>
                        <a:spcAft>
                          <a:spcPct val="0"/>
                        </a:spcAft>
                        <a:buClr>
                          <a:srgbClr val="9ECD67"/>
                        </a:buClr>
                        <a:buSzPct val="110000"/>
                        <a:buFontTx/>
                        <a:buNone/>
                        <a:tabLst/>
                      </a:pPr>
                      <a:r>
                        <a:rPr kumimoji="0" lang="en-US" sz="1600" b="0" i="0" u="none" strike="noStrike" cap="none" normalizeH="0" baseline="0" dirty="0" smtClean="0">
                          <a:ln>
                            <a:noFill/>
                          </a:ln>
                          <a:solidFill>
                            <a:schemeClr val="tx1"/>
                          </a:solidFill>
                          <a:effectLst/>
                          <a:latin typeface="+mj-lt"/>
                        </a:rPr>
                        <a:t>$50 for specialist</a:t>
                      </a:r>
                    </a:p>
                  </a:txBody>
                  <a:tcPr marL="122349" marR="122349" marT="45713" marB="45713"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D9E9F7">
                        <a:alpha val="50000"/>
                      </a:srgbClr>
                    </a:solidFill>
                  </a:tcPr>
                </a:tc>
              </a:tr>
            </a:tbl>
          </a:graphicData>
        </a:graphic>
      </p:graphicFrame>
      <p:sp>
        <p:nvSpPr>
          <p:cNvPr id="50200" name="Rectangle 1"/>
          <p:cNvSpPr>
            <a:spLocks noChangeArrowheads="1"/>
          </p:cNvSpPr>
          <p:nvPr/>
        </p:nvSpPr>
        <p:spPr bwMode="auto">
          <a:xfrm>
            <a:off x="467665" y="4506346"/>
            <a:ext cx="8325153" cy="116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8925" indent="-288925">
              <a:lnSpc>
                <a:spcPct val="90000"/>
              </a:lnSpc>
              <a:spcBef>
                <a:spcPts val="2928"/>
              </a:spcBef>
              <a:buClr>
                <a:srgbClr val="008000"/>
              </a:buClr>
              <a:buSzPct val="110000"/>
              <a:buFont typeface="Arial" charset="0"/>
              <a:buChar char="•"/>
            </a:pPr>
            <a:r>
              <a:rPr lang="en-US" sz="2200" dirty="0">
                <a:solidFill>
                  <a:srgbClr val="000000"/>
                </a:solidFill>
              </a:rPr>
              <a:t>100% coverage for certain age- and gender-specific preventive care services when network providers are used</a:t>
            </a:r>
          </a:p>
          <a:p>
            <a:pPr marL="288925" indent="-288925">
              <a:lnSpc>
                <a:spcPct val="90000"/>
              </a:lnSpc>
              <a:spcBef>
                <a:spcPts val="1200"/>
              </a:spcBef>
              <a:buClr>
                <a:srgbClr val="008000"/>
              </a:buClr>
              <a:buSzPct val="110000"/>
              <a:buFontTx/>
              <a:buChar char="•"/>
            </a:pPr>
            <a:r>
              <a:rPr lang="en-US" sz="2200" dirty="0">
                <a:solidFill>
                  <a:srgbClr val="000000"/>
                </a:solidFill>
              </a:rPr>
              <a:t>Must be billed by provider as </a:t>
            </a:r>
            <a:r>
              <a:rPr lang="ja-JP" altLang="en-US" sz="2200" dirty="0">
                <a:solidFill>
                  <a:srgbClr val="000000"/>
                </a:solidFill>
              </a:rPr>
              <a:t>“</a:t>
            </a:r>
            <a:r>
              <a:rPr lang="en-US" altLang="ja-JP" sz="2200" dirty="0">
                <a:solidFill>
                  <a:srgbClr val="000000"/>
                </a:solidFill>
              </a:rPr>
              <a:t>preventive care</a:t>
            </a:r>
            <a:r>
              <a:rPr lang="ja-JP" altLang="en-US" sz="2200" dirty="0">
                <a:solidFill>
                  <a:srgbClr val="000000"/>
                </a:solidFill>
              </a:rPr>
              <a:t>”</a:t>
            </a:r>
            <a:r>
              <a:rPr lang="en-US" altLang="ja-JP" sz="2200" dirty="0">
                <a:solidFill>
                  <a:srgbClr val="000000"/>
                </a:solidFill>
              </a:rPr>
              <a:t>  </a:t>
            </a:r>
            <a:endParaRPr lang="en-US" sz="2200"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036" name="Group 260"/>
          <p:cNvGraphicFramePr>
            <a:graphicFrameLocks noGrp="1"/>
          </p:cNvGraphicFramePr>
          <p:nvPr>
            <p:ph type="tbl" idx="4294967295"/>
            <p:extLst>
              <p:ext uri="{D42A27DB-BD31-4B8C-83A1-F6EECF244321}">
                <p14:modId xmlns:p14="http://schemas.microsoft.com/office/powerpoint/2010/main" val="2299233604"/>
              </p:ext>
            </p:extLst>
          </p:nvPr>
        </p:nvGraphicFramePr>
        <p:xfrm>
          <a:off x="564335" y="1401617"/>
          <a:ext cx="8114155" cy="4738271"/>
        </p:xfrm>
        <a:graphic>
          <a:graphicData uri="http://schemas.openxmlformats.org/drawingml/2006/table">
            <a:tbl>
              <a:tblPr/>
              <a:tblGrid>
                <a:gridCol w="2716708"/>
                <a:gridCol w="2500207"/>
                <a:gridCol w="2897240"/>
              </a:tblGrid>
              <a:tr h="331675">
                <a:tc gridSpan="3">
                  <a:txBody>
                    <a:bodyPr/>
                    <a:lstStyle/>
                    <a:p>
                      <a:pPr marL="115888" marR="0" lvl="0" indent="-115888" algn="l" defTabSz="914400" rtl="0" eaLnBrk="1" fontAlgn="base" latinLnBrk="0" hangingPunct="1">
                        <a:lnSpc>
                          <a:spcPct val="90000"/>
                        </a:lnSpc>
                        <a:spcBef>
                          <a:spcPct val="20000"/>
                        </a:spcBef>
                        <a:spcAft>
                          <a:spcPct val="0"/>
                        </a:spcAft>
                        <a:buClr>
                          <a:srgbClr val="9ECD67"/>
                        </a:buClr>
                        <a:buSzPct val="110000"/>
                        <a:buFontTx/>
                        <a:buNone/>
                        <a:tabLst/>
                      </a:pPr>
                      <a:r>
                        <a:rPr kumimoji="0" lang="en-US" sz="1800" b="1" i="0" u="none" strike="noStrike" cap="none" normalizeH="0" baseline="0" dirty="0" smtClean="0">
                          <a:ln>
                            <a:noFill/>
                          </a:ln>
                          <a:solidFill>
                            <a:schemeClr val="bg1"/>
                          </a:solidFill>
                          <a:effectLst/>
                          <a:latin typeface="+mj-lt"/>
                        </a:rPr>
                        <a:t>Benefits (continued)</a:t>
                      </a:r>
                    </a:p>
                  </a:txBody>
                  <a:tcPr marL="91447" marR="91447" marT="45719" marB="45719"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chemeClr val="accent6">
                        <a:lumMod val="75000"/>
                      </a:schemeClr>
                    </a:solidFill>
                  </a:tcPr>
                </a:tc>
                <a:tc hMerge="1">
                  <a:txBody>
                    <a:bodyPr/>
                    <a:lstStyle/>
                    <a:p>
                      <a:endParaRPr lang="en-US"/>
                    </a:p>
                  </a:txBody>
                  <a:tcPr/>
                </a:tc>
                <a:tc hMerge="1">
                  <a:txBody>
                    <a:bodyPr/>
                    <a:lstStyle/>
                    <a:p>
                      <a:endParaRPr lang="en-US"/>
                    </a:p>
                  </a:txBody>
                  <a:tcPr/>
                </a:tc>
              </a:tr>
              <a:tr h="376459">
                <a:tc>
                  <a:txBody>
                    <a:bodyPr/>
                    <a:lstStyle/>
                    <a:p>
                      <a:pPr marL="0" marR="0" lvl="0" indent="0" algn="l" defTabSz="914400" rtl="0" eaLnBrk="1" fontAlgn="base" latinLnBrk="0" hangingPunct="1">
                        <a:lnSpc>
                          <a:spcPct val="90000"/>
                        </a:lnSpc>
                        <a:spcBef>
                          <a:spcPct val="20000"/>
                        </a:spcBef>
                        <a:spcAft>
                          <a:spcPct val="0"/>
                        </a:spcAft>
                        <a:buClr>
                          <a:srgbClr val="9ECD67"/>
                        </a:buClr>
                        <a:buSzPct val="110000"/>
                        <a:buFontTx/>
                        <a:buNone/>
                        <a:tabLst/>
                      </a:pPr>
                      <a:r>
                        <a:rPr kumimoji="0" lang="en-US" sz="1600" b="1" i="0" u="none" strike="noStrike" cap="none" normalizeH="0" baseline="0" dirty="0" smtClean="0">
                          <a:ln>
                            <a:noFill/>
                          </a:ln>
                          <a:solidFill>
                            <a:schemeClr val="bg1"/>
                          </a:solidFill>
                          <a:effectLst/>
                          <a:latin typeface="+mj-lt"/>
                        </a:rPr>
                        <a:t>Services</a:t>
                      </a:r>
                    </a:p>
                  </a:txBody>
                  <a:tcPr marL="91447" marR="91447" marT="45719" marB="45719"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rgbClr val="008000"/>
                    </a:solidFill>
                  </a:tcPr>
                </a:tc>
                <a:tc>
                  <a:txBody>
                    <a:bodyPr/>
                    <a:lstStyle/>
                    <a:p>
                      <a:pPr marL="0" marR="0" lvl="0" indent="0" algn="ctr" defTabSz="914400" rtl="0" eaLnBrk="1" fontAlgn="base" latinLnBrk="0" hangingPunct="1">
                        <a:lnSpc>
                          <a:spcPct val="90000"/>
                        </a:lnSpc>
                        <a:spcBef>
                          <a:spcPct val="20000"/>
                        </a:spcBef>
                        <a:spcAft>
                          <a:spcPct val="0"/>
                        </a:spcAft>
                        <a:buClr>
                          <a:srgbClr val="9ECD67"/>
                        </a:buClr>
                        <a:buSzPct val="110000"/>
                        <a:buFontTx/>
                        <a:buNone/>
                        <a:tabLst/>
                      </a:pPr>
                      <a:r>
                        <a:rPr kumimoji="0" lang="en-US" sz="1600" b="1" i="0" u="none" strike="noStrike" cap="none" normalizeH="0" baseline="0" dirty="0" smtClean="0">
                          <a:ln>
                            <a:noFill/>
                          </a:ln>
                          <a:solidFill>
                            <a:schemeClr val="bg1"/>
                          </a:solidFill>
                          <a:effectLst/>
                          <a:latin typeface="+mj-lt"/>
                        </a:rPr>
                        <a:t>ActiveCare 1-HD</a:t>
                      </a:r>
                    </a:p>
                  </a:txBody>
                  <a:tcPr marL="91447" marR="91447" marT="45719" marB="45719"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chemeClr val="accent1">
                        <a:lumMod val="75000"/>
                      </a:schemeClr>
                    </a:solidFill>
                  </a:tcPr>
                </a:tc>
                <a:tc>
                  <a:txBody>
                    <a:bodyPr/>
                    <a:lstStyle/>
                    <a:p>
                      <a:pPr marL="0" marR="0" lvl="0" indent="0" algn="ctr" defTabSz="914400" rtl="0" eaLnBrk="1" fontAlgn="base" latinLnBrk="0" hangingPunct="1">
                        <a:lnSpc>
                          <a:spcPct val="90000"/>
                        </a:lnSpc>
                        <a:spcBef>
                          <a:spcPct val="20000"/>
                        </a:spcBef>
                        <a:spcAft>
                          <a:spcPct val="0"/>
                        </a:spcAft>
                        <a:buClr>
                          <a:srgbClr val="9ECD67"/>
                        </a:buClr>
                        <a:buSzPct val="110000"/>
                        <a:buFontTx/>
                        <a:buNone/>
                        <a:tabLst/>
                      </a:pPr>
                      <a:r>
                        <a:rPr kumimoji="0" lang="en-US" sz="1600" b="1" i="0" u="none" strike="noStrike" cap="none" normalizeH="0" baseline="0" dirty="0" smtClean="0">
                          <a:ln>
                            <a:noFill/>
                          </a:ln>
                          <a:solidFill>
                            <a:schemeClr val="bg1"/>
                          </a:solidFill>
                          <a:effectLst/>
                          <a:latin typeface="+mj-lt"/>
                        </a:rPr>
                        <a:t>ActiveCare 2</a:t>
                      </a:r>
                    </a:p>
                  </a:txBody>
                  <a:tcPr marL="91447" marR="91447" marT="45719" marB="45719"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chemeClr val="accent1">
                        <a:lumMod val="75000"/>
                      </a:schemeClr>
                    </a:solidFill>
                  </a:tcPr>
                </a:tc>
              </a:tr>
              <a:tr h="869074">
                <a:tc>
                  <a:txBody>
                    <a:bodyPr/>
                    <a:lstStyle/>
                    <a:p>
                      <a:pPr marL="0" marR="0" lvl="0" indent="0" algn="l" defTabSz="914400" rtl="0" eaLnBrk="1" fontAlgn="base" latinLnBrk="0" hangingPunct="1">
                        <a:lnSpc>
                          <a:spcPct val="90000"/>
                        </a:lnSpc>
                        <a:spcBef>
                          <a:spcPct val="20000"/>
                        </a:spcBef>
                        <a:spcAft>
                          <a:spcPct val="0"/>
                        </a:spcAft>
                        <a:buClr>
                          <a:srgbClr val="9ECD67"/>
                        </a:buClr>
                        <a:buSzPct val="110000"/>
                        <a:buFontTx/>
                        <a:buNone/>
                        <a:tabLst/>
                      </a:pPr>
                      <a:r>
                        <a:rPr kumimoji="0" lang="en-US" sz="1600" b="1" i="0" u="none" strike="noStrike" cap="none" normalizeH="0" baseline="0" dirty="0" smtClean="0">
                          <a:ln>
                            <a:noFill/>
                          </a:ln>
                          <a:solidFill>
                            <a:schemeClr val="tx1"/>
                          </a:solidFill>
                          <a:effectLst/>
                          <a:latin typeface="+mj-lt"/>
                        </a:rPr>
                        <a:t>High-tech Radiology</a:t>
                      </a:r>
                      <a:br>
                        <a:rPr kumimoji="0" lang="en-US" sz="1600" b="1" i="0" u="none" strike="noStrike" cap="none" normalizeH="0" baseline="0" dirty="0" smtClean="0">
                          <a:ln>
                            <a:noFill/>
                          </a:ln>
                          <a:solidFill>
                            <a:schemeClr val="tx1"/>
                          </a:solidFill>
                          <a:effectLst/>
                          <a:latin typeface="+mj-lt"/>
                        </a:rPr>
                      </a:br>
                      <a:r>
                        <a:rPr kumimoji="0" lang="en-US" sz="1400" b="0" i="0" u="none" strike="noStrike" cap="none" normalizeH="0" baseline="0" dirty="0" smtClean="0">
                          <a:ln>
                            <a:noFill/>
                          </a:ln>
                          <a:solidFill>
                            <a:schemeClr val="tx1"/>
                          </a:solidFill>
                          <a:effectLst/>
                          <a:latin typeface="+mj-lt"/>
                        </a:rPr>
                        <a:t>(CT scan, MRI, nuclear medicine)</a:t>
                      </a:r>
                    </a:p>
                  </a:txBody>
                  <a:tcPr marL="91447" marR="91447" marT="45719" marB="45719"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l" defTabSz="914400" rtl="0" eaLnBrk="1" fontAlgn="base" latinLnBrk="0" hangingPunct="1">
                        <a:lnSpc>
                          <a:spcPct val="90000"/>
                        </a:lnSpc>
                        <a:spcBef>
                          <a:spcPct val="30000"/>
                        </a:spcBef>
                        <a:spcAft>
                          <a:spcPct val="0"/>
                        </a:spcAft>
                        <a:buClr>
                          <a:srgbClr val="9ECD67"/>
                        </a:buClr>
                        <a:buSzPct val="110000"/>
                        <a:buFontTx/>
                        <a:buNone/>
                        <a:tabLst/>
                      </a:pPr>
                      <a:r>
                        <a:rPr kumimoji="0" lang="en-US" sz="1600" b="0" i="0" u="none" strike="noStrike" cap="none" normalizeH="0" baseline="0" dirty="0" smtClean="0">
                          <a:ln>
                            <a:noFill/>
                          </a:ln>
                          <a:solidFill>
                            <a:schemeClr val="tx1"/>
                          </a:solidFill>
                          <a:effectLst/>
                          <a:latin typeface="+mj-lt"/>
                        </a:rPr>
                        <a:t>20% after deductible</a:t>
                      </a:r>
                    </a:p>
                  </a:txBody>
                  <a:tcPr marL="91447" marR="91447" marT="45719" marB="45719"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c>
                  <a:txBody>
                    <a:bodyPr/>
                    <a:lstStyle/>
                    <a:p>
                      <a:pPr marL="0" marR="0" lvl="0" indent="0" algn="l" defTabSz="914400" rtl="0" eaLnBrk="1" fontAlgn="base" latinLnBrk="0" hangingPunct="1">
                        <a:lnSpc>
                          <a:spcPct val="90000"/>
                        </a:lnSpc>
                        <a:spcBef>
                          <a:spcPct val="30000"/>
                        </a:spcBef>
                        <a:spcAft>
                          <a:spcPct val="0"/>
                        </a:spcAft>
                        <a:buClr>
                          <a:srgbClr val="9ECD67"/>
                        </a:buClr>
                        <a:buSzPct val="110000"/>
                        <a:buFontTx/>
                        <a:buNone/>
                        <a:tabLst/>
                      </a:pPr>
                      <a:r>
                        <a:rPr kumimoji="0" lang="en-US" sz="1600" b="0" i="0" u="none" strike="noStrike" cap="none" normalizeH="0" baseline="0" dirty="0" smtClean="0">
                          <a:ln>
                            <a:noFill/>
                          </a:ln>
                          <a:solidFill>
                            <a:schemeClr val="tx1"/>
                          </a:solidFill>
                          <a:effectLst/>
                          <a:latin typeface="+mj-lt"/>
                        </a:rPr>
                        <a:t>$100 copay per service, plus 20% after deductible</a:t>
                      </a:r>
                    </a:p>
                  </a:txBody>
                  <a:tcPr marL="91447" marR="91447" marT="45719" marB="45719"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r>
              <a:tr h="1361687">
                <a:tc>
                  <a:txBody>
                    <a:bodyPr/>
                    <a:lstStyle/>
                    <a:p>
                      <a:pPr marL="0" marR="0" lvl="0" indent="0" algn="l" defTabSz="914400" rtl="0" eaLnBrk="1" fontAlgn="base" latinLnBrk="0" hangingPunct="1">
                        <a:lnSpc>
                          <a:spcPct val="90000"/>
                        </a:lnSpc>
                        <a:spcBef>
                          <a:spcPct val="30000"/>
                        </a:spcBef>
                        <a:spcAft>
                          <a:spcPct val="0"/>
                        </a:spcAft>
                        <a:buClr>
                          <a:srgbClr val="9ECD67"/>
                        </a:buClr>
                        <a:buSzPct val="110000"/>
                        <a:buFontTx/>
                        <a:buNone/>
                        <a:tabLst/>
                      </a:pPr>
                      <a:r>
                        <a:rPr kumimoji="0" lang="en-US" sz="1600" b="1" i="0" u="none" strike="noStrike" cap="none" normalizeH="0" baseline="0" dirty="0" smtClean="0">
                          <a:ln>
                            <a:noFill/>
                          </a:ln>
                          <a:solidFill>
                            <a:schemeClr val="tx1"/>
                          </a:solidFill>
                          <a:effectLst/>
                          <a:latin typeface="+mj-lt"/>
                        </a:rPr>
                        <a:t>Inpatient Hospital</a:t>
                      </a:r>
                    </a:p>
                  </a:txBody>
                  <a:tcPr marL="91447" marR="91447" marT="45719" marB="45719"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l" defTabSz="914400" rtl="0" eaLnBrk="1" fontAlgn="base" latinLnBrk="0" hangingPunct="1">
                        <a:lnSpc>
                          <a:spcPct val="90000"/>
                        </a:lnSpc>
                        <a:spcBef>
                          <a:spcPct val="30000"/>
                        </a:spcBef>
                        <a:spcAft>
                          <a:spcPct val="0"/>
                        </a:spcAft>
                        <a:buClr>
                          <a:srgbClr val="9ECD67"/>
                        </a:buClr>
                        <a:buSzPct val="110000"/>
                        <a:buFontTx/>
                        <a:buNone/>
                        <a:tabLst/>
                      </a:pPr>
                      <a:r>
                        <a:rPr kumimoji="0" lang="en-US" sz="1600" b="0" i="0" u="none" strike="noStrike" cap="none" normalizeH="0" baseline="0" dirty="0" smtClean="0">
                          <a:ln>
                            <a:noFill/>
                          </a:ln>
                          <a:solidFill>
                            <a:schemeClr val="tx1"/>
                          </a:solidFill>
                          <a:effectLst/>
                          <a:latin typeface="+mj-lt"/>
                        </a:rPr>
                        <a:t>20% after deductible</a:t>
                      </a:r>
                    </a:p>
                  </a:txBody>
                  <a:tcPr marL="91447" marR="91447" marT="45719" marB="45719"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D9E9F7">
                        <a:alpha val="50000"/>
                      </a:srgbClr>
                    </a:solidFill>
                  </a:tcPr>
                </a:tc>
                <a:tc>
                  <a:txBody>
                    <a:bodyPr/>
                    <a:lstStyle/>
                    <a:p>
                      <a:pPr marL="0" marR="0" lvl="0" indent="0" algn="l" defTabSz="914400" rtl="0" eaLnBrk="1" fontAlgn="base" latinLnBrk="0" hangingPunct="1">
                        <a:lnSpc>
                          <a:spcPct val="90000"/>
                        </a:lnSpc>
                        <a:spcBef>
                          <a:spcPct val="30000"/>
                        </a:spcBef>
                        <a:spcAft>
                          <a:spcPct val="0"/>
                        </a:spcAft>
                        <a:buClr>
                          <a:srgbClr val="9ECD67"/>
                        </a:buClr>
                        <a:buSzPct val="110000"/>
                        <a:buFontTx/>
                        <a:buNone/>
                        <a:tabLst/>
                      </a:pPr>
                      <a:r>
                        <a:rPr kumimoji="0" lang="en-US" sz="1600" b="0" i="0" u="none" strike="noStrike" cap="none" normalizeH="0" baseline="0" dirty="0" smtClean="0">
                          <a:ln>
                            <a:noFill/>
                          </a:ln>
                          <a:solidFill>
                            <a:schemeClr val="tx1"/>
                          </a:solidFill>
                          <a:effectLst/>
                          <a:latin typeface="+mj-lt"/>
                        </a:rPr>
                        <a:t>$150 copay per day, plus 20% after deductible</a:t>
                      </a:r>
                    </a:p>
                    <a:p>
                      <a:pPr marL="0" marR="0" lvl="0" indent="0" algn="l" defTabSz="914400" rtl="0" eaLnBrk="1" fontAlgn="base" latinLnBrk="0" hangingPunct="1">
                        <a:lnSpc>
                          <a:spcPct val="90000"/>
                        </a:lnSpc>
                        <a:spcBef>
                          <a:spcPct val="30000"/>
                        </a:spcBef>
                        <a:spcAft>
                          <a:spcPct val="0"/>
                        </a:spcAft>
                        <a:buClr>
                          <a:srgbClr val="9ECD67"/>
                        </a:buClr>
                        <a:buSzPct val="110000"/>
                        <a:buFontTx/>
                        <a:buNone/>
                        <a:tabLst/>
                      </a:pPr>
                      <a:r>
                        <a:rPr kumimoji="0" lang="en-US" sz="1600" b="0" i="0" u="none" strike="noStrike" cap="none" normalizeH="0" baseline="0" dirty="0" smtClean="0">
                          <a:ln>
                            <a:noFill/>
                          </a:ln>
                          <a:solidFill>
                            <a:schemeClr val="tx1"/>
                          </a:solidFill>
                          <a:effectLst/>
                          <a:latin typeface="+mj-lt"/>
                        </a:rPr>
                        <a:t>($750 max copay per admission; $2,250 max/year)</a:t>
                      </a:r>
                    </a:p>
                  </a:txBody>
                  <a:tcPr marL="91447" marR="91447" marT="45719" marB="45719"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D9E9F7">
                        <a:alpha val="50000"/>
                      </a:srgbClr>
                    </a:solidFill>
                  </a:tcPr>
                </a:tc>
              </a:tr>
              <a:tr h="1011819">
                <a:tc>
                  <a:txBody>
                    <a:bodyPr/>
                    <a:lstStyle/>
                    <a:p>
                      <a:pPr marL="0" marR="0" lvl="0" indent="0" algn="l" defTabSz="914400" rtl="0" eaLnBrk="1" fontAlgn="base" latinLnBrk="0" hangingPunct="1">
                        <a:lnSpc>
                          <a:spcPct val="90000"/>
                        </a:lnSpc>
                        <a:spcBef>
                          <a:spcPct val="30000"/>
                        </a:spcBef>
                        <a:spcAft>
                          <a:spcPct val="0"/>
                        </a:spcAft>
                        <a:buClr>
                          <a:srgbClr val="9ECD67"/>
                        </a:buClr>
                        <a:buSzPct val="110000"/>
                        <a:buFontTx/>
                        <a:buNone/>
                        <a:tabLst/>
                      </a:pPr>
                      <a:r>
                        <a:rPr kumimoji="0" lang="en-US" sz="1600" b="1" i="0" u="none" strike="noStrike" cap="none" normalizeH="0" baseline="0" dirty="0" smtClean="0">
                          <a:ln>
                            <a:noFill/>
                          </a:ln>
                          <a:solidFill>
                            <a:schemeClr val="tx1"/>
                          </a:solidFill>
                          <a:effectLst/>
                          <a:latin typeface="+mj-lt"/>
                        </a:rPr>
                        <a:t>Emergency Room</a:t>
                      </a:r>
                    </a:p>
                  </a:txBody>
                  <a:tcPr marL="91447" marR="91447" marT="45719" marB="45719"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l" defTabSz="914400" rtl="0" eaLnBrk="1" fontAlgn="base" latinLnBrk="0" hangingPunct="1">
                        <a:lnSpc>
                          <a:spcPct val="90000"/>
                        </a:lnSpc>
                        <a:spcBef>
                          <a:spcPct val="30000"/>
                        </a:spcBef>
                        <a:spcAft>
                          <a:spcPct val="0"/>
                        </a:spcAft>
                        <a:buClr>
                          <a:srgbClr val="9ECD67"/>
                        </a:buClr>
                        <a:buSzPct val="110000"/>
                        <a:buFontTx/>
                        <a:buNone/>
                        <a:tabLst/>
                      </a:pPr>
                      <a:r>
                        <a:rPr kumimoji="0" lang="en-US" sz="1600" b="0" i="0" u="none" strike="noStrike" cap="none" normalizeH="0" baseline="0" dirty="0" smtClean="0">
                          <a:ln>
                            <a:noFill/>
                          </a:ln>
                          <a:solidFill>
                            <a:schemeClr val="tx1"/>
                          </a:solidFill>
                          <a:effectLst/>
                          <a:latin typeface="+mj-lt"/>
                        </a:rPr>
                        <a:t>20% after deductible</a:t>
                      </a:r>
                    </a:p>
                  </a:txBody>
                  <a:tcPr marL="91447" marR="91447" marT="45719" marB="45719"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c>
                  <a:txBody>
                    <a:bodyPr/>
                    <a:lstStyle/>
                    <a:p>
                      <a:pPr marL="0" marR="0" lvl="0" indent="0" algn="l" defTabSz="914400" rtl="0" eaLnBrk="1" fontAlgn="base" latinLnBrk="0" hangingPunct="1">
                        <a:lnSpc>
                          <a:spcPct val="90000"/>
                        </a:lnSpc>
                        <a:spcBef>
                          <a:spcPct val="30000"/>
                        </a:spcBef>
                        <a:spcAft>
                          <a:spcPct val="0"/>
                        </a:spcAft>
                        <a:buClr>
                          <a:srgbClr val="9ECD67"/>
                        </a:buClr>
                        <a:buSzPct val="110000"/>
                        <a:buFontTx/>
                        <a:buNone/>
                        <a:tabLst/>
                      </a:pPr>
                      <a:r>
                        <a:rPr kumimoji="0" lang="en-US" sz="1600" b="0" i="0" u="none" strike="noStrike" cap="none" normalizeH="0" baseline="0" dirty="0" smtClean="0">
                          <a:ln>
                            <a:noFill/>
                          </a:ln>
                          <a:solidFill>
                            <a:schemeClr val="tx1"/>
                          </a:solidFill>
                          <a:effectLst/>
                          <a:latin typeface="+mj-lt"/>
                        </a:rPr>
                        <a:t>$150 copay, plus 20% after deductible</a:t>
                      </a:r>
                    </a:p>
                    <a:p>
                      <a:pPr marL="0" marR="0" lvl="0" indent="0" algn="l" defTabSz="914400" rtl="0" eaLnBrk="1" fontAlgn="base" latinLnBrk="0" hangingPunct="1">
                        <a:lnSpc>
                          <a:spcPct val="90000"/>
                        </a:lnSpc>
                        <a:spcBef>
                          <a:spcPct val="30000"/>
                        </a:spcBef>
                        <a:spcAft>
                          <a:spcPct val="0"/>
                        </a:spcAft>
                        <a:buClr>
                          <a:srgbClr val="9ECD67"/>
                        </a:buClr>
                        <a:buSzPct val="110000"/>
                        <a:buFontTx/>
                        <a:buNone/>
                        <a:tabLst/>
                      </a:pPr>
                      <a:r>
                        <a:rPr kumimoji="0" lang="en-US" sz="1600" b="0" i="0" u="none" strike="noStrike" cap="none" normalizeH="0" baseline="0" dirty="0" smtClean="0">
                          <a:ln>
                            <a:noFill/>
                          </a:ln>
                          <a:solidFill>
                            <a:schemeClr val="tx1"/>
                          </a:solidFill>
                          <a:effectLst/>
                          <a:latin typeface="+mj-lt"/>
                        </a:rPr>
                        <a:t>(copay waived if admitted)</a:t>
                      </a:r>
                    </a:p>
                  </a:txBody>
                  <a:tcPr marL="91447" marR="91447" marT="45719" marB="45719"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r>
              <a:tr h="780906">
                <a:tc>
                  <a:txBody>
                    <a:bodyPr/>
                    <a:lstStyle/>
                    <a:p>
                      <a:pPr marL="0" marR="0" lvl="0" indent="0" algn="l" defTabSz="914400" rtl="0" eaLnBrk="1" fontAlgn="base" latinLnBrk="0" hangingPunct="1">
                        <a:lnSpc>
                          <a:spcPct val="90000"/>
                        </a:lnSpc>
                        <a:spcBef>
                          <a:spcPct val="30000"/>
                        </a:spcBef>
                        <a:spcAft>
                          <a:spcPct val="0"/>
                        </a:spcAft>
                        <a:buClr>
                          <a:srgbClr val="9ECD67"/>
                        </a:buClr>
                        <a:buSzPct val="110000"/>
                        <a:buFontTx/>
                        <a:buNone/>
                        <a:tabLst/>
                      </a:pPr>
                      <a:r>
                        <a:rPr kumimoji="0" lang="en-US" sz="1600" b="1" i="0" u="none" strike="noStrike" cap="none" normalizeH="0" baseline="0" dirty="0" smtClean="0">
                          <a:ln>
                            <a:noFill/>
                          </a:ln>
                          <a:solidFill>
                            <a:schemeClr val="tx1"/>
                          </a:solidFill>
                          <a:effectLst/>
                          <a:latin typeface="+mj-lt"/>
                        </a:rPr>
                        <a:t>Outpatient Surgery</a:t>
                      </a:r>
                    </a:p>
                  </a:txBody>
                  <a:tcPr marL="91447" marR="91447" marT="45719" marB="45719"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l" defTabSz="914400" rtl="0" eaLnBrk="1" fontAlgn="base" latinLnBrk="0" hangingPunct="1">
                        <a:lnSpc>
                          <a:spcPct val="90000"/>
                        </a:lnSpc>
                        <a:spcBef>
                          <a:spcPct val="30000"/>
                        </a:spcBef>
                        <a:spcAft>
                          <a:spcPct val="0"/>
                        </a:spcAft>
                        <a:buClr>
                          <a:srgbClr val="9ECD67"/>
                        </a:buClr>
                        <a:buSzPct val="110000"/>
                        <a:buFontTx/>
                        <a:buNone/>
                        <a:tabLst/>
                      </a:pPr>
                      <a:r>
                        <a:rPr kumimoji="0" lang="en-US" sz="1600" b="0" i="0" u="none" strike="noStrike" cap="none" normalizeH="0" baseline="0" dirty="0" smtClean="0">
                          <a:ln>
                            <a:noFill/>
                          </a:ln>
                          <a:solidFill>
                            <a:schemeClr val="tx1"/>
                          </a:solidFill>
                          <a:effectLst/>
                          <a:latin typeface="+mj-lt"/>
                        </a:rPr>
                        <a:t>20% after deductible</a:t>
                      </a:r>
                    </a:p>
                  </a:txBody>
                  <a:tcPr marL="91447" marR="91447" marT="45719" marB="45719"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D9E9F7">
                        <a:alpha val="50000"/>
                      </a:srgbClr>
                    </a:solidFill>
                  </a:tcPr>
                </a:tc>
                <a:tc>
                  <a:txBody>
                    <a:bodyPr/>
                    <a:lstStyle/>
                    <a:p>
                      <a:pPr marL="0" marR="0" lvl="0" indent="0" algn="l" defTabSz="914400" rtl="0" eaLnBrk="1" fontAlgn="base" latinLnBrk="0" hangingPunct="1">
                        <a:lnSpc>
                          <a:spcPct val="90000"/>
                        </a:lnSpc>
                        <a:spcBef>
                          <a:spcPct val="30000"/>
                        </a:spcBef>
                        <a:spcAft>
                          <a:spcPct val="0"/>
                        </a:spcAft>
                        <a:buClr>
                          <a:srgbClr val="9ECD67"/>
                        </a:buClr>
                        <a:buSzPct val="110000"/>
                        <a:buFontTx/>
                        <a:buNone/>
                        <a:tabLst/>
                      </a:pPr>
                      <a:r>
                        <a:rPr kumimoji="0" lang="en-US" sz="1600" b="0" i="0" u="none" strike="noStrike" cap="none" normalizeH="0" baseline="0" dirty="0" smtClean="0">
                          <a:ln>
                            <a:noFill/>
                          </a:ln>
                          <a:solidFill>
                            <a:schemeClr val="tx1"/>
                          </a:solidFill>
                          <a:effectLst/>
                          <a:latin typeface="+mj-lt"/>
                        </a:rPr>
                        <a:t>$150 copay per visit, plus 20% after deductible</a:t>
                      </a:r>
                    </a:p>
                  </a:txBody>
                  <a:tcPr marL="91447" marR="91447" marT="45719" marB="45719"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D9E9F7">
                        <a:alpha val="50000"/>
                      </a:srgbClr>
                    </a:solidFill>
                  </a:tcPr>
                </a:tc>
              </a:tr>
            </a:tbl>
          </a:graphicData>
        </a:graphic>
      </p:graphicFrame>
      <p:sp>
        <p:nvSpPr>
          <p:cNvPr id="5" name="Rectangle 2"/>
          <p:cNvSpPr>
            <a:spLocks noGrp="1" noChangeArrowheads="1"/>
          </p:cNvSpPr>
          <p:nvPr>
            <p:ph type="title"/>
          </p:nvPr>
        </p:nvSpPr>
        <p:spPr>
          <a:xfrm>
            <a:off x="474840" y="-192769"/>
            <a:ext cx="8229600" cy="1143000"/>
          </a:xfrm>
        </p:spPr>
        <p:txBody>
          <a:bodyPr/>
          <a:lstStyle/>
          <a:p>
            <a:pPr eaLnBrk="1" hangingPunct="1">
              <a:lnSpc>
                <a:spcPct val="90000"/>
              </a:lnSpc>
              <a:defRPr/>
            </a:pPr>
            <a:r>
              <a:rPr lang="en-US" dirty="0"/>
              <a:t>Choice POS II Plan </a:t>
            </a:r>
            <a:r>
              <a:rPr lang="en-US" dirty="0" smtClean="0"/>
              <a:t>overview </a:t>
            </a:r>
            <a:r>
              <a:rPr lang="en-US" dirty="0">
                <a:cs typeface="Calibri" charset="0"/>
              </a:rPr>
              <a:t/>
            </a:r>
            <a:br>
              <a:rPr lang="en-US" dirty="0">
                <a:cs typeface="Calibri" charset="0"/>
              </a:rPr>
            </a:br>
            <a:r>
              <a:rPr lang="en-US" sz="2000" dirty="0">
                <a:cs typeface="Calibri" charset="0"/>
              </a:rPr>
              <a:t>(Network </a:t>
            </a:r>
            <a:r>
              <a:rPr lang="en-US" sz="2000" dirty="0" smtClean="0">
                <a:cs typeface="Calibri" charset="0"/>
              </a:rPr>
              <a:t>level </a:t>
            </a:r>
            <a:r>
              <a:rPr lang="en-US" sz="2000" dirty="0">
                <a:cs typeface="Calibri" charset="0"/>
              </a:rPr>
              <a:t>of </a:t>
            </a:r>
            <a:r>
              <a:rPr lang="en-US" sz="2000" dirty="0" smtClean="0">
                <a:cs typeface="Calibri" charset="0"/>
              </a:rPr>
              <a:t>benefits</a:t>
            </a:r>
            <a:r>
              <a:rPr lang="en-US" sz="2000" dirty="0">
                <a:cs typeface="Calibri" charset="0"/>
              </a:rPr>
              <a:t>)</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036" name="Group 260"/>
          <p:cNvGraphicFramePr>
            <a:graphicFrameLocks noGrp="1"/>
          </p:cNvGraphicFramePr>
          <p:nvPr>
            <p:ph type="tbl" idx="4294967295"/>
            <p:extLst>
              <p:ext uri="{D42A27DB-BD31-4B8C-83A1-F6EECF244321}">
                <p14:modId xmlns:p14="http://schemas.microsoft.com/office/powerpoint/2010/main" val="3514870544"/>
              </p:ext>
            </p:extLst>
          </p:nvPr>
        </p:nvGraphicFramePr>
        <p:xfrm>
          <a:off x="575575" y="1853845"/>
          <a:ext cx="8089686" cy="2924175"/>
        </p:xfrm>
        <a:graphic>
          <a:graphicData uri="http://schemas.openxmlformats.org/drawingml/2006/table">
            <a:tbl>
              <a:tblPr/>
              <a:tblGrid>
                <a:gridCol w="2281977"/>
                <a:gridCol w="2798019"/>
                <a:gridCol w="3009690"/>
              </a:tblGrid>
              <a:tr h="386819">
                <a:tc gridSpan="3">
                  <a:txBody>
                    <a:bodyPr/>
                    <a:lstStyle/>
                    <a:p>
                      <a:pPr marL="115888" marR="0" lvl="0" indent="-115888" algn="l" defTabSz="914400" rtl="0" eaLnBrk="1" fontAlgn="base" latinLnBrk="0" hangingPunct="1">
                        <a:lnSpc>
                          <a:spcPct val="100000"/>
                        </a:lnSpc>
                        <a:spcBef>
                          <a:spcPct val="20000"/>
                        </a:spcBef>
                        <a:spcAft>
                          <a:spcPct val="0"/>
                        </a:spcAft>
                        <a:buClr>
                          <a:srgbClr val="9ECD67"/>
                        </a:buClr>
                        <a:buSzPct val="110000"/>
                        <a:buFontTx/>
                        <a:buNone/>
                        <a:tabLst/>
                      </a:pPr>
                      <a:r>
                        <a:rPr kumimoji="0" lang="en-US" sz="1800" b="1" i="0" u="none" strike="noStrike" cap="none" normalizeH="0" baseline="0" dirty="0" smtClean="0">
                          <a:ln>
                            <a:noFill/>
                          </a:ln>
                          <a:solidFill>
                            <a:schemeClr val="bg1"/>
                          </a:solidFill>
                          <a:effectLst/>
                          <a:latin typeface="+mn-lt"/>
                        </a:rPr>
                        <a:t>Diagnostic Lab Services</a:t>
                      </a:r>
                    </a:p>
                  </a:txBody>
                  <a:tcPr marL="91447" marR="91447" marT="45712" marB="45712"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chemeClr val="accent6">
                        <a:lumMod val="75000"/>
                      </a:schemeClr>
                    </a:solidFill>
                  </a:tcPr>
                </a:tc>
                <a:tc hMerge="1">
                  <a:txBody>
                    <a:bodyPr/>
                    <a:lstStyle/>
                    <a:p>
                      <a:endParaRPr lang="en-US"/>
                    </a:p>
                  </a:txBody>
                  <a:tcPr/>
                </a:tc>
                <a:tc hMerge="1">
                  <a:txBody>
                    <a:bodyPr/>
                    <a:lstStyle/>
                    <a:p>
                      <a:endParaRPr lang="en-US"/>
                    </a:p>
                  </a:txBody>
                  <a:tcPr/>
                </a:tc>
              </a:tr>
              <a:tr h="366371">
                <a:tc>
                  <a:txBody>
                    <a:bodyPr/>
                    <a:lstStyle/>
                    <a:p>
                      <a:pPr marL="0" marR="0" lvl="0" indent="0" algn="l" defTabSz="914400" rtl="0" eaLnBrk="1" fontAlgn="base" latinLnBrk="0" hangingPunct="1">
                        <a:lnSpc>
                          <a:spcPct val="100000"/>
                        </a:lnSpc>
                        <a:spcBef>
                          <a:spcPct val="20000"/>
                        </a:spcBef>
                        <a:spcAft>
                          <a:spcPct val="0"/>
                        </a:spcAft>
                        <a:buClr>
                          <a:srgbClr val="9ECD67"/>
                        </a:buClr>
                        <a:buSzPct val="110000"/>
                        <a:buFontTx/>
                        <a:buNone/>
                        <a:tabLst/>
                      </a:pPr>
                      <a:endParaRPr kumimoji="0" lang="en-US" sz="1600" b="1" i="0" u="none" strike="noStrike" cap="none" normalizeH="0" baseline="0" dirty="0" smtClean="0">
                        <a:ln>
                          <a:noFill/>
                        </a:ln>
                        <a:solidFill>
                          <a:schemeClr val="bg1"/>
                        </a:solidFill>
                        <a:effectLst/>
                        <a:latin typeface="+mn-lt"/>
                      </a:endParaRPr>
                    </a:p>
                  </a:txBody>
                  <a:tcPr marL="91447" marR="91447" marT="45712" marB="45712"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rgbClr val="008000"/>
                    </a:solidFill>
                  </a:tcPr>
                </a:tc>
                <a:tc>
                  <a:txBody>
                    <a:bodyPr/>
                    <a:lstStyle/>
                    <a:p>
                      <a:pPr marL="0" marR="0" lvl="0" indent="0" algn="ctr" defTabSz="914400" rtl="0" eaLnBrk="1" fontAlgn="base" latinLnBrk="0" hangingPunct="1">
                        <a:lnSpc>
                          <a:spcPct val="100000"/>
                        </a:lnSpc>
                        <a:spcBef>
                          <a:spcPct val="20000"/>
                        </a:spcBef>
                        <a:spcAft>
                          <a:spcPct val="0"/>
                        </a:spcAft>
                        <a:buClr>
                          <a:srgbClr val="9ECD67"/>
                        </a:buClr>
                        <a:buSzPct val="110000"/>
                        <a:buFontTx/>
                        <a:buNone/>
                        <a:tabLst/>
                      </a:pPr>
                      <a:r>
                        <a:rPr kumimoji="0" lang="en-US" sz="1600" b="1" i="0" u="none" strike="noStrike" cap="none" normalizeH="0" baseline="0" dirty="0" smtClean="0">
                          <a:ln>
                            <a:noFill/>
                          </a:ln>
                          <a:solidFill>
                            <a:schemeClr val="bg1"/>
                          </a:solidFill>
                          <a:effectLst/>
                          <a:latin typeface="+mn-lt"/>
                        </a:rPr>
                        <a:t>ActiveCare 1-HD</a:t>
                      </a:r>
                    </a:p>
                  </a:txBody>
                  <a:tcPr marL="91447" marR="91447" marT="45712" marB="45712"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9ECD67"/>
                        </a:buClr>
                        <a:buSzPct val="110000"/>
                        <a:buFontTx/>
                        <a:buNone/>
                        <a:tabLst/>
                      </a:pPr>
                      <a:r>
                        <a:rPr kumimoji="0" lang="en-US" sz="1600" b="1" i="0" u="none" strike="noStrike" cap="none" normalizeH="0" baseline="0" dirty="0" smtClean="0">
                          <a:ln>
                            <a:noFill/>
                          </a:ln>
                          <a:solidFill>
                            <a:schemeClr val="bg1"/>
                          </a:solidFill>
                          <a:effectLst/>
                          <a:latin typeface="+mn-lt"/>
                        </a:rPr>
                        <a:t>ActiveCare 2</a:t>
                      </a:r>
                    </a:p>
                  </a:txBody>
                  <a:tcPr marL="91447" marR="91447" marT="45712" marB="45712"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chemeClr val="accent1">
                        <a:lumMod val="75000"/>
                      </a:schemeClr>
                    </a:solidFill>
                  </a:tcPr>
                </a:tc>
              </a:tr>
              <a:tr h="845785">
                <a:tc>
                  <a:txBody>
                    <a:bodyPr/>
                    <a:lstStyle/>
                    <a:p>
                      <a:pPr marL="0" marR="0" lvl="0" indent="0" algn="l" defTabSz="914400" rtl="0" eaLnBrk="1" fontAlgn="base" latinLnBrk="0" hangingPunct="1">
                        <a:lnSpc>
                          <a:spcPct val="90000"/>
                        </a:lnSpc>
                        <a:spcBef>
                          <a:spcPct val="20000"/>
                        </a:spcBef>
                        <a:spcAft>
                          <a:spcPct val="0"/>
                        </a:spcAft>
                        <a:buClr>
                          <a:srgbClr val="9ECD67"/>
                        </a:buClr>
                        <a:buSzPct val="110000"/>
                        <a:buFontTx/>
                        <a:buNone/>
                        <a:tabLst/>
                      </a:pPr>
                      <a:r>
                        <a:rPr kumimoji="0" lang="en-US" sz="1600" b="1" i="0" u="none" strike="noStrike" cap="none" normalizeH="0" baseline="0" dirty="0" smtClean="0">
                          <a:ln>
                            <a:noFill/>
                          </a:ln>
                          <a:solidFill>
                            <a:schemeClr val="tx1"/>
                          </a:solidFill>
                          <a:effectLst/>
                          <a:latin typeface="+mn-lt"/>
                        </a:rPr>
                        <a:t>Quest Facility</a:t>
                      </a:r>
                    </a:p>
                  </a:txBody>
                  <a:tcPr marL="91447" marR="91447" marT="45712" marB="45712"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pPr>
                      <a:r>
                        <a:rPr kumimoji="0" lang="en-US" sz="1600" b="0" i="0" u="none" strike="noStrike" kern="1200" cap="none" normalizeH="0" baseline="0" dirty="0" smtClean="0">
                          <a:ln>
                            <a:noFill/>
                          </a:ln>
                          <a:solidFill>
                            <a:schemeClr val="tx1"/>
                          </a:solidFill>
                          <a:effectLst/>
                          <a:latin typeface="+mn-lt"/>
                          <a:ea typeface="+mn-ea"/>
                          <a:cs typeface="+mn-cs"/>
                        </a:rPr>
                        <a:t>20% after deductible</a:t>
                      </a:r>
                    </a:p>
                  </a:txBody>
                  <a:tcPr marL="91447" marR="91447" marT="45713" marB="45713"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c>
                  <a:txBody>
                    <a:bodyPr/>
                    <a:lstStyle/>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pPr>
                      <a:r>
                        <a:rPr kumimoji="0" lang="en-US" sz="1600" b="0" i="0" u="none" strike="noStrike" kern="1200" cap="none" normalizeH="0" baseline="0" dirty="0" smtClean="0">
                          <a:ln>
                            <a:noFill/>
                          </a:ln>
                          <a:solidFill>
                            <a:schemeClr val="tx1"/>
                          </a:solidFill>
                          <a:effectLst/>
                          <a:latin typeface="+mn-lt"/>
                          <a:ea typeface="+mn-ea"/>
                          <a:cs typeface="+mn-cs"/>
                        </a:rPr>
                        <a:t>Plan pays 100%</a:t>
                      </a:r>
                      <a:br>
                        <a:rPr kumimoji="0" lang="en-US" sz="1600" b="0" i="0" u="none" strike="noStrike" kern="1200" cap="none" normalizeH="0" baseline="0" dirty="0" smtClean="0">
                          <a:ln>
                            <a:noFill/>
                          </a:ln>
                          <a:solidFill>
                            <a:schemeClr val="tx1"/>
                          </a:solidFill>
                          <a:effectLst/>
                          <a:latin typeface="+mn-lt"/>
                          <a:ea typeface="+mn-ea"/>
                          <a:cs typeface="+mn-cs"/>
                        </a:rPr>
                      </a:br>
                      <a:r>
                        <a:rPr kumimoji="0" lang="en-US" sz="1600" b="0" i="0" u="none" strike="noStrike" kern="1200" cap="none" normalizeH="0" baseline="0" dirty="0" smtClean="0">
                          <a:ln>
                            <a:noFill/>
                          </a:ln>
                          <a:solidFill>
                            <a:schemeClr val="tx1"/>
                          </a:solidFill>
                          <a:effectLst/>
                          <a:latin typeface="+mn-lt"/>
                          <a:ea typeface="+mn-ea"/>
                          <a:cs typeface="+mn-cs"/>
                        </a:rPr>
                        <a:t>(deductible waived)</a:t>
                      </a:r>
                    </a:p>
                  </a:txBody>
                  <a:tcPr marL="91447" marR="91447" marT="45713" marB="45713"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r>
              <a:tr h="1325200">
                <a:tc>
                  <a:txBody>
                    <a:bodyPr/>
                    <a:lstStyle/>
                    <a:p>
                      <a:pPr marL="0" marR="0" lvl="0" indent="0" algn="l" defTabSz="914400" rtl="0" eaLnBrk="1" fontAlgn="base" latinLnBrk="0" hangingPunct="1">
                        <a:lnSpc>
                          <a:spcPct val="100000"/>
                        </a:lnSpc>
                        <a:spcBef>
                          <a:spcPct val="20000"/>
                        </a:spcBef>
                        <a:spcAft>
                          <a:spcPct val="0"/>
                        </a:spcAft>
                        <a:buClr>
                          <a:srgbClr val="9ECD67"/>
                        </a:buClr>
                        <a:buSzPct val="110000"/>
                        <a:buFontTx/>
                        <a:buNone/>
                        <a:tabLst/>
                        <a:defRPr/>
                      </a:pPr>
                      <a:r>
                        <a:rPr kumimoji="0" lang="en-US" sz="1600" b="1" i="0" u="none" strike="noStrike" cap="none" normalizeH="0" baseline="0" dirty="0" smtClean="0">
                          <a:ln>
                            <a:noFill/>
                          </a:ln>
                          <a:solidFill>
                            <a:schemeClr val="tx1"/>
                          </a:solidFill>
                          <a:effectLst/>
                          <a:latin typeface="+mn-lt"/>
                        </a:rPr>
                        <a:t>Other Facility</a:t>
                      </a:r>
                    </a:p>
                  </a:txBody>
                  <a:tcPr marL="91447" marR="91447" marT="45713" marB="45713"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ctr" defTabSz="914400" rtl="0" eaLnBrk="1" fontAlgn="base" latinLnBrk="0" hangingPunct="1">
                        <a:lnSpc>
                          <a:spcPct val="100000"/>
                        </a:lnSpc>
                        <a:spcBef>
                          <a:spcPct val="20000"/>
                        </a:spcBef>
                        <a:spcAft>
                          <a:spcPct val="0"/>
                        </a:spcAft>
                        <a:buClr>
                          <a:srgbClr val="9ECD67"/>
                        </a:buClr>
                        <a:buSzPct val="110000"/>
                        <a:buFontTx/>
                        <a:buNone/>
                        <a:tabLst/>
                      </a:pPr>
                      <a:r>
                        <a:rPr kumimoji="0" lang="en-US" sz="1600" b="0" i="0" u="none" strike="noStrike" cap="none" normalizeH="0" baseline="0" dirty="0" smtClean="0">
                          <a:ln>
                            <a:noFill/>
                          </a:ln>
                          <a:solidFill>
                            <a:schemeClr val="tx1"/>
                          </a:solidFill>
                          <a:effectLst/>
                          <a:latin typeface="+mn-lt"/>
                        </a:rPr>
                        <a:t>20% after deductible</a:t>
                      </a:r>
                    </a:p>
                  </a:txBody>
                  <a:tcPr marL="91447" marR="91447" marT="45713" marB="45713"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D9E9F7">
                        <a:alpha val="50000"/>
                      </a:srgbClr>
                    </a:solidFill>
                  </a:tcPr>
                </a:tc>
                <a:tc>
                  <a:txBody>
                    <a:bodyPr/>
                    <a:lstStyle/>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pPr>
                      <a:r>
                        <a:rPr kumimoji="0" lang="en-US" sz="1600" b="0" i="0" u="none" strike="noStrike" cap="none" normalizeH="0" baseline="0" dirty="0" smtClean="0">
                          <a:ln>
                            <a:noFill/>
                          </a:ln>
                          <a:solidFill>
                            <a:schemeClr val="tx1"/>
                          </a:solidFill>
                          <a:effectLst/>
                          <a:latin typeface="+mn-lt"/>
                        </a:rPr>
                        <a:t>20% after deductible</a:t>
                      </a:r>
                    </a:p>
                  </a:txBody>
                  <a:tcPr marL="91447" marR="91447" marT="45713" marB="45713"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D9E9F7">
                        <a:alpha val="50000"/>
                      </a:srgbClr>
                    </a:solidFill>
                  </a:tcPr>
                </a:tc>
              </a:tr>
            </a:tbl>
          </a:graphicData>
        </a:graphic>
      </p:graphicFrame>
      <p:sp>
        <p:nvSpPr>
          <p:cNvPr id="54296" name="TextBox 2"/>
          <p:cNvSpPr txBox="1">
            <a:spLocks noChangeArrowheads="1"/>
          </p:cNvSpPr>
          <p:nvPr/>
        </p:nvSpPr>
        <p:spPr bwMode="auto">
          <a:xfrm>
            <a:off x="470918" y="1261071"/>
            <a:ext cx="63690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b="1" dirty="0" smtClean="0">
                <a:solidFill>
                  <a:schemeClr val="accent1">
                    <a:lumMod val="75000"/>
                  </a:schemeClr>
                </a:solidFill>
                <a:latin typeface="+mj-lt"/>
              </a:rPr>
              <a:t>Added Savings and Value with Quest Diagnostics®</a:t>
            </a:r>
            <a:endParaRPr lang="en-US" sz="2200" b="1" dirty="0">
              <a:solidFill>
                <a:schemeClr val="accent1">
                  <a:lumMod val="75000"/>
                </a:schemeClr>
              </a:solidFill>
              <a:latin typeface="+mj-lt"/>
            </a:endParaRPr>
          </a:p>
        </p:txBody>
      </p:sp>
      <p:sp>
        <p:nvSpPr>
          <p:cNvPr id="6" name="Rectangle 2"/>
          <p:cNvSpPr>
            <a:spLocks noGrp="1" noChangeArrowheads="1"/>
          </p:cNvSpPr>
          <p:nvPr>
            <p:ph type="title"/>
          </p:nvPr>
        </p:nvSpPr>
        <p:spPr>
          <a:xfrm>
            <a:off x="474840" y="-192769"/>
            <a:ext cx="8229600" cy="1143000"/>
          </a:xfrm>
        </p:spPr>
        <p:txBody>
          <a:bodyPr/>
          <a:lstStyle/>
          <a:p>
            <a:pPr eaLnBrk="1" hangingPunct="1">
              <a:lnSpc>
                <a:spcPct val="90000"/>
              </a:lnSpc>
              <a:defRPr/>
            </a:pPr>
            <a:r>
              <a:rPr lang="en-US" dirty="0"/>
              <a:t>Choice POS II Plan </a:t>
            </a:r>
            <a:r>
              <a:rPr lang="en-US" dirty="0" smtClean="0"/>
              <a:t>overview </a:t>
            </a:r>
            <a:r>
              <a:rPr lang="en-US" dirty="0">
                <a:cs typeface="Calibri" charset="0"/>
              </a:rPr>
              <a:t/>
            </a:r>
            <a:br>
              <a:rPr lang="en-US" dirty="0">
                <a:cs typeface="Calibri" charset="0"/>
              </a:rPr>
            </a:br>
            <a:r>
              <a:rPr lang="en-US" sz="2000" dirty="0">
                <a:cs typeface="Calibri" charset="0"/>
              </a:rPr>
              <a:t>(Network </a:t>
            </a:r>
            <a:r>
              <a:rPr lang="en-US" sz="2000" dirty="0" smtClean="0">
                <a:cs typeface="Calibri" charset="0"/>
              </a:rPr>
              <a:t>level </a:t>
            </a:r>
            <a:r>
              <a:rPr lang="en-US" sz="2000" dirty="0">
                <a:cs typeface="Calibri" charset="0"/>
              </a:rPr>
              <a:t>of </a:t>
            </a:r>
            <a:r>
              <a:rPr lang="en-US" sz="2000" dirty="0" smtClean="0">
                <a:cs typeface="Calibri" charset="0"/>
              </a:rPr>
              <a:t>benefits</a:t>
            </a:r>
            <a:r>
              <a:rPr lang="en-US" sz="2000" dirty="0">
                <a:cs typeface="Calibri" charset="0"/>
              </a:rPr>
              <a:t>)</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75560" y="86786"/>
            <a:ext cx="8712200" cy="893763"/>
          </a:xfrm>
        </p:spPr>
        <p:txBody>
          <a:bodyPr/>
          <a:lstStyle/>
          <a:p>
            <a:pPr>
              <a:lnSpc>
                <a:spcPct val="90000"/>
              </a:lnSpc>
              <a:defRPr/>
            </a:pPr>
            <a:r>
              <a:rPr lang="en-US" i="1" dirty="0">
                <a:solidFill>
                  <a:schemeClr val="bg1"/>
                </a:solidFill>
                <a:cs typeface="Calibri" charset="0"/>
              </a:rPr>
              <a:t>New</a:t>
            </a:r>
            <a:r>
              <a:rPr lang="en-US" i="1" dirty="0">
                <a:cs typeface="Calibri" charset="0"/>
              </a:rPr>
              <a:t> </a:t>
            </a:r>
            <a:r>
              <a:rPr lang="en-US" dirty="0" err="1">
                <a:cs typeface="Calibri" charset="0"/>
              </a:rPr>
              <a:t>ActiveCare</a:t>
            </a:r>
            <a:r>
              <a:rPr lang="en-US" dirty="0">
                <a:cs typeface="Calibri" charset="0"/>
              </a:rPr>
              <a:t> Select Plan</a:t>
            </a:r>
            <a:endParaRPr lang="en-US" dirty="0"/>
          </a:p>
        </p:txBody>
      </p:sp>
      <p:pic>
        <p:nvPicPr>
          <p:cNvPr id="4" name="Picture 3" descr="AA050798.cc.fade.tif"/>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51566" y="2562066"/>
            <a:ext cx="2992434" cy="3995650"/>
          </a:xfrm>
          <a:prstGeom prst="rect">
            <a:avLst/>
          </a:prstGeom>
        </p:spPr>
      </p:pic>
      <p:grpSp>
        <p:nvGrpSpPr>
          <p:cNvPr id="2" name="Group 1"/>
          <p:cNvGrpSpPr/>
          <p:nvPr/>
        </p:nvGrpSpPr>
        <p:grpSpPr>
          <a:xfrm>
            <a:off x="560701" y="1392691"/>
            <a:ext cx="7352266" cy="5009035"/>
            <a:chOff x="826176" y="1392691"/>
            <a:chExt cx="7352266" cy="5009035"/>
          </a:xfrm>
        </p:grpSpPr>
        <p:sp>
          <p:nvSpPr>
            <p:cNvPr id="45063" name="Line 7"/>
            <p:cNvSpPr>
              <a:spLocks noChangeShapeType="1"/>
            </p:cNvSpPr>
            <p:nvPr/>
          </p:nvSpPr>
          <p:spPr bwMode="auto">
            <a:xfrm>
              <a:off x="829772" y="2195513"/>
              <a:ext cx="3233239" cy="0"/>
            </a:xfrm>
            <a:prstGeom prst="line">
              <a:avLst/>
            </a:prstGeom>
            <a:noFill/>
            <a:ln w="38100" cmpd="sng">
              <a:solidFill>
                <a:schemeClr val="accent1">
                  <a:lumMod val="75000"/>
                </a:schemeClr>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 name="Line 7"/>
            <p:cNvSpPr>
              <a:spLocks noChangeShapeType="1"/>
            </p:cNvSpPr>
            <p:nvPr/>
          </p:nvSpPr>
          <p:spPr bwMode="auto">
            <a:xfrm>
              <a:off x="4826134" y="2195513"/>
              <a:ext cx="3352308" cy="0"/>
            </a:xfrm>
            <a:prstGeom prst="line">
              <a:avLst/>
            </a:prstGeom>
            <a:noFill/>
            <a:ln w="38100" cmpd="sng">
              <a:solidFill>
                <a:schemeClr val="accent1">
                  <a:lumMod val="75000"/>
                </a:schemeClr>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8858" name="Text Box 14"/>
            <p:cNvSpPr txBox="1">
              <a:spLocks noChangeArrowheads="1"/>
            </p:cNvSpPr>
            <p:nvPr/>
          </p:nvSpPr>
          <p:spPr bwMode="auto">
            <a:xfrm>
              <a:off x="826176" y="1684024"/>
              <a:ext cx="3593332" cy="4717702"/>
            </a:xfrm>
            <a:prstGeom prst="rect">
              <a:avLst/>
            </a:prstGeom>
            <a:noFill/>
            <a:ln>
              <a:noFill/>
            </a:ln>
            <a:effectLst/>
            <a:extLst/>
          </p:spPr>
          <p:txBody>
            <a:bodyPr wrap="square">
              <a:spAutoFit/>
            </a:bodyPr>
            <a:lstStyle>
              <a:lvl1pPr eaLnBrk="0" hangingPunct="0">
                <a:defRPr>
                  <a:solidFill>
                    <a:schemeClr val="tx1"/>
                  </a:solidFill>
                  <a:latin typeface="Arial" pitchFamily="34" charset="0"/>
                </a:defRPr>
              </a:lvl1pPr>
              <a:lvl2pPr marL="688975" indent="-231775"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40000"/>
                </a:spcBef>
                <a:spcAft>
                  <a:spcPct val="40000"/>
                </a:spcAft>
                <a:buClr>
                  <a:srgbClr val="8CA63B"/>
                </a:buClr>
                <a:buSzPct val="125000"/>
                <a:defRPr/>
              </a:pPr>
              <a:r>
                <a:rPr lang="en-US" sz="2400" b="1" dirty="0" smtClean="0">
                  <a:solidFill>
                    <a:srgbClr val="008000"/>
                  </a:solidFill>
                  <a:latin typeface="+mj-lt"/>
                  <a:ea typeface="+mn-ea"/>
                  <a:cs typeface="+mn-cs"/>
                </a:rPr>
                <a:t>Network Only Plan:</a:t>
              </a:r>
              <a:endParaRPr lang="en-US" sz="2400" b="1" dirty="0">
                <a:solidFill>
                  <a:srgbClr val="008000"/>
                </a:solidFill>
                <a:latin typeface="+mj-lt"/>
                <a:ea typeface="+mn-ea"/>
                <a:cs typeface="+mn-cs"/>
              </a:endParaRPr>
            </a:p>
            <a:p>
              <a:pPr eaLnBrk="1" hangingPunct="1">
                <a:lnSpc>
                  <a:spcPct val="90000"/>
                </a:lnSpc>
                <a:spcBef>
                  <a:spcPts val="1200"/>
                </a:spcBef>
                <a:buClr>
                  <a:srgbClr val="8CA63B"/>
                </a:buClr>
                <a:buSzPct val="125000"/>
                <a:defRPr/>
              </a:pPr>
              <a:r>
                <a:rPr lang="en-US" dirty="0">
                  <a:latin typeface="+mj-lt"/>
                  <a:ea typeface="+mn-ea"/>
                  <a:cs typeface="+mn-cs"/>
                </a:rPr>
                <a:t>Statewide</a:t>
              </a:r>
              <a:r>
                <a:rPr lang="en-US" b="1" dirty="0">
                  <a:latin typeface="+mj-lt"/>
                  <a:ea typeface="+mn-ea"/>
                  <a:cs typeface="+mn-cs"/>
                </a:rPr>
                <a:t> </a:t>
              </a:r>
              <a:r>
                <a:rPr lang="en-US" b="1" dirty="0" smtClean="0">
                  <a:solidFill>
                    <a:srgbClr val="008000"/>
                  </a:solidFill>
                  <a:latin typeface="+mj-lt"/>
                  <a:ea typeface="+mn-ea"/>
                  <a:cs typeface="+mn-cs"/>
                </a:rPr>
                <a:t>no </a:t>
              </a:r>
              <a:r>
                <a:rPr lang="en-US" b="1" dirty="0">
                  <a:solidFill>
                    <a:srgbClr val="008000"/>
                  </a:solidFill>
                  <a:latin typeface="+mj-lt"/>
                  <a:ea typeface="+mn-ea"/>
                  <a:cs typeface="+mn-cs"/>
                </a:rPr>
                <a:t>need</a:t>
              </a:r>
              <a:r>
                <a:rPr lang="en-US" dirty="0">
                  <a:solidFill>
                    <a:srgbClr val="008000"/>
                  </a:solidFill>
                  <a:latin typeface="+mj-lt"/>
                  <a:ea typeface="+mn-ea"/>
                  <a:cs typeface="+mn-cs"/>
                </a:rPr>
                <a:t> </a:t>
              </a:r>
              <a:r>
                <a:rPr lang="en-US" dirty="0">
                  <a:latin typeface="+mj-lt"/>
                  <a:ea typeface="+mn-ea"/>
                  <a:cs typeface="+mn-cs"/>
                </a:rPr>
                <a:t>to:</a:t>
              </a:r>
            </a:p>
            <a:p>
              <a:pPr marL="228600" lvl="1" eaLnBrk="1" hangingPunct="1">
                <a:lnSpc>
                  <a:spcPct val="70000"/>
                </a:lnSpc>
                <a:spcBef>
                  <a:spcPts val="800"/>
                </a:spcBef>
                <a:buFontTx/>
                <a:buChar char="–"/>
                <a:defRPr/>
              </a:pPr>
              <a:r>
                <a:rPr lang="en-US" dirty="0">
                  <a:latin typeface="+mj-lt"/>
                  <a:ea typeface="+mn-ea"/>
                  <a:cs typeface="+mn-cs"/>
                </a:rPr>
                <a:t>Select a Primary Care </a:t>
              </a:r>
              <a:r>
                <a:rPr lang="en-US" dirty="0" smtClean="0">
                  <a:latin typeface="+mj-lt"/>
                  <a:ea typeface="+mn-ea"/>
                  <a:cs typeface="+mn-cs"/>
                </a:rPr>
                <a:t>Physician</a:t>
              </a:r>
            </a:p>
            <a:p>
              <a:pPr marL="285750" indent="-285750" eaLnBrk="1" hangingPunct="1">
                <a:lnSpc>
                  <a:spcPct val="90000"/>
                </a:lnSpc>
                <a:spcBef>
                  <a:spcPts val="600"/>
                </a:spcBef>
                <a:buClr>
                  <a:schemeClr val="tx1"/>
                </a:buClr>
                <a:buSzPct val="100000"/>
                <a:buFont typeface="Lucida Grande"/>
                <a:buChar char="–"/>
                <a:defRPr/>
              </a:pPr>
              <a:r>
                <a:rPr lang="en-US" dirty="0" smtClean="0">
                  <a:latin typeface="+mj-lt"/>
                  <a:ea typeface="+mn-ea"/>
                  <a:cs typeface="+mn-cs"/>
                </a:rPr>
                <a:t>Obtain referrals for specialist care</a:t>
              </a:r>
            </a:p>
            <a:p>
              <a:pPr eaLnBrk="1" hangingPunct="1">
                <a:lnSpc>
                  <a:spcPct val="90000"/>
                </a:lnSpc>
                <a:spcBef>
                  <a:spcPts val="1200"/>
                </a:spcBef>
                <a:buClr>
                  <a:srgbClr val="8CA63B"/>
                </a:buClr>
                <a:buSzPct val="125000"/>
                <a:defRPr/>
              </a:pPr>
              <a:r>
                <a:rPr lang="en-US" dirty="0" smtClean="0">
                  <a:latin typeface="+mn-lt"/>
                </a:rPr>
                <a:t>Two Networks:</a:t>
              </a:r>
              <a:endParaRPr lang="en-US" dirty="0">
                <a:latin typeface="+mn-lt"/>
              </a:endParaRPr>
            </a:p>
            <a:p>
              <a:pPr marL="228600" lvl="1" eaLnBrk="1" hangingPunct="1">
                <a:lnSpc>
                  <a:spcPct val="90000"/>
                </a:lnSpc>
                <a:spcBef>
                  <a:spcPct val="20000"/>
                </a:spcBef>
                <a:buFontTx/>
                <a:buChar char="–"/>
                <a:defRPr/>
              </a:pPr>
              <a:r>
                <a:rPr lang="en-US" dirty="0">
                  <a:latin typeface="+mn-lt"/>
                </a:rPr>
                <a:t>Aetna Whole Health (ACO)</a:t>
              </a:r>
            </a:p>
            <a:p>
              <a:pPr marL="228600" lvl="1" eaLnBrk="1" hangingPunct="1">
                <a:lnSpc>
                  <a:spcPct val="90000"/>
                </a:lnSpc>
                <a:spcBef>
                  <a:spcPct val="20000"/>
                </a:spcBef>
                <a:spcAft>
                  <a:spcPct val="40000"/>
                </a:spcAft>
                <a:buFontTx/>
                <a:buChar char="–"/>
                <a:defRPr/>
              </a:pPr>
              <a:r>
                <a:rPr lang="en-US" dirty="0">
                  <a:latin typeface="+mn-lt"/>
                </a:rPr>
                <a:t>Aetna Select (Open Access)</a:t>
              </a:r>
            </a:p>
            <a:p>
              <a:pPr eaLnBrk="1" hangingPunct="1">
                <a:lnSpc>
                  <a:spcPct val="70000"/>
                </a:lnSpc>
                <a:spcBef>
                  <a:spcPts val="1200"/>
                </a:spcBef>
                <a:buClr>
                  <a:srgbClr val="8CA63B"/>
                </a:buClr>
                <a:buSzPct val="110000"/>
                <a:defRPr/>
              </a:pPr>
              <a:r>
                <a:rPr lang="en-US" dirty="0" smtClean="0">
                  <a:latin typeface="+mj-lt"/>
                  <a:ea typeface="+mn-ea"/>
                  <a:cs typeface="+mn-cs"/>
                </a:rPr>
                <a:t>Receive </a:t>
              </a:r>
              <a:r>
                <a:rPr lang="en-US" b="1" dirty="0">
                  <a:solidFill>
                    <a:srgbClr val="008000"/>
                  </a:solidFill>
                  <a:latin typeface="+mj-lt"/>
                  <a:ea typeface="+mn-ea"/>
                  <a:cs typeface="+mn-cs"/>
                </a:rPr>
                <a:t>highest level</a:t>
              </a:r>
              <a:r>
                <a:rPr lang="en-US" dirty="0">
                  <a:solidFill>
                    <a:srgbClr val="008000"/>
                  </a:solidFill>
                  <a:latin typeface="+mj-lt"/>
                  <a:ea typeface="+mn-ea"/>
                  <a:cs typeface="+mn-cs"/>
                </a:rPr>
                <a:t> </a:t>
              </a:r>
              <a:r>
                <a:rPr lang="en-US" dirty="0">
                  <a:latin typeface="+mj-lt"/>
                  <a:ea typeface="+mn-ea"/>
                  <a:cs typeface="+mn-cs"/>
                </a:rPr>
                <a:t>of benefits: </a:t>
              </a:r>
            </a:p>
            <a:p>
              <a:pPr marL="228600" lvl="1" eaLnBrk="1" hangingPunct="1">
                <a:lnSpc>
                  <a:spcPct val="70000"/>
                </a:lnSpc>
                <a:spcBef>
                  <a:spcPts val="800"/>
                </a:spcBef>
                <a:buFontTx/>
                <a:buChar char="–"/>
                <a:defRPr/>
              </a:pPr>
              <a:r>
                <a:rPr lang="en-US" dirty="0">
                  <a:latin typeface="+mj-lt"/>
                  <a:ea typeface="+mn-ea"/>
                  <a:cs typeface="+mn-cs"/>
                </a:rPr>
                <a:t>Pay less for care</a:t>
              </a:r>
            </a:p>
            <a:p>
              <a:pPr marL="228600" lvl="1" eaLnBrk="1" hangingPunct="1">
                <a:lnSpc>
                  <a:spcPct val="70000"/>
                </a:lnSpc>
                <a:spcBef>
                  <a:spcPts val="800"/>
                </a:spcBef>
                <a:spcAft>
                  <a:spcPct val="40000"/>
                </a:spcAft>
                <a:buFontTx/>
                <a:buChar char="–"/>
                <a:defRPr/>
              </a:pPr>
              <a:r>
                <a:rPr lang="en-US" dirty="0">
                  <a:latin typeface="+mj-lt"/>
                  <a:ea typeface="+mn-ea"/>
                  <a:cs typeface="+mn-cs"/>
                </a:rPr>
                <a:t>No balance billing</a:t>
              </a:r>
            </a:p>
            <a:p>
              <a:pPr eaLnBrk="1" hangingPunct="1">
                <a:lnSpc>
                  <a:spcPct val="70000"/>
                </a:lnSpc>
                <a:spcBef>
                  <a:spcPts val="1200"/>
                </a:spcBef>
                <a:buClr>
                  <a:srgbClr val="8CA63B"/>
                </a:buClr>
                <a:buSzPct val="110000"/>
                <a:defRPr/>
              </a:pPr>
              <a:r>
                <a:rPr lang="en-US" dirty="0">
                  <a:latin typeface="+mj-lt"/>
                  <a:ea typeface="+mn-ea"/>
                  <a:cs typeface="+mn-cs"/>
                </a:rPr>
                <a:t>No claim </a:t>
              </a:r>
              <a:r>
                <a:rPr lang="en-US" dirty="0" smtClean="0">
                  <a:latin typeface="+mj-lt"/>
                  <a:ea typeface="+mn-ea"/>
                  <a:cs typeface="+mn-cs"/>
                </a:rPr>
                <a:t>forms:</a:t>
              </a:r>
              <a:endParaRPr lang="en-US" dirty="0">
                <a:latin typeface="+mj-lt"/>
                <a:ea typeface="+mn-ea"/>
                <a:cs typeface="+mn-cs"/>
              </a:endParaRPr>
            </a:p>
            <a:p>
              <a:pPr marL="228600" lvl="1" eaLnBrk="1" hangingPunct="1">
                <a:lnSpc>
                  <a:spcPct val="70000"/>
                </a:lnSpc>
                <a:spcBef>
                  <a:spcPts val="800"/>
                </a:spcBef>
                <a:buFontTx/>
                <a:buChar char="–"/>
                <a:defRPr/>
              </a:pPr>
              <a:r>
                <a:rPr lang="en-US" dirty="0">
                  <a:latin typeface="+mj-lt"/>
                  <a:ea typeface="+mn-ea"/>
                  <a:cs typeface="+mn-cs"/>
                </a:rPr>
                <a:t>Provider files claim for you</a:t>
              </a:r>
            </a:p>
          </p:txBody>
        </p:sp>
        <p:sp>
          <p:nvSpPr>
            <p:cNvPr id="78852" name="Rectangle 4"/>
            <p:cNvSpPr>
              <a:spLocks noChangeArrowheads="1"/>
            </p:cNvSpPr>
            <p:nvPr/>
          </p:nvSpPr>
          <p:spPr bwMode="auto">
            <a:xfrm>
              <a:off x="4670867" y="1647151"/>
              <a:ext cx="3277252" cy="232679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91440" bIns="91440">
              <a:spAutoFit/>
            </a:bodyPr>
            <a:lstStyle/>
            <a:p>
              <a:pPr marL="165100" indent="-165100">
                <a:spcBef>
                  <a:spcPct val="40000"/>
                </a:spcBef>
                <a:buClr>
                  <a:srgbClr val="8CA63B"/>
                </a:buClr>
                <a:buSzPct val="110000"/>
                <a:defRPr/>
              </a:pPr>
              <a:r>
                <a:rPr lang="en-US" sz="2400" b="1" dirty="0">
                  <a:solidFill>
                    <a:srgbClr val="008000"/>
                  </a:solidFill>
                  <a:cs typeface="+mn-cs"/>
                </a:rPr>
                <a:t>Non-Network</a:t>
              </a:r>
              <a:r>
                <a:rPr lang="en-US" sz="2400" b="1" dirty="0" smtClean="0">
                  <a:solidFill>
                    <a:srgbClr val="008000"/>
                  </a:solidFill>
                  <a:cs typeface="+mn-cs"/>
                </a:rPr>
                <a:t>:</a:t>
              </a:r>
              <a:endParaRPr lang="en-US" sz="2400" b="1" dirty="0">
                <a:solidFill>
                  <a:srgbClr val="008000"/>
                </a:solidFill>
                <a:cs typeface="+mn-cs"/>
              </a:endParaRPr>
            </a:p>
            <a:p>
              <a:pPr>
                <a:buClr>
                  <a:schemeClr val="accent2"/>
                </a:buClr>
                <a:buSzPct val="110000"/>
                <a:defRPr/>
              </a:pPr>
              <a:r>
                <a:rPr lang="en-US" dirty="0" smtClean="0">
                  <a:cs typeface="+mn-cs"/>
                </a:rPr>
                <a:t/>
              </a:r>
              <a:br>
                <a:rPr lang="en-US" dirty="0" smtClean="0">
                  <a:cs typeface="+mn-cs"/>
                </a:rPr>
              </a:br>
              <a:r>
                <a:rPr lang="en-US" dirty="0"/>
                <a:t>No coverage except in </a:t>
              </a:r>
              <a:br>
                <a:rPr lang="en-US" dirty="0"/>
              </a:br>
              <a:r>
                <a:rPr lang="en-US" dirty="0"/>
                <a:t>a true emergency</a:t>
              </a:r>
            </a:p>
            <a:p>
              <a:pPr>
                <a:spcBef>
                  <a:spcPct val="40000"/>
                </a:spcBef>
                <a:buClr>
                  <a:srgbClr val="8CA63B"/>
                </a:buClr>
                <a:buSzPct val="110000"/>
                <a:defRPr/>
              </a:pPr>
              <a:r>
                <a:rPr lang="en-US" i="1" dirty="0" smtClean="0">
                  <a:cs typeface="+mn-cs"/>
                </a:rPr>
                <a:t/>
              </a:r>
              <a:br>
                <a:rPr lang="en-US" i="1" dirty="0" smtClean="0">
                  <a:cs typeface="+mn-cs"/>
                </a:rPr>
              </a:br>
              <a:r>
                <a:rPr lang="en-US" i="1" dirty="0" smtClean="0">
                  <a:cs typeface="+mn-cs"/>
                </a:rPr>
                <a:t/>
              </a:r>
              <a:br>
                <a:rPr lang="en-US" i="1" dirty="0" smtClean="0">
                  <a:cs typeface="+mn-cs"/>
                </a:rPr>
              </a:br>
              <a:endParaRPr lang="en-US" i="1" dirty="0">
                <a:cs typeface="+mn-cs"/>
              </a:endParaRPr>
            </a:p>
          </p:txBody>
        </p:sp>
        <p:sp>
          <p:nvSpPr>
            <p:cNvPr id="78854" name="Rectangle 6"/>
            <p:cNvSpPr>
              <a:spLocks noChangeArrowheads="1"/>
            </p:cNvSpPr>
            <p:nvPr/>
          </p:nvSpPr>
          <p:spPr bwMode="auto">
            <a:xfrm>
              <a:off x="835025" y="1392691"/>
              <a:ext cx="7343417" cy="314325"/>
            </a:xfrm>
            <a:prstGeom prst="rect">
              <a:avLst/>
            </a:prstGeom>
            <a:solidFill>
              <a:schemeClr val="accent1">
                <a:lumMod val="75000"/>
              </a:schemeClr>
            </a:solidFill>
            <a:ln w="9525">
              <a:solidFill>
                <a:schemeClr val="accent3">
                  <a:lumMod val="50000"/>
                </a:schemeClr>
              </a:solidFill>
              <a:miter lim="800000"/>
              <a:headEnd/>
              <a:tailEnd/>
            </a:ln>
            <a:effectLst/>
            <a:scene3d>
              <a:camera prst="orthographicFront"/>
              <a:lightRig rig="threePt" dir="t"/>
            </a:scene3d>
            <a:sp3d>
              <a:bevelT/>
            </a:sp3d>
            <a:extLst/>
          </p:spPr>
          <p:txBody>
            <a:bodyPr wrap="square" lIns="45720" rIns="45720">
              <a:spAutoFit/>
            </a:bodyPr>
            <a:lstStyle/>
            <a:p>
              <a:pPr algn="ctr" eaLnBrk="0" hangingPunct="0">
                <a:defRPr/>
              </a:pPr>
              <a:r>
                <a:rPr lang="en-US" sz="1400" b="1" dirty="0">
                  <a:solidFill>
                    <a:schemeClr val="bg1"/>
                  </a:solidFill>
                  <a:latin typeface="+mj-lt"/>
                  <a:ea typeface="+mn-ea"/>
                  <a:cs typeface="+mn-cs"/>
                </a:rPr>
                <a:t>Always verify provider network status</a:t>
              </a:r>
            </a:p>
          </p:txBody>
        </p:sp>
      </p:grpSp>
    </p:spTree>
    <p:extLst>
      <p:ext uri="{BB962C8B-B14F-4D97-AF65-F5344CB8AC3E}">
        <p14:creationId xmlns:p14="http://schemas.microsoft.com/office/powerpoint/2010/main" val="42353304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84380" y="-42328"/>
            <a:ext cx="7645400" cy="990600"/>
          </a:xfrm>
        </p:spPr>
        <p:txBody>
          <a:bodyPr/>
          <a:lstStyle/>
          <a:p>
            <a:pPr eaLnBrk="1" hangingPunct="1">
              <a:lnSpc>
                <a:spcPct val="90000"/>
              </a:lnSpc>
              <a:defRPr/>
            </a:pPr>
            <a:r>
              <a:rPr lang="en-US" dirty="0" err="1">
                <a:cs typeface="Calibri" charset="0"/>
              </a:rPr>
              <a:t>ActiveCare</a:t>
            </a:r>
            <a:r>
              <a:rPr lang="en-US" dirty="0">
                <a:cs typeface="Calibri" charset="0"/>
              </a:rPr>
              <a:t> Select Plan </a:t>
            </a:r>
            <a:r>
              <a:rPr lang="en-US" dirty="0" smtClean="0">
                <a:cs typeface="Calibri" charset="0"/>
              </a:rPr>
              <a:t>overview </a:t>
            </a:r>
            <a:r>
              <a:rPr lang="en-US" dirty="0">
                <a:cs typeface="Calibri" charset="0"/>
              </a:rPr>
              <a:t/>
            </a:r>
            <a:br>
              <a:rPr lang="en-US" dirty="0">
                <a:cs typeface="Calibri" charset="0"/>
              </a:rPr>
            </a:br>
            <a:r>
              <a:rPr lang="en-US" sz="2000" dirty="0">
                <a:cs typeface="Calibri" charset="0"/>
              </a:rPr>
              <a:t>(Network </a:t>
            </a:r>
            <a:r>
              <a:rPr lang="en-US" sz="2000" dirty="0" smtClean="0">
                <a:cs typeface="Calibri" charset="0"/>
              </a:rPr>
              <a:t>level </a:t>
            </a:r>
            <a:r>
              <a:rPr lang="en-US" sz="2000" dirty="0">
                <a:cs typeface="Calibri" charset="0"/>
              </a:rPr>
              <a:t>of </a:t>
            </a:r>
            <a:r>
              <a:rPr lang="en-US" sz="2000" dirty="0" smtClean="0">
                <a:cs typeface="Calibri" charset="0"/>
              </a:rPr>
              <a:t>benefits</a:t>
            </a:r>
            <a:r>
              <a:rPr lang="en-US" sz="2000" dirty="0">
                <a:cs typeface="Calibri" charset="0"/>
              </a:rPr>
              <a:t>)</a:t>
            </a:r>
          </a:p>
        </p:txBody>
      </p:sp>
      <p:graphicFrame>
        <p:nvGraphicFramePr>
          <p:cNvPr id="6" name="Group 260"/>
          <p:cNvGraphicFramePr>
            <a:graphicFrameLocks noGrp="1"/>
          </p:cNvGraphicFramePr>
          <p:nvPr>
            <p:extLst>
              <p:ext uri="{D42A27DB-BD31-4B8C-83A1-F6EECF244321}">
                <p14:modId xmlns:p14="http://schemas.microsoft.com/office/powerpoint/2010/main" val="3564294783"/>
              </p:ext>
            </p:extLst>
          </p:nvPr>
        </p:nvGraphicFramePr>
        <p:xfrm>
          <a:off x="565148" y="1149339"/>
          <a:ext cx="8113342" cy="5102236"/>
        </p:xfrm>
        <a:graphic>
          <a:graphicData uri="http://schemas.openxmlformats.org/drawingml/2006/table">
            <a:tbl>
              <a:tblPr/>
              <a:tblGrid>
                <a:gridCol w="3154900"/>
                <a:gridCol w="4958442"/>
              </a:tblGrid>
              <a:tr h="389704">
                <a:tc gridSpan="2">
                  <a:txBody>
                    <a:bodyPr/>
                    <a:lstStyle/>
                    <a:p>
                      <a:pPr marL="115888" marR="0" lvl="0" indent="-115888" algn="l" defTabSz="914400" rtl="0" eaLnBrk="1" fontAlgn="base" latinLnBrk="0" hangingPunct="1">
                        <a:lnSpc>
                          <a:spcPct val="100000"/>
                        </a:lnSpc>
                        <a:spcBef>
                          <a:spcPct val="20000"/>
                        </a:spcBef>
                        <a:spcAft>
                          <a:spcPct val="0"/>
                        </a:spcAft>
                        <a:buClr>
                          <a:srgbClr val="9ECD67"/>
                        </a:buClr>
                        <a:buSzPct val="110000"/>
                        <a:buFontTx/>
                        <a:buNone/>
                        <a:tabLst/>
                      </a:pPr>
                      <a:endParaRPr kumimoji="0" lang="en-US" sz="1800" b="1" i="0" u="none" strike="noStrike" cap="none" normalizeH="0" baseline="0" dirty="0">
                        <a:ln>
                          <a:noFill/>
                        </a:ln>
                        <a:solidFill>
                          <a:schemeClr val="bg1"/>
                        </a:solidFill>
                        <a:effectLst/>
                        <a:latin typeface="+mj-lt"/>
                        <a:ea typeface="ＭＳ Ｐゴシック" charset="0"/>
                      </a:endParaRPr>
                    </a:p>
                  </a:txBody>
                  <a:tcPr marL="91421" marR="91421" marT="45711" marB="45711"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chemeClr val="accent6">
                        <a:lumMod val="75000"/>
                      </a:schemeClr>
                    </a:solidFill>
                  </a:tcPr>
                </a:tc>
                <a:tc hMerge="1">
                  <a:txBody>
                    <a:bodyPr/>
                    <a:lstStyle/>
                    <a:p>
                      <a:endParaRPr lang="en-US"/>
                    </a:p>
                  </a:txBody>
                  <a:tcPr/>
                </a:tc>
              </a:tr>
              <a:tr h="420550">
                <a:tc>
                  <a:txBody>
                    <a:bodyPr/>
                    <a:lstStyle/>
                    <a:p>
                      <a:pPr marL="0" marR="0" lvl="0" indent="0" algn="l" defTabSz="914400" rtl="0" eaLnBrk="1" fontAlgn="base" latinLnBrk="0" hangingPunct="1">
                        <a:lnSpc>
                          <a:spcPct val="100000"/>
                        </a:lnSpc>
                        <a:spcBef>
                          <a:spcPct val="20000"/>
                        </a:spcBef>
                        <a:spcAft>
                          <a:spcPct val="0"/>
                        </a:spcAft>
                        <a:buClr>
                          <a:srgbClr val="9ECD67"/>
                        </a:buClr>
                        <a:buSzPct val="110000"/>
                        <a:buFontTx/>
                        <a:buNone/>
                        <a:tabLst/>
                      </a:pPr>
                      <a:r>
                        <a:rPr kumimoji="0" lang="en-US" sz="1600" b="1" i="0" u="none" strike="noStrike" cap="none" normalizeH="0" baseline="0" dirty="0">
                          <a:ln>
                            <a:noFill/>
                          </a:ln>
                          <a:solidFill>
                            <a:schemeClr val="bg1"/>
                          </a:solidFill>
                          <a:effectLst/>
                          <a:latin typeface="+mj-lt"/>
                          <a:ea typeface="ＭＳ Ｐゴシック" charset="0"/>
                        </a:rPr>
                        <a:t>If you live in one of these counties</a:t>
                      </a:r>
                    </a:p>
                  </a:txBody>
                  <a:tcPr marL="91421" marR="91421" marT="45711" marB="45711"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rgbClr val="008000"/>
                    </a:solidFill>
                  </a:tcPr>
                </a:tc>
                <a:tc>
                  <a:txBody>
                    <a:bodyPr/>
                    <a:lstStyle/>
                    <a:p>
                      <a:pPr marL="0" marR="0" lvl="0" indent="0" algn="l" defTabSz="914400" rtl="0" eaLnBrk="1" fontAlgn="base" latinLnBrk="0" hangingPunct="1">
                        <a:lnSpc>
                          <a:spcPct val="100000"/>
                        </a:lnSpc>
                        <a:spcBef>
                          <a:spcPct val="20000"/>
                        </a:spcBef>
                        <a:spcAft>
                          <a:spcPct val="0"/>
                        </a:spcAft>
                        <a:buClr>
                          <a:srgbClr val="9ECD67"/>
                        </a:buClr>
                        <a:buSzPct val="110000"/>
                        <a:buFontTx/>
                        <a:buNone/>
                        <a:tabLst/>
                      </a:pPr>
                      <a:r>
                        <a:rPr kumimoji="0" lang="en-US" sz="1600" b="1" i="0" u="none" strike="noStrike" cap="none" normalizeH="0" baseline="0" dirty="0" smtClean="0">
                          <a:ln>
                            <a:noFill/>
                          </a:ln>
                          <a:solidFill>
                            <a:schemeClr val="bg1"/>
                          </a:solidFill>
                          <a:effectLst/>
                          <a:latin typeface="+mj-lt"/>
                          <a:ea typeface="ＭＳ Ｐゴシック" charset="0"/>
                        </a:rPr>
                        <a:t>Aetna Whole Health Network</a:t>
                      </a:r>
                      <a:endParaRPr kumimoji="0" lang="en-US" sz="1600" b="1" i="0" u="none" strike="noStrike" cap="none" normalizeH="0" baseline="0" dirty="0">
                        <a:ln>
                          <a:noFill/>
                        </a:ln>
                        <a:solidFill>
                          <a:schemeClr val="bg1"/>
                        </a:solidFill>
                        <a:effectLst/>
                        <a:latin typeface="+mj-lt"/>
                        <a:ea typeface="ＭＳ Ｐゴシック" charset="0"/>
                      </a:endParaRPr>
                    </a:p>
                  </a:txBody>
                  <a:tcPr marL="91421" marR="91421" marT="45711" marB="45711"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chemeClr val="accent1">
                        <a:lumMod val="75000"/>
                      </a:schemeClr>
                    </a:solidFill>
                  </a:tcPr>
                </a:tc>
              </a:tr>
              <a:tr h="7246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ea typeface="ＭＳ Ｐゴシック" charset="0"/>
                        </a:rPr>
                        <a:t>Bexar                 Guadalupe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ea typeface="ＭＳ Ｐゴシック" charset="0"/>
                        </a:rPr>
                        <a:t>Comal                Kendall</a:t>
                      </a:r>
                    </a:p>
                  </a:txBody>
                  <a:tcPr marL="274320" marR="91421" marT="45711" marB="45711"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mj-lt"/>
                          <a:ea typeface="Calibri" charset="0"/>
                          <a:cs typeface="HelveticaNeue-LightCond" charset="0"/>
                        </a:rPr>
                        <a:t>Baptist Health System and Health Texas Medical </a:t>
                      </a:r>
                      <a:r>
                        <a:rPr kumimoji="0" lang="en-US" sz="1600" b="0" i="0" u="none" strike="noStrike" cap="none" normalizeH="0" baseline="0" dirty="0" smtClean="0">
                          <a:ln>
                            <a:noFill/>
                          </a:ln>
                          <a:solidFill>
                            <a:srgbClr val="000000"/>
                          </a:solidFill>
                          <a:effectLst/>
                          <a:latin typeface="+mj-lt"/>
                          <a:ea typeface="Calibri" charset="0"/>
                          <a:cs typeface="HelveticaNeue-LightCond" charset="0"/>
                        </a:rPr>
                        <a:t>Group</a:t>
                      </a:r>
                      <a:endParaRPr kumimoji="0" lang="en-US" sz="1600" b="0" i="0" u="none" strike="noStrike" cap="none" normalizeH="0" baseline="0" dirty="0">
                        <a:ln>
                          <a:noFill/>
                        </a:ln>
                        <a:solidFill>
                          <a:schemeClr val="tx1"/>
                        </a:solidFill>
                        <a:effectLst/>
                        <a:latin typeface="+mj-lt"/>
                        <a:ea typeface="Calibri" charset="0"/>
                        <a:cs typeface="Times New Roman" charset="0"/>
                      </a:endParaRPr>
                    </a:p>
                  </a:txBody>
                  <a:tcPr marL="68574" marR="68574" marT="0" marB="0"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r>
              <a:tr h="11398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ea typeface="ＭＳ Ｐゴシック" charset="0"/>
                        </a:rPr>
                        <a:t>Collin                 Parker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ea typeface="ＭＳ Ｐゴシック" charset="0"/>
                        </a:rPr>
                        <a:t>Dallas                Rockwall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ea typeface="ＭＳ Ｐゴシック" charset="0"/>
                        </a:rPr>
                        <a:t>Denton              Tarrant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ea typeface="ＭＳ Ｐゴシック" charset="0"/>
                        </a:rPr>
                        <a:t>Ellis</a:t>
                      </a:r>
                    </a:p>
                  </a:txBody>
                  <a:tcPr marL="274320" marR="91421" marT="45711" marB="45711"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mj-lt"/>
                          <a:ea typeface="Calibri" charset="0"/>
                          <a:cs typeface="HelveticaNeue-LightCond" charset="0"/>
                        </a:rPr>
                        <a:t>Baylor Scott &amp; White Quality </a:t>
                      </a:r>
                      <a:r>
                        <a:rPr kumimoji="0" lang="en-US" sz="1600" b="0" i="0" u="none" strike="noStrike" cap="none" normalizeH="0" baseline="0" dirty="0" smtClean="0">
                          <a:ln>
                            <a:noFill/>
                          </a:ln>
                          <a:solidFill>
                            <a:srgbClr val="000000"/>
                          </a:solidFill>
                          <a:effectLst/>
                          <a:latin typeface="+mj-lt"/>
                          <a:ea typeface="Calibri" charset="0"/>
                          <a:cs typeface="HelveticaNeue-LightCond" charset="0"/>
                        </a:rPr>
                        <a:t>Alliance</a:t>
                      </a:r>
                      <a:endParaRPr kumimoji="0" lang="en-US" sz="1600" b="0" i="0" u="none" strike="noStrike" cap="none" normalizeH="0" baseline="0" dirty="0">
                        <a:ln>
                          <a:noFill/>
                        </a:ln>
                        <a:solidFill>
                          <a:schemeClr val="tx1"/>
                        </a:solidFill>
                        <a:effectLst/>
                        <a:latin typeface="+mj-lt"/>
                        <a:ea typeface="Calibri" charset="0"/>
                        <a:cs typeface="Times New Roman" charset="0"/>
                      </a:endParaRPr>
                    </a:p>
                  </a:txBody>
                  <a:tcPr marL="68574" marR="68574" marT="0" marB="0"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D9E9F7">
                        <a:alpha val="50195"/>
                      </a:srgbClr>
                    </a:solidFill>
                  </a:tcPr>
                </a:tc>
              </a:tr>
              <a:tr h="9661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ea typeface="ＭＳ Ｐゴシック" charset="0"/>
                        </a:rPr>
                        <a:t>Ft. Bend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ea typeface="ＭＳ Ｐゴシック" charset="0"/>
                        </a:rPr>
                        <a:t>Harris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ea typeface="ＭＳ Ｐゴシック" charset="0"/>
                        </a:rPr>
                        <a:t>Montgomery</a:t>
                      </a:r>
                    </a:p>
                  </a:txBody>
                  <a:tcPr marL="274320" marR="91421" marT="45711" marB="45711"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l" defTabSz="914400" rtl="0" eaLnBrk="1" fontAlgn="base" latinLnBrk="0" hangingPunct="1">
                        <a:lnSpc>
                          <a:spcPct val="90000"/>
                        </a:lnSpc>
                        <a:spcBef>
                          <a:spcPct val="30000"/>
                        </a:spcBef>
                        <a:spcAft>
                          <a:spcPct val="0"/>
                        </a:spcAft>
                        <a:buClr>
                          <a:srgbClr val="9ECD67"/>
                        </a:buClr>
                        <a:buSzPct val="110000"/>
                        <a:buFontTx/>
                        <a:buNone/>
                        <a:tabLst/>
                      </a:pPr>
                      <a:r>
                        <a:rPr kumimoji="0" lang="en-US" sz="1600" b="0" i="0" u="none" strike="noStrike" cap="none" normalizeH="0" baseline="0" dirty="0">
                          <a:ln>
                            <a:noFill/>
                          </a:ln>
                          <a:solidFill>
                            <a:schemeClr val="tx1"/>
                          </a:solidFill>
                          <a:effectLst/>
                          <a:latin typeface="+mj-lt"/>
                          <a:ea typeface="ＭＳ Ｐゴシック" charset="0"/>
                        </a:rPr>
                        <a:t>Memorial Hermann Accountable Care </a:t>
                      </a:r>
                      <a:r>
                        <a:rPr kumimoji="0" lang="en-US" sz="1600" b="0" i="0" u="none" strike="noStrike" cap="none" normalizeH="0" baseline="0" dirty="0" smtClean="0">
                          <a:ln>
                            <a:noFill/>
                          </a:ln>
                          <a:solidFill>
                            <a:schemeClr val="tx1"/>
                          </a:solidFill>
                          <a:effectLst/>
                          <a:latin typeface="+mj-lt"/>
                          <a:ea typeface="ＭＳ Ｐゴシック" charset="0"/>
                        </a:rPr>
                        <a:t>Network</a:t>
                      </a:r>
                      <a:endParaRPr kumimoji="0" lang="en-US" sz="1600" b="0" i="0" u="none" strike="noStrike" cap="none" normalizeH="0" baseline="0" dirty="0">
                        <a:ln>
                          <a:noFill/>
                        </a:ln>
                        <a:solidFill>
                          <a:schemeClr val="tx1"/>
                        </a:solidFill>
                        <a:effectLst/>
                        <a:latin typeface="+mj-lt"/>
                        <a:ea typeface="ＭＳ Ｐゴシック" charset="0"/>
                      </a:endParaRPr>
                    </a:p>
                  </a:txBody>
                  <a:tcPr marL="91421" marR="91421" marT="45711" marB="45711"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r>
              <a:tr h="8229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ea typeface="ＭＳ Ｐゴシック" charset="0"/>
                        </a:rPr>
                        <a:t>Hays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ea typeface="ＭＳ Ｐゴシック" charset="0"/>
                        </a:rPr>
                        <a:t>Travis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ea typeface="ＭＳ Ｐゴシック" charset="0"/>
                        </a:rPr>
                        <a:t>Williamson</a:t>
                      </a:r>
                    </a:p>
                  </a:txBody>
                  <a:tcPr marL="274320" marR="91421" marT="45711" marB="45711"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l" defTabSz="914400" rtl="0" eaLnBrk="1" fontAlgn="base" latinLnBrk="0" hangingPunct="1">
                        <a:lnSpc>
                          <a:spcPct val="90000"/>
                        </a:lnSpc>
                        <a:spcBef>
                          <a:spcPct val="30000"/>
                        </a:spcBef>
                        <a:spcAft>
                          <a:spcPct val="0"/>
                        </a:spcAft>
                        <a:buClr>
                          <a:srgbClr val="9ECD67"/>
                        </a:buClr>
                        <a:buSzPct val="110000"/>
                        <a:buFontTx/>
                        <a:buNone/>
                        <a:tabLst/>
                      </a:pPr>
                      <a:r>
                        <a:rPr kumimoji="0" lang="en-US" sz="1600" b="0" i="0" u="none" strike="noStrike" cap="none" normalizeH="0" baseline="0" dirty="0">
                          <a:ln>
                            <a:noFill/>
                          </a:ln>
                          <a:solidFill>
                            <a:schemeClr val="tx1"/>
                          </a:solidFill>
                          <a:effectLst/>
                          <a:latin typeface="+mj-lt"/>
                          <a:ea typeface="ＭＳ Ｐゴシック" charset="0"/>
                        </a:rPr>
                        <a:t>Seton Health </a:t>
                      </a:r>
                      <a:r>
                        <a:rPr kumimoji="0" lang="en-US" sz="1600" b="0" i="0" u="none" strike="noStrike" cap="none" normalizeH="0" baseline="0" dirty="0" smtClean="0">
                          <a:ln>
                            <a:noFill/>
                          </a:ln>
                          <a:solidFill>
                            <a:schemeClr val="tx1"/>
                          </a:solidFill>
                          <a:effectLst/>
                          <a:latin typeface="+mj-lt"/>
                          <a:ea typeface="ＭＳ Ｐゴシック" charset="0"/>
                        </a:rPr>
                        <a:t>Alliance</a:t>
                      </a:r>
                      <a:r>
                        <a:rPr kumimoji="0" lang="en-US" sz="1600" b="0" i="0" u="none" strike="noStrike" cap="none" normalizeH="0" baseline="0" dirty="0">
                          <a:ln>
                            <a:noFill/>
                          </a:ln>
                          <a:solidFill>
                            <a:schemeClr val="tx1"/>
                          </a:solidFill>
                          <a:effectLst/>
                          <a:latin typeface="+mj-lt"/>
                          <a:ea typeface="ＭＳ Ｐゴシック" charset="0"/>
                        </a:rPr>
                        <a:t/>
                      </a:r>
                      <a:br>
                        <a:rPr kumimoji="0" lang="en-US" sz="1600" b="0" i="0" u="none" strike="noStrike" cap="none" normalizeH="0" baseline="0" dirty="0">
                          <a:ln>
                            <a:noFill/>
                          </a:ln>
                          <a:solidFill>
                            <a:schemeClr val="tx1"/>
                          </a:solidFill>
                          <a:effectLst/>
                          <a:latin typeface="+mj-lt"/>
                          <a:ea typeface="ＭＳ Ｐゴシック" charset="0"/>
                        </a:rPr>
                      </a:br>
                      <a:endParaRPr kumimoji="0" lang="en-US" sz="1600" b="0" i="0" u="none" strike="noStrike" cap="none" normalizeH="0" baseline="0" dirty="0">
                        <a:ln>
                          <a:noFill/>
                        </a:ln>
                        <a:solidFill>
                          <a:schemeClr val="tx1"/>
                        </a:solidFill>
                        <a:effectLst/>
                        <a:latin typeface="+mj-lt"/>
                        <a:ea typeface="ＭＳ Ｐゴシック" charset="0"/>
                      </a:endParaRPr>
                    </a:p>
                  </a:txBody>
                  <a:tcPr marL="91421" marR="91421" marT="45711" marB="45711"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D9E9F7">
                        <a:alpha val="50195"/>
                      </a:srgbClr>
                    </a:solidFill>
                  </a:tcPr>
                </a:tc>
              </a:tr>
              <a:tr h="63839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normalizeH="0" baseline="0" dirty="0" smtClean="0">
                          <a:ln>
                            <a:noFill/>
                          </a:ln>
                          <a:solidFill>
                            <a:schemeClr val="bg1"/>
                          </a:solidFill>
                          <a:effectLst/>
                          <a:latin typeface="+mn-lt"/>
                          <a:ea typeface="ＭＳ Ｐゴシック" charset="0"/>
                          <a:cs typeface="+mn-cs"/>
                        </a:rPr>
                        <a:t>If you live in a county not </a:t>
                      </a:r>
                      <a:br>
                        <a:rPr kumimoji="0" lang="en-US" sz="1600" b="1" i="0" u="none" strike="noStrike" kern="1200" cap="none" normalizeH="0" baseline="0" dirty="0" smtClean="0">
                          <a:ln>
                            <a:noFill/>
                          </a:ln>
                          <a:solidFill>
                            <a:schemeClr val="bg1"/>
                          </a:solidFill>
                          <a:effectLst/>
                          <a:latin typeface="+mn-lt"/>
                          <a:ea typeface="ＭＳ Ｐゴシック" charset="0"/>
                          <a:cs typeface="+mn-cs"/>
                        </a:rPr>
                      </a:br>
                      <a:r>
                        <a:rPr kumimoji="0" lang="en-US" sz="1600" b="1" i="0" u="none" strike="noStrike" kern="1200" cap="none" normalizeH="0" baseline="0" dirty="0" smtClean="0">
                          <a:ln>
                            <a:noFill/>
                          </a:ln>
                          <a:solidFill>
                            <a:schemeClr val="bg1"/>
                          </a:solidFill>
                          <a:effectLst/>
                          <a:latin typeface="+mn-lt"/>
                          <a:ea typeface="ＭＳ Ｐゴシック" charset="0"/>
                          <a:cs typeface="+mn-cs"/>
                        </a:rPr>
                        <a:t>listed above</a:t>
                      </a:r>
                    </a:p>
                  </a:txBody>
                  <a:tcPr marL="274320" marR="91421" marT="45711" marB="45711"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rgbClr val="008000"/>
                    </a:solidFill>
                  </a:tcPr>
                </a:tc>
                <a:tc>
                  <a:txBody>
                    <a:bodyPr/>
                    <a:lstStyle/>
                    <a:p>
                      <a:pPr marL="0" marR="0" lvl="0" indent="0" algn="l" defTabSz="914400" rtl="0" eaLnBrk="1" fontAlgn="base" latinLnBrk="0" hangingPunct="1">
                        <a:lnSpc>
                          <a:spcPct val="90000"/>
                        </a:lnSpc>
                        <a:spcBef>
                          <a:spcPct val="30000"/>
                        </a:spcBef>
                        <a:spcAft>
                          <a:spcPct val="0"/>
                        </a:spcAft>
                        <a:buClr>
                          <a:srgbClr val="9ECD67"/>
                        </a:buClr>
                        <a:buSzPct val="110000"/>
                        <a:buFontTx/>
                        <a:buNone/>
                        <a:tabLst/>
                      </a:pPr>
                      <a:r>
                        <a:rPr kumimoji="0" lang="en-US" sz="1600" b="1" i="0" u="none" strike="noStrike" cap="none" normalizeH="0" baseline="0" dirty="0" smtClean="0">
                          <a:ln>
                            <a:noFill/>
                          </a:ln>
                          <a:solidFill>
                            <a:srgbClr val="FFFFFF"/>
                          </a:solidFill>
                          <a:effectLst/>
                          <a:latin typeface="+mj-lt"/>
                          <a:ea typeface="ＭＳ Ｐゴシック" charset="0"/>
                        </a:rPr>
                        <a:t>Aetna Select Open Access Network</a:t>
                      </a:r>
                      <a:endParaRPr kumimoji="0" lang="en-US" sz="1600" b="1" i="0" u="none" strike="noStrike" cap="none" normalizeH="0" baseline="0" dirty="0">
                        <a:ln>
                          <a:noFill/>
                        </a:ln>
                        <a:solidFill>
                          <a:srgbClr val="FFFFFF"/>
                        </a:solidFill>
                        <a:effectLst/>
                        <a:latin typeface="+mj-lt"/>
                        <a:ea typeface="ＭＳ Ｐゴシック" charset="0"/>
                      </a:endParaRPr>
                    </a:p>
                  </a:txBody>
                  <a:tcPr marL="91421" marR="91421" marT="45711" marB="45711"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chemeClr val="accent1">
                        <a:lumMod val="75000"/>
                      </a:schemeClr>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036" name="Group 260"/>
          <p:cNvGraphicFramePr>
            <a:graphicFrameLocks noGrp="1"/>
          </p:cNvGraphicFramePr>
          <p:nvPr>
            <p:ph type="tbl" idx="4294967295"/>
            <p:extLst>
              <p:ext uri="{D42A27DB-BD31-4B8C-83A1-F6EECF244321}">
                <p14:modId xmlns:p14="http://schemas.microsoft.com/office/powerpoint/2010/main" val="2815661493"/>
              </p:ext>
            </p:extLst>
          </p:nvPr>
        </p:nvGraphicFramePr>
        <p:xfrm>
          <a:off x="558800" y="1393825"/>
          <a:ext cx="8113076" cy="3071753"/>
        </p:xfrm>
        <a:graphic>
          <a:graphicData uri="http://schemas.openxmlformats.org/drawingml/2006/table">
            <a:tbl>
              <a:tblPr/>
              <a:tblGrid>
                <a:gridCol w="3727528"/>
                <a:gridCol w="4385548"/>
              </a:tblGrid>
              <a:tr h="367864">
                <a:tc gridSpan="2">
                  <a:txBody>
                    <a:bodyPr/>
                    <a:lstStyle/>
                    <a:p>
                      <a:pPr marL="115888" marR="0" lvl="0" indent="-115888" algn="l" defTabSz="914400" rtl="0" eaLnBrk="1" fontAlgn="base" latinLnBrk="0" hangingPunct="1">
                        <a:lnSpc>
                          <a:spcPct val="90000"/>
                        </a:lnSpc>
                        <a:spcBef>
                          <a:spcPct val="20000"/>
                        </a:spcBef>
                        <a:spcAft>
                          <a:spcPct val="0"/>
                        </a:spcAft>
                        <a:buClr>
                          <a:srgbClr val="9ECD67"/>
                        </a:buClr>
                        <a:buSzPct val="110000"/>
                        <a:buFontTx/>
                        <a:buNone/>
                        <a:tabLst/>
                      </a:pPr>
                      <a:r>
                        <a:rPr kumimoji="0" lang="en-US" sz="1800" b="1" i="0" u="none" strike="noStrike" cap="none" normalizeH="0" baseline="0" dirty="0" smtClean="0">
                          <a:ln>
                            <a:noFill/>
                          </a:ln>
                          <a:solidFill>
                            <a:schemeClr val="bg1"/>
                          </a:solidFill>
                          <a:effectLst/>
                          <a:latin typeface="+mj-lt"/>
                        </a:rPr>
                        <a:t>Preventive Care Clarification</a:t>
                      </a:r>
                    </a:p>
                  </a:txBody>
                  <a:tcPr marL="91427" marR="91427" marT="45700" marB="45700"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chemeClr val="accent6">
                        <a:lumMod val="75000"/>
                      </a:schemeClr>
                    </a:solidFill>
                  </a:tcPr>
                </a:tc>
                <a:tc hMerge="1">
                  <a:txBody>
                    <a:bodyPr/>
                    <a:lstStyle/>
                    <a:p>
                      <a:endParaRPr lang="en-US"/>
                    </a:p>
                  </a:txBody>
                  <a:tcPr/>
                </a:tc>
              </a:tr>
              <a:tr h="390417">
                <a:tc>
                  <a:txBody>
                    <a:bodyPr/>
                    <a:lstStyle/>
                    <a:p>
                      <a:pPr marL="0" marR="0" lvl="0" indent="0" algn="l" defTabSz="914400" rtl="0" eaLnBrk="1" fontAlgn="base" latinLnBrk="0" hangingPunct="1">
                        <a:lnSpc>
                          <a:spcPct val="90000"/>
                        </a:lnSpc>
                        <a:spcBef>
                          <a:spcPct val="20000"/>
                        </a:spcBef>
                        <a:spcAft>
                          <a:spcPct val="0"/>
                        </a:spcAft>
                        <a:buClr>
                          <a:srgbClr val="9ECD67"/>
                        </a:buClr>
                        <a:buSzPct val="110000"/>
                        <a:buFontTx/>
                        <a:buNone/>
                        <a:tabLst/>
                      </a:pPr>
                      <a:r>
                        <a:rPr kumimoji="0" lang="en-US" sz="1600" b="1" i="0" u="none" strike="noStrike" cap="none" normalizeH="0" baseline="0" dirty="0" smtClean="0">
                          <a:ln>
                            <a:noFill/>
                          </a:ln>
                          <a:solidFill>
                            <a:schemeClr val="bg1"/>
                          </a:solidFill>
                          <a:effectLst/>
                          <a:latin typeface="+mj-lt"/>
                        </a:rPr>
                        <a:t>Services</a:t>
                      </a:r>
                    </a:p>
                  </a:txBody>
                  <a:tcPr marL="91427" marR="91427" marT="45700" marB="45700"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rgbClr val="008000"/>
                    </a:solidFill>
                  </a:tcPr>
                </a:tc>
                <a:tc>
                  <a:txBody>
                    <a:bodyPr/>
                    <a:lstStyle/>
                    <a:p>
                      <a:pPr marL="0" marR="0" lvl="0" indent="0" algn="l" defTabSz="914400" rtl="0" eaLnBrk="1" fontAlgn="base" latinLnBrk="0" hangingPunct="1">
                        <a:lnSpc>
                          <a:spcPct val="90000"/>
                        </a:lnSpc>
                        <a:spcBef>
                          <a:spcPct val="20000"/>
                        </a:spcBef>
                        <a:spcAft>
                          <a:spcPct val="0"/>
                        </a:spcAft>
                        <a:buClr>
                          <a:srgbClr val="9ECD67"/>
                        </a:buClr>
                        <a:buSzPct val="110000"/>
                        <a:buFontTx/>
                        <a:buNone/>
                        <a:tabLst/>
                      </a:pPr>
                      <a:r>
                        <a:rPr kumimoji="0" lang="en-US" sz="1600" b="1" i="0" u="none" strike="noStrike" cap="none" normalizeH="0" baseline="0" dirty="0" smtClean="0">
                          <a:ln>
                            <a:noFill/>
                          </a:ln>
                          <a:solidFill>
                            <a:schemeClr val="bg1"/>
                          </a:solidFill>
                          <a:effectLst/>
                          <a:latin typeface="+mj-lt"/>
                        </a:rPr>
                        <a:t>ActiveCare Select</a:t>
                      </a:r>
                    </a:p>
                  </a:txBody>
                  <a:tcPr marL="91427" marR="91427" marT="45700" marB="45700"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chemeClr val="accent1">
                        <a:lumMod val="75000"/>
                      </a:schemeClr>
                    </a:solidFill>
                  </a:tcPr>
                </a:tc>
              </a:tr>
              <a:tr h="901295">
                <a:tc>
                  <a:txBody>
                    <a:bodyPr/>
                    <a:lstStyle/>
                    <a:p>
                      <a:pPr marL="0" marR="0" lvl="0" indent="0" algn="l" defTabSz="914400" rtl="0" eaLnBrk="1" fontAlgn="base" latinLnBrk="0" hangingPunct="1">
                        <a:lnSpc>
                          <a:spcPct val="90000"/>
                        </a:lnSpc>
                        <a:spcBef>
                          <a:spcPct val="20000"/>
                        </a:spcBef>
                        <a:spcAft>
                          <a:spcPct val="0"/>
                        </a:spcAft>
                        <a:buClr>
                          <a:srgbClr val="9ECD67"/>
                        </a:buClr>
                        <a:buSzPct val="110000"/>
                        <a:buFontTx/>
                        <a:buNone/>
                        <a:tabLst/>
                      </a:pPr>
                      <a:r>
                        <a:rPr kumimoji="0" lang="en-US" sz="1600" b="1" i="0" u="none" strike="noStrike" cap="none" normalizeH="0" baseline="0" dirty="0" smtClean="0">
                          <a:ln>
                            <a:noFill/>
                          </a:ln>
                          <a:solidFill>
                            <a:schemeClr val="tx1"/>
                          </a:solidFill>
                          <a:effectLst/>
                          <a:latin typeface="+mj-lt"/>
                        </a:rPr>
                        <a:t>Preventive Care</a:t>
                      </a:r>
                    </a:p>
                  </a:txBody>
                  <a:tcPr marL="91427" marR="91427" marT="45700" marB="45700"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l" defTabSz="914400" rtl="0" eaLnBrk="1" fontAlgn="base" latinLnBrk="0" hangingPunct="1">
                        <a:lnSpc>
                          <a:spcPct val="90000"/>
                        </a:lnSpc>
                        <a:spcBef>
                          <a:spcPct val="5000"/>
                        </a:spcBef>
                        <a:spcAft>
                          <a:spcPct val="0"/>
                        </a:spcAft>
                        <a:buClr>
                          <a:srgbClr val="9ECD67"/>
                        </a:buClr>
                        <a:buSzPct val="110000"/>
                        <a:buFontTx/>
                        <a:buNone/>
                        <a:tabLst/>
                      </a:pPr>
                      <a:r>
                        <a:rPr kumimoji="0" lang="en-US" sz="1600" b="0" i="0" u="none" strike="noStrike" kern="1200" cap="none" normalizeH="0" baseline="0" dirty="0" smtClean="0">
                          <a:ln>
                            <a:noFill/>
                          </a:ln>
                          <a:solidFill>
                            <a:schemeClr val="tx1"/>
                          </a:solidFill>
                          <a:effectLst/>
                          <a:latin typeface="+mj-lt"/>
                          <a:ea typeface="+mn-ea"/>
                          <a:cs typeface="+mn-cs"/>
                        </a:rPr>
                        <a:t>Plan pays 100% (no copay required)</a:t>
                      </a:r>
                    </a:p>
                  </a:txBody>
                  <a:tcPr marL="91427" marR="91427" marT="45701" marB="45701"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r>
              <a:tr h="1412177">
                <a:tc>
                  <a:txBody>
                    <a:bodyPr/>
                    <a:lstStyle/>
                    <a:p>
                      <a:pPr marL="0" marR="0" lvl="0" indent="0" algn="l" defTabSz="914400" rtl="0" eaLnBrk="1" fontAlgn="base" latinLnBrk="0" hangingPunct="1">
                        <a:lnSpc>
                          <a:spcPct val="90000"/>
                        </a:lnSpc>
                        <a:spcBef>
                          <a:spcPts val="1584"/>
                        </a:spcBef>
                        <a:spcAft>
                          <a:spcPct val="0"/>
                        </a:spcAft>
                        <a:buClr>
                          <a:srgbClr val="9ECD67"/>
                        </a:buClr>
                        <a:buSzPct val="110000"/>
                        <a:buFontTx/>
                        <a:buNone/>
                        <a:tabLst/>
                        <a:defRPr/>
                      </a:pPr>
                      <a:r>
                        <a:rPr kumimoji="0" lang="en-US" sz="1600" b="1" i="0" u="none" strike="noStrike" cap="none" normalizeH="0" baseline="0" dirty="0" smtClean="0">
                          <a:ln>
                            <a:noFill/>
                          </a:ln>
                          <a:solidFill>
                            <a:schemeClr val="tx1"/>
                          </a:solidFill>
                          <a:effectLst/>
                          <a:latin typeface="+mj-lt"/>
                        </a:rPr>
                        <a:t>Routine eye exam </a:t>
                      </a:r>
                      <a:br>
                        <a:rPr kumimoji="0" lang="en-US" sz="1600" b="1" i="0" u="none" strike="noStrike" cap="none" normalizeH="0" baseline="0" dirty="0" smtClean="0">
                          <a:ln>
                            <a:noFill/>
                          </a:ln>
                          <a:solidFill>
                            <a:schemeClr val="tx1"/>
                          </a:solidFill>
                          <a:effectLst/>
                          <a:latin typeface="+mj-lt"/>
                        </a:rPr>
                      </a:br>
                      <a:r>
                        <a:rPr kumimoji="0" lang="en-US" sz="1200" b="0" i="1" u="none" strike="noStrike" cap="none" normalizeH="0" baseline="0" dirty="0" smtClean="0">
                          <a:ln>
                            <a:noFill/>
                          </a:ln>
                          <a:solidFill>
                            <a:schemeClr val="tx1"/>
                          </a:solidFill>
                          <a:effectLst/>
                          <a:latin typeface="+mj-lt"/>
                        </a:rPr>
                        <a:t>(</a:t>
                      </a:r>
                      <a:r>
                        <a:rPr kumimoji="0" lang="en-US" sz="1200" b="0" i="0" u="none" strike="noStrike" cap="none" normalizeH="0" baseline="0" dirty="0" smtClean="0">
                          <a:ln>
                            <a:noFill/>
                          </a:ln>
                          <a:solidFill>
                            <a:schemeClr val="tx1"/>
                          </a:solidFill>
                          <a:effectLst/>
                          <a:latin typeface="+mj-lt"/>
                        </a:rPr>
                        <a:t>one per plan year</a:t>
                      </a:r>
                      <a:r>
                        <a:rPr kumimoji="0" lang="en-US" sz="1200" b="0" i="1" u="none" strike="noStrike" cap="none" normalizeH="0" baseline="0" dirty="0" smtClean="0">
                          <a:ln>
                            <a:noFill/>
                          </a:ln>
                          <a:solidFill>
                            <a:schemeClr val="tx1"/>
                          </a:solidFill>
                          <a:effectLst/>
                          <a:latin typeface="+mj-lt"/>
                        </a:rPr>
                        <a:t>)</a:t>
                      </a:r>
                    </a:p>
                    <a:p>
                      <a:pPr marL="0" marR="0" lvl="0" indent="0" algn="l" defTabSz="914400" rtl="0" eaLnBrk="1" fontAlgn="base" latinLnBrk="0" hangingPunct="1">
                        <a:lnSpc>
                          <a:spcPct val="90000"/>
                        </a:lnSpc>
                        <a:spcBef>
                          <a:spcPts val="1584"/>
                        </a:spcBef>
                        <a:spcAft>
                          <a:spcPct val="0"/>
                        </a:spcAft>
                        <a:buClr>
                          <a:srgbClr val="9ECD67"/>
                        </a:buClr>
                        <a:buSzPct val="110000"/>
                        <a:buFontTx/>
                        <a:buNone/>
                        <a:tabLst/>
                        <a:defRPr/>
                      </a:pPr>
                      <a:r>
                        <a:rPr kumimoji="0" lang="en-US" sz="1600" b="1" i="0" u="none" strike="noStrike" cap="none" normalizeH="0" baseline="0" dirty="0" smtClean="0">
                          <a:ln>
                            <a:noFill/>
                          </a:ln>
                          <a:solidFill>
                            <a:schemeClr val="tx1"/>
                          </a:solidFill>
                          <a:effectLst/>
                          <a:latin typeface="+mj-lt"/>
                        </a:rPr>
                        <a:t>Hearing exam</a:t>
                      </a:r>
                    </a:p>
                  </a:txBody>
                  <a:tcPr marL="91427" marR="91427" marT="45701" marB="45701"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l" defTabSz="914400" rtl="0" eaLnBrk="1" fontAlgn="base" latinLnBrk="0" hangingPunct="1">
                        <a:lnSpc>
                          <a:spcPct val="90000"/>
                        </a:lnSpc>
                        <a:spcBef>
                          <a:spcPct val="5000"/>
                        </a:spcBef>
                        <a:spcAft>
                          <a:spcPct val="0"/>
                        </a:spcAft>
                        <a:buClr>
                          <a:srgbClr val="9ECD67"/>
                        </a:buClr>
                        <a:buSzPct val="110000"/>
                        <a:buFontTx/>
                        <a:buNone/>
                        <a:tabLst/>
                      </a:pPr>
                      <a:r>
                        <a:rPr kumimoji="0" lang="en-US" sz="1600" b="0" i="0" u="none" strike="noStrike" cap="none" normalizeH="0" baseline="0" dirty="0" smtClean="0">
                          <a:ln>
                            <a:noFill/>
                          </a:ln>
                          <a:solidFill>
                            <a:schemeClr val="tx1"/>
                          </a:solidFill>
                          <a:effectLst/>
                          <a:latin typeface="+mj-lt"/>
                        </a:rPr>
                        <a:t>$30 for primary</a:t>
                      </a:r>
                    </a:p>
                    <a:p>
                      <a:pPr marL="0" marR="0" lvl="0" indent="0" algn="l" defTabSz="914400" rtl="0" eaLnBrk="1" fontAlgn="base" latinLnBrk="0" hangingPunct="1">
                        <a:lnSpc>
                          <a:spcPct val="90000"/>
                        </a:lnSpc>
                        <a:spcBef>
                          <a:spcPct val="5000"/>
                        </a:spcBef>
                        <a:spcAft>
                          <a:spcPct val="0"/>
                        </a:spcAft>
                        <a:buClr>
                          <a:srgbClr val="9ECD67"/>
                        </a:buClr>
                        <a:buSzPct val="110000"/>
                        <a:buFontTx/>
                        <a:buNone/>
                        <a:tabLst/>
                      </a:pPr>
                      <a:r>
                        <a:rPr kumimoji="0" lang="en-US" sz="1600" b="0" i="0" u="none" strike="noStrike" cap="none" normalizeH="0" baseline="0" dirty="0" smtClean="0">
                          <a:ln>
                            <a:noFill/>
                          </a:ln>
                          <a:solidFill>
                            <a:schemeClr val="tx1"/>
                          </a:solidFill>
                          <a:effectLst/>
                          <a:latin typeface="+mj-lt"/>
                        </a:rPr>
                        <a:t>$60 for specialist</a:t>
                      </a:r>
                    </a:p>
                  </a:txBody>
                  <a:tcPr marL="91427" marR="91427" marT="45701" marB="45701"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D9E9F7">
                        <a:alpha val="50000"/>
                      </a:srgbClr>
                    </a:solidFill>
                  </a:tcPr>
                </a:tc>
              </a:tr>
            </a:tbl>
          </a:graphicData>
        </a:graphic>
      </p:graphicFrame>
      <p:sp>
        <p:nvSpPr>
          <p:cNvPr id="60436" name="Rectangle 1"/>
          <p:cNvSpPr>
            <a:spLocks noChangeArrowheads="1"/>
          </p:cNvSpPr>
          <p:nvPr/>
        </p:nvSpPr>
        <p:spPr bwMode="auto">
          <a:xfrm>
            <a:off x="474728" y="4657496"/>
            <a:ext cx="7299396" cy="116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nSpc>
                <a:spcPct val="90000"/>
              </a:lnSpc>
              <a:spcBef>
                <a:spcPts val="2328"/>
              </a:spcBef>
              <a:buClr>
                <a:srgbClr val="008000"/>
              </a:buClr>
              <a:buSzPct val="100000"/>
              <a:buFont typeface="Arial"/>
              <a:buChar char="•"/>
            </a:pPr>
            <a:r>
              <a:rPr lang="en-US" sz="2200" dirty="0">
                <a:solidFill>
                  <a:srgbClr val="000000"/>
                </a:solidFill>
              </a:rPr>
              <a:t>100% coverage for certain age- and gender-specific preventive care services when network providers are used</a:t>
            </a:r>
          </a:p>
          <a:p>
            <a:pPr marL="342900" indent="-342900">
              <a:lnSpc>
                <a:spcPct val="90000"/>
              </a:lnSpc>
              <a:spcBef>
                <a:spcPts val="1200"/>
              </a:spcBef>
              <a:buClr>
                <a:srgbClr val="008000"/>
              </a:buClr>
              <a:buSzPct val="100000"/>
              <a:buFont typeface="Arial"/>
              <a:buChar char="•"/>
            </a:pPr>
            <a:r>
              <a:rPr lang="en-US" sz="2200" dirty="0">
                <a:solidFill>
                  <a:srgbClr val="000000"/>
                </a:solidFill>
              </a:rPr>
              <a:t>Must be billed by provider as </a:t>
            </a:r>
            <a:r>
              <a:rPr lang="ja-JP" altLang="en-US" sz="2200" dirty="0">
                <a:solidFill>
                  <a:srgbClr val="000000"/>
                </a:solidFill>
              </a:rPr>
              <a:t>“</a:t>
            </a:r>
            <a:r>
              <a:rPr lang="en-US" altLang="ja-JP" sz="2200" dirty="0">
                <a:solidFill>
                  <a:srgbClr val="000000"/>
                </a:solidFill>
              </a:rPr>
              <a:t>preventive care</a:t>
            </a:r>
            <a:r>
              <a:rPr lang="ja-JP" altLang="en-US" sz="2200" dirty="0">
                <a:solidFill>
                  <a:srgbClr val="000000"/>
                </a:solidFill>
              </a:rPr>
              <a:t>”</a:t>
            </a:r>
            <a:r>
              <a:rPr lang="en-US" altLang="ja-JP" sz="2200" dirty="0">
                <a:solidFill>
                  <a:srgbClr val="000000"/>
                </a:solidFill>
              </a:rPr>
              <a:t>  </a:t>
            </a:r>
            <a:endParaRPr lang="en-US" sz="2200" dirty="0">
              <a:solidFill>
                <a:srgbClr val="000000"/>
              </a:solidFill>
            </a:endParaRPr>
          </a:p>
        </p:txBody>
      </p:sp>
      <p:sp>
        <p:nvSpPr>
          <p:cNvPr id="6" name="Rectangle 2"/>
          <p:cNvSpPr>
            <a:spLocks noGrp="1" noChangeArrowheads="1"/>
          </p:cNvSpPr>
          <p:nvPr>
            <p:ph type="title"/>
          </p:nvPr>
        </p:nvSpPr>
        <p:spPr>
          <a:xfrm>
            <a:off x="484380" y="-42328"/>
            <a:ext cx="7645400" cy="990600"/>
          </a:xfrm>
        </p:spPr>
        <p:txBody>
          <a:bodyPr/>
          <a:lstStyle/>
          <a:p>
            <a:pPr eaLnBrk="1" hangingPunct="1">
              <a:lnSpc>
                <a:spcPct val="90000"/>
              </a:lnSpc>
              <a:defRPr/>
            </a:pPr>
            <a:r>
              <a:rPr lang="en-US" dirty="0" err="1">
                <a:cs typeface="Calibri" charset="0"/>
              </a:rPr>
              <a:t>ActiveCare</a:t>
            </a:r>
            <a:r>
              <a:rPr lang="en-US" dirty="0">
                <a:cs typeface="Calibri" charset="0"/>
              </a:rPr>
              <a:t> Select Plan </a:t>
            </a:r>
            <a:r>
              <a:rPr lang="en-US" dirty="0" smtClean="0">
                <a:cs typeface="Calibri" charset="0"/>
              </a:rPr>
              <a:t>overview </a:t>
            </a:r>
            <a:r>
              <a:rPr lang="en-US" dirty="0">
                <a:cs typeface="Calibri" charset="0"/>
              </a:rPr>
              <a:t/>
            </a:r>
            <a:br>
              <a:rPr lang="en-US" dirty="0">
                <a:cs typeface="Calibri" charset="0"/>
              </a:rPr>
            </a:br>
            <a:r>
              <a:rPr lang="en-US" sz="2000" dirty="0">
                <a:cs typeface="Calibri" charset="0"/>
              </a:rPr>
              <a:t>(Network </a:t>
            </a:r>
            <a:r>
              <a:rPr lang="en-US" sz="2000" dirty="0" smtClean="0">
                <a:cs typeface="Calibri" charset="0"/>
              </a:rPr>
              <a:t>level </a:t>
            </a:r>
            <a:r>
              <a:rPr lang="en-US" sz="2000" dirty="0">
                <a:cs typeface="Calibri" charset="0"/>
              </a:rPr>
              <a:t>of </a:t>
            </a:r>
            <a:r>
              <a:rPr lang="en-US" sz="2000" dirty="0" smtClean="0">
                <a:cs typeface="Calibri" charset="0"/>
              </a:rPr>
              <a:t>benefits</a:t>
            </a:r>
            <a:r>
              <a:rPr lang="en-US" sz="2000" dirty="0">
                <a:cs typeface="Calibri" charset="0"/>
              </a:rPr>
              <a:t>)</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036" name="Group 260"/>
          <p:cNvGraphicFramePr>
            <a:graphicFrameLocks noGrp="1"/>
          </p:cNvGraphicFramePr>
          <p:nvPr>
            <p:ph type="tbl" idx="4294967295"/>
            <p:extLst>
              <p:ext uri="{D42A27DB-BD31-4B8C-83A1-F6EECF244321}">
                <p14:modId xmlns:p14="http://schemas.microsoft.com/office/powerpoint/2010/main" val="1385195312"/>
              </p:ext>
            </p:extLst>
          </p:nvPr>
        </p:nvGraphicFramePr>
        <p:xfrm>
          <a:off x="568996" y="1393825"/>
          <a:ext cx="8105104" cy="3720619"/>
        </p:xfrm>
        <a:graphic>
          <a:graphicData uri="http://schemas.openxmlformats.org/drawingml/2006/table">
            <a:tbl>
              <a:tblPr/>
              <a:tblGrid>
                <a:gridCol w="3906791"/>
                <a:gridCol w="4198313"/>
              </a:tblGrid>
              <a:tr h="375540">
                <a:tc gridSpan="2">
                  <a:txBody>
                    <a:bodyPr/>
                    <a:lstStyle/>
                    <a:p>
                      <a:pPr marL="115888" marR="0" lvl="0" indent="-115888" algn="l" defTabSz="914400" rtl="0" eaLnBrk="1" fontAlgn="base" latinLnBrk="0" hangingPunct="1">
                        <a:lnSpc>
                          <a:spcPct val="90000"/>
                        </a:lnSpc>
                        <a:spcBef>
                          <a:spcPct val="20000"/>
                        </a:spcBef>
                        <a:spcAft>
                          <a:spcPct val="0"/>
                        </a:spcAft>
                        <a:buClr>
                          <a:srgbClr val="9ECD67"/>
                        </a:buClr>
                        <a:buSzPct val="110000"/>
                        <a:buFontTx/>
                        <a:buNone/>
                        <a:tabLst/>
                      </a:pPr>
                      <a:r>
                        <a:rPr kumimoji="0" lang="en-US" sz="1800" b="1" i="0" u="none" strike="noStrike" cap="none" normalizeH="0" baseline="0" dirty="0" smtClean="0">
                          <a:ln>
                            <a:noFill/>
                          </a:ln>
                          <a:solidFill>
                            <a:schemeClr val="bg1"/>
                          </a:solidFill>
                          <a:effectLst/>
                          <a:latin typeface="+mj-lt"/>
                        </a:rPr>
                        <a:t>Benefits (continued)</a:t>
                      </a:r>
                    </a:p>
                  </a:txBody>
                  <a:tcPr marL="91431" marR="91431" marT="45713" marB="45713"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chemeClr val="accent6">
                        <a:lumMod val="75000"/>
                      </a:schemeClr>
                    </a:solidFill>
                  </a:tcPr>
                </a:tc>
                <a:tc hMerge="1">
                  <a:txBody>
                    <a:bodyPr/>
                    <a:lstStyle/>
                    <a:p>
                      <a:endParaRPr lang="en-US"/>
                    </a:p>
                  </a:txBody>
                  <a:tcPr/>
                </a:tc>
              </a:tr>
              <a:tr h="426245">
                <a:tc>
                  <a:txBody>
                    <a:bodyPr/>
                    <a:lstStyle/>
                    <a:p>
                      <a:pPr marL="0" marR="0" lvl="0" indent="0" algn="l" defTabSz="914400" rtl="0" eaLnBrk="1" fontAlgn="base" latinLnBrk="0" hangingPunct="1">
                        <a:lnSpc>
                          <a:spcPct val="90000"/>
                        </a:lnSpc>
                        <a:spcBef>
                          <a:spcPct val="20000"/>
                        </a:spcBef>
                        <a:spcAft>
                          <a:spcPct val="0"/>
                        </a:spcAft>
                        <a:buClr>
                          <a:srgbClr val="9ECD67"/>
                        </a:buClr>
                        <a:buSzPct val="110000"/>
                        <a:buFontTx/>
                        <a:buNone/>
                        <a:tabLst/>
                      </a:pPr>
                      <a:r>
                        <a:rPr kumimoji="0" lang="en-US" sz="1600" b="1" i="0" u="none" strike="noStrike" cap="none" normalizeH="0" baseline="0" dirty="0" smtClean="0">
                          <a:ln>
                            <a:noFill/>
                          </a:ln>
                          <a:solidFill>
                            <a:schemeClr val="bg1"/>
                          </a:solidFill>
                          <a:effectLst/>
                          <a:latin typeface="+mj-lt"/>
                        </a:rPr>
                        <a:t>Services</a:t>
                      </a:r>
                    </a:p>
                  </a:txBody>
                  <a:tcPr marL="91431" marR="91431" marT="45713" marB="45713"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rgbClr val="008000"/>
                    </a:solidFill>
                  </a:tcPr>
                </a:tc>
                <a:tc>
                  <a:txBody>
                    <a:bodyPr/>
                    <a:lstStyle/>
                    <a:p>
                      <a:pPr marL="0" marR="0" lvl="0" indent="0" algn="l" defTabSz="914400" rtl="0" eaLnBrk="1" fontAlgn="base" latinLnBrk="0" hangingPunct="1">
                        <a:lnSpc>
                          <a:spcPct val="90000"/>
                        </a:lnSpc>
                        <a:spcBef>
                          <a:spcPct val="20000"/>
                        </a:spcBef>
                        <a:spcAft>
                          <a:spcPct val="0"/>
                        </a:spcAft>
                        <a:buClr>
                          <a:srgbClr val="9ECD67"/>
                        </a:buClr>
                        <a:buSzPct val="110000"/>
                        <a:buFontTx/>
                        <a:buNone/>
                        <a:tabLst/>
                      </a:pPr>
                      <a:r>
                        <a:rPr kumimoji="0" lang="en-US" sz="1600" b="1" i="0" u="none" strike="noStrike" cap="none" normalizeH="0" baseline="0" dirty="0" smtClean="0">
                          <a:ln>
                            <a:noFill/>
                          </a:ln>
                          <a:solidFill>
                            <a:schemeClr val="bg1"/>
                          </a:solidFill>
                          <a:effectLst/>
                          <a:latin typeface="+mj-lt"/>
                        </a:rPr>
                        <a:t>ActiveCare Select</a:t>
                      </a:r>
                    </a:p>
                  </a:txBody>
                  <a:tcPr marL="91431" marR="91431" marT="45713" marB="45713"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chemeClr val="accent1">
                        <a:lumMod val="75000"/>
                      </a:schemeClr>
                    </a:solidFill>
                  </a:tcPr>
                </a:tc>
              </a:tr>
              <a:tr h="731878">
                <a:tc>
                  <a:txBody>
                    <a:bodyPr/>
                    <a:lstStyle/>
                    <a:p>
                      <a:pPr marL="0" marR="0" lvl="0" indent="0" algn="l" defTabSz="914400" rtl="0" eaLnBrk="1" fontAlgn="base" latinLnBrk="0" hangingPunct="1">
                        <a:lnSpc>
                          <a:spcPct val="90000"/>
                        </a:lnSpc>
                        <a:spcBef>
                          <a:spcPct val="20000"/>
                        </a:spcBef>
                        <a:spcAft>
                          <a:spcPct val="0"/>
                        </a:spcAft>
                        <a:buClr>
                          <a:srgbClr val="9ECD67"/>
                        </a:buClr>
                        <a:buSzPct val="110000"/>
                        <a:buFontTx/>
                        <a:buNone/>
                        <a:tabLst/>
                      </a:pPr>
                      <a:r>
                        <a:rPr kumimoji="0" lang="en-US" sz="1600" b="1" i="0" u="none" strike="noStrike" cap="none" normalizeH="0" baseline="0" dirty="0" smtClean="0">
                          <a:ln>
                            <a:noFill/>
                          </a:ln>
                          <a:solidFill>
                            <a:schemeClr val="tx1"/>
                          </a:solidFill>
                          <a:effectLst/>
                          <a:latin typeface="+mj-lt"/>
                        </a:rPr>
                        <a:t>High-tech Radiology</a:t>
                      </a:r>
                      <a:br>
                        <a:rPr kumimoji="0" lang="en-US" sz="1600" b="1" i="0" u="none" strike="noStrike" cap="none" normalizeH="0" baseline="0" dirty="0" smtClean="0">
                          <a:ln>
                            <a:noFill/>
                          </a:ln>
                          <a:solidFill>
                            <a:schemeClr val="tx1"/>
                          </a:solidFill>
                          <a:effectLst/>
                          <a:latin typeface="+mj-lt"/>
                        </a:rPr>
                      </a:br>
                      <a:r>
                        <a:rPr kumimoji="0" lang="en-US" sz="1400" b="0" i="0" u="none" strike="noStrike" cap="none" normalizeH="0" baseline="0" dirty="0" smtClean="0">
                          <a:ln>
                            <a:noFill/>
                          </a:ln>
                          <a:solidFill>
                            <a:schemeClr val="tx1"/>
                          </a:solidFill>
                          <a:effectLst/>
                          <a:latin typeface="+mj-lt"/>
                        </a:rPr>
                        <a:t>(CT scan, MRI, nuclear medicine)</a:t>
                      </a:r>
                    </a:p>
                  </a:txBody>
                  <a:tcPr marL="91431" marR="91431" marT="45713" marB="45713"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l" defTabSz="914400" rtl="0" eaLnBrk="1" fontAlgn="base" latinLnBrk="0" hangingPunct="1">
                        <a:lnSpc>
                          <a:spcPct val="90000"/>
                        </a:lnSpc>
                        <a:spcBef>
                          <a:spcPct val="30000"/>
                        </a:spcBef>
                        <a:spcAft>
                          <a:spcPct val="0"/>
                        </a:spcAft>
                        <a:buClr>
                          <a:srgbClr val="9ECD67"/>
                        </a:buClr>
                        <a:buSzPct val="110000"/>
                        <a:buFontTx/>
                        <a:buNone/>
                        <a:tabLst/>
                      </a:pPr>
                      <a:r>
                        <a:rPr kumimoji="0" lang="en-US" sz="1600" b="0" i="0" u="none" strike="noStrike" cap="none" normalizeH="0" baseline="0" dirty="0" smtClean="0">
                          <a:ln>
                            <a:noFill/>
                          </a:ln>
                          <a:solidFill>
                            <a:schemeClr val="tx1"/>
                          </a:solidFill>
                          <a:effectLst/>
                          <a:latin typeface="+mj-lt"/>
                        </a:rPr>
                        <a:t>$100 copay per service, plus 20% </a:t>
                      </a:r>
                      <a:br>
                        <a:rPr kumimoji="0" lang="en-US" sz="1600" b="0" i="0" u="none" strike="noStrike" cap="none" normalizeH="0" baseline="0" dirty="0" smtClean="0">
                          <a:ln>
                            <a:noFill/>
                          </a:ln>
                          <a:solidFill>
                            <a:schemeClr val="tx1"/>
                          </a:solidFill>
                          <a:effectLst/>
                          <a:latin typeface="+mj-lt"/>
                        </a:rPr>
                      </a:br>
                      <a:r>
                        <a:rPr kumimoji="0" lang="en-US" sz="1600" b="0" i="0" u="none" strike="noStrike" cap="none" normalizeH="0" baseline="0" dirty="0" smtClean="0">
                          <a:ln>
                            <a:noFill/>
                          </a:ln>
                          <a:solidFill>
                            <a:schemeClr val="tx1"/>
                          </a:solidFill>
                          <a:effectLst/>
                          <a:latin typeface="+mj-lt"/>
                        </a:rPr>
                        <a:t>after deductible</a:t>
                      </a:r>
                    </a:p>
                  </a:txBody>
                  <a:tcPr marL="91431" marR="91431" marT="45713" marB="45713"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r>
              <a:tr h="718847">
                <a:tc>
                  <a:txBody>
                    <a:bodyPr/>
                    <a:lstStyle/>
                    <a:p>
                      <a:pPr marL="0" marR="0" lvl="0" indent="0" algn="l" defTabSz="914400" rtl="0" eaLnBrk="1" fontAlgn="base" latinLnBrk="0" hangingPunct="1">
                        <a:lnSpc>
                          <a:spcPct val="90000"/>
                        </a:lnSpc>
                        <a:spcBef>
                          <a:spcPct val="30000"/>
                        </a:spcBef>
                        <a:spcAft>
                          <a:spcPct val="0"/>
                        </a:spcAft>
                        <a:buClr>
                          <a:srgbClr val="9ECD67"/>
                        </a:buClr>
                        <a:buSzPct val="110000"/>
                        <a:buFontTx/>
                        <a:buNone/>
                        <a:tabLst/>
                      </a:pPr>
                      <a:r>
                        <a:rPr kumimoji="0" lang="en-US" sz="1600" b="1" i="0" u="none" strike="noStrike" cap="none" normalizeH="0" baseline="0" dirty="0" smtClean="0">
                          <a:ln>
                            <a:noFill/>
                          </a:ln>
                          <a:solidFill>
                            <a:schemeClr val="tx1"/>
                          </a:solidFill>
                          <a:effectLst/>
                          <a:latin typeface="+mj-lt"/>
                        </a:rPr>
                        <a:t>Inpatient Hospital</a:t>
                      </a:r>
                    </a:p>
                  </a:txBody>
                  <a:tcPr marL="91431" marR="91431" marT="45713" marB="45713"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l" defTabSz="914400" rtl="0" eaLnBrk="1" fontAlgn="base" latinLnBrk="0" hangingPunct="1">
                        <a:lnSpc>
                          <a:spcPct val="90000"/>
                        </a:lnSpc>
                        <a:spcBef>
                          <a:spcPct val="30000"/>
                        </a:spcBef>
                        <a:spcAft>
                          <a:spcPct val="0"/>
                        </a:spcAft>
                        <a:buClr>
                          <a:srgbClr val="9ECD67"/>
                        </a:buClr>
                        <a:buSzPct val="110000"/>
                        <a:buFontTx/>
                        <a:buNone/>
                        <a:tabLst/>
                      </a:pPr>
                      <a:r>
                        <a:rPr kumimoji="0" lang="en-US" sz="1600" b="0" i="0" u="none" strike="noStrike" cap="none" normalizeH="0" baseline="0" dirty="0" smtClean="0">
                          <a:ln>
                            <a:noFill/>
                          </a:ln>
                          <a:solidFill>
                            <a:schemeClr val="tx1"/>
                          </a:solidFill>
                          <a:effectLst/>
                          <a:latin typeface="+mj-lt"/>
                        </a:rPr>
                        <a:t>$150 copay per day, plus 20% </a:t>
                      </a:r>
                      <a:r>
                        <a:rPr kumimoji="0" lang="en-US" sz="1600" b="0" i="0" u="none" strike="noStrike" kern="1200" cap="none" normalizeH="0" baseline="0" dirty="0" smtClean="0">
                          <a:ln>
                            <a:noFill/>
                          </a:ln>
                          <a:solidFill>
                            <a:schemeClr val="tx1"/>
                          </a:solidFill>
                          <a:effectLst/>
                          <a:latin typeface="+mn-lt"/>
                          <a:ea typeface="+mn-ea"/>
                          <a:cs typeface="+mn-cs"/>
                        </a:rPr>
                        <a:t>after deductible </a:t>
                      </a:r>
                      <a:r>
                        <a:rPr kumimoji="0" lang="en-US" sz="1600" b="0" i="0" u="none" strike="noStrike" cap="none" normalizeH="0" baseline="0" dirty="0" smtClean="0">
                          <a:ln>
                            <a:noFill/>
                          </a:ln>
                          <a:solidFill>
                            <a:schemeClr val="tx1"/>
                          </a:solidFill>
                          <a:effectLst/>
                          <a:latin typeface="+mj-lt"/>
                        </a:rPr>
                        <a:t> ($750 maximum copay per admission)</a:t>
                      </a:r>
                    </a:p>
                  </a:txBody>
                  <a:tcPr marL="91431" marR="91431" marT="45713" marB="45713"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D9E9F7">
                        <a:alpha val="50000"/>
                      </a:srgbClr>
                    </a:solidFill>
                  </a:tcPr>
                </a:tc>
              </a:tr>
              <a:tr h="862616">
                <a:tc>
                  <a:txBody>
                    <a:bodyPr/>
                    <a:lstStyle/>
                    <a:p>
                      <a:pPr marL="0" marR="0" lvl="0" indent="0" algn="l" defTabSz="914400" rtl="0" eaLnBrk="1" fontAlgn="base" latinLnBrk="0" hangingPunct="1">
                        <a:lnSpc>
                          <a:spcPct val="90000"/>
                        </a:lnSpc>
                        <a:spcBef>
                          <a:spcPct val="30000"/>
                        </a:spcBef>
                        <a:spcAft>
                          <a:spcPct val="0"/>
                        </a:spcAft>
                        <a:buClr>
                          <a:srgbClr val="9ECD67"/>
                        </a:buClr>
                        <a:buSzPct val="110000"/>
                        <a:buFontTx/>
                        <a:buNone/>
                        <a:tabLst/>
                      </a:pPr>
                      <a:r>
                        <a:rPr kumimoji="0" lang="en-US" sz="1600" b="1" i="0" u="none" strike="noStrike" cap="none" normalizeH="0" baseline="0" dirty="0" smtClean="0">
                          <a:ln>
                            <a:noFill/>
                          </a:ln>
                          <a:solidFill>
                            <a:schemeClr val="tx1"/>
                          </a:solidFill>
                          <a:effectLst/>
                          <a:latin typeface="+mj-lt"/>
                        </a:rPr>
                        <a:t>Emergency Room</a:t>
                      </a:r>
                    </a:p>
                  </a:txBody>
                  <a:tcPr marL="91431" marR="91431" marT="45713" marB="45713"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l" defTabSz="914400" rtl="0" eaLnBrk="1" fontAlgn="base" latinLnBrk="0" hangingPunct="1">
                        <a:lnSpc>
                          <a:spcPct val="90000"/>
                        </a:lnSpc>
                        <a:spcBef>
                          <a:spcPct val="30000"/>
                        </a:spcBef>
                        <a:spcAft>
                          <a:spcPct val="0"/>
                        </a:spcAft>
                        <a:buClr>
                          <a:srgbClr val="9ECD67"/>
                        </a:buClr>
                        <a:buSzPct val="110000"/>
                        <a:buFontTx/>
                        <a:buNone/>
                        <a:tabLst/>
                      </a:pPr>
                      <a:r>
                        <a:rPr kumimoji="0" lang="en-US" sz="1600" b="0" i="0" u="none" strike="noStrike" cap="none" normalizeH="0" baseline="0" dirty="0" smtClean="0">
                          <a:ln>
                            <a:noFill/>
                          </a:ln>
                          <a:solidFill>
                            <a:schemeClr val="tx1"/>
                          </a:solidFill>
                          <a:effectLst/>
                          <a:latin typeface="+mj-lt"/>
                        </a:rPr>
                        <a:t>$150 copay, plus 20% after deductible</a:t>
                      </a:r>
                    </a:p>
                    <a:p>
                      <a:pPr marL="0" marR="0" lvl="0" indent="0" algn="l" defTabSz="914400" rtl="0" eaLnBrk="1" fontAlgn="base" latinLnBrk="0" hangingPunct="1">
                        <a:lnSpc>
                          <a:spcPct val="90000"/>
                        </a:lnSpc>
                        <a:spcBef>
                          <a:spcPct val="30000"/>
                        </a:spcBef>
                        <a:spcAft>
                          <a:spcPct val="0"/>
                        </a:spcAft>
                        <a:buClr>
                          <a:srgbClr val="9ECD67"/>
                        </a:buClr>
                        <a:buSzPct val="110000"/>
                        <a:buFontTx/>
                        <a:buNone/>
                        <a:tabLst/>
                      </a:pPr>
                      <a:r>
                        <a:rPr kumimoji="0" lang="en-US" sz="1600" b="0" i="0" u="none" strike="noStrike" cap="none" normalizeH="0" baseline="0" dirty="0" smtClean="0">
                          <a:ln>
                            <a:noFill/>
                          </a:ln>
                          <a:solidFill>
                            <a:schemeClr val="tx1"/>
                          </a:solidFill>
                          <a:effectLst/>
                          <a:latin typeface="+mj-lt"/>
                        </a:rPr>
                        <a:t>(copay waived if admitted)</a:t>
                      </a:r>
                    </a:p>
                  </a:txBody>
                  <a:tcPr marL="91431" marR="91431" marT="45713" marB="45713"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r>
              <a:tr h="605493">
                <a:tc>
                  <a:txBody>
                    <a:bodyPr/>
                    <a:lstStyle/>
                    <a:p>
                      <a:pPr marL="0" marR="0" lvl="0" indent="0" algn="l" defTabSz="914400" rtl="0" eaLnBrk="1" fontAlgn="base" latinLnBrk="0" hangingPunct="1">
                        <a:lnSpc>
                          <a:spcPct val="90000"/>
                        </a:lnSpc>
                        <a:spcBef>
                          <a:spcPct val="30000"/>
                        </a:spcBef>
                        <a:spcAft>
                          <a:spcPct val="0"/>
                        </a:spcAft>
                        <a:buClr>
                          <a:srgbClr val="9ECD67"/>
                        </a:buClr>
                        <a:buSzPct val="110000"/>
                        <a:buFontTx/>
                        <a:buNone/>
                        <a:tabLst/>
                      </a:pPr>
                      <a:r>
                        <a:rPr kumimoji="0" lang="en-US" sz="1600" b="1" i="0" u="none" strike="noStrike" cap="none" normalizeH="0" baseline="0" dirty="0" smtClean="0">
                          <a:ln>
                            <a:noFill/>
                          </a:ln>
                          <a:solidFill>
                            <a:schemeClr val="tx1"/>
                          </a:solidFill>
                          <a:effectLst/>
                          <a:latin typeface="+mj-lt"/>
                        </a:rPr>
                        <a:t>Outpatient Surgery</a:t>
                      </a:r>
                    </a:p>
                  </a:txBody>
                  <a:tcPr marL="91431" marR="91431" marT="45713" marB="45713"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l" defTabSz="914400" rtl="0" eaLnBrk="1" fontAlgn="base" latinLnBrk="0" hangingPunct="1">
                        <a:lnSpc>
                          <a:spcPct val="90000"/>
                        </a:lnSpc>
                        <a:spcBef>
                          <a:spcPct val="30000"/>
                        </a:spcBef>
                        <a:spcAft>
                          <a:spcPct val="0"/>
                        </a:spcAft>
                        <a:buClr>
                          <a:srgbClr val="9ECD67"/>
                        </a:buClr>
                        <a:buSzPct val="110000"/>
                        <a:buFontTx/>
                        <a:buNone/>
                        <a:tabLst/>
                      </a:pPr>
                      <a:r>
                        <a:rPr kumimoji="0" lang="en-US" sz="1600" b="0" i="0" u="none" strike="noStrike" cap="none" normalizeH="0" baseline="0" dirty="0" smtClean="0">
                          <a:ln>
                            <a:noFill/>
                          </a:ln>
                          <a:solidFill>
                            <a:schemeClr val="tx1"/>
                          </a:solidFill>
                          <a:effectLst/>
                          <a:latin typeface="+mj-lt"/>
                        </a:rPr>
                        <a:t>$150 copay per visit, plus 20% </a:t>
                      </a:r>
                      <a:br>
                        <a:rPr kumimoji="0" lang="en-US" sz="1600" b="0" i="0" u="none" strike="noStrike" cap="none" normalizeH="0" baseline="0" dirty="0" smtClean="0">
                          <a:ln>
                            <a:noFill/>
                          </a:ln>
                          <a:solidFill>
                            <a:schemeClr val="tx1"/>
                          </a:solidFill>
                          <a:effectLst/>
                          <a:latin typeface="+mj-lt"/>
                        </a:rPr>
                      </a:br>
                      <a:r>
                        <a:rPr kumimoji="0" lang="en-US" sz="1600" b="0" i="0" u="none" strike="noStrike" cap="none" normalizeH="0" baseline="0" dirty="0" smtClean="0">
                          <a:ln>
                            <a:noFill/>
                          </a:ln>
                          <a:solidFill>
                            <a:schemeClr val="tx1"/>
                          </a:solidFill>
                          <a:effectLst/>
                          <a:latin typeface="+mj-lt"/>
                        </a:rPr>
                        <a:t>after deductible</a:t>
                      </a:r>
                    </a:p>
                  </a:txBody>
                  <a:tcPr marL="91431" marR="91431" marT="45713" marB="45713"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D9E9F7">
                        <a:alpha val="50000"/>
                      </a:srgbClr>
                    </a:solidFill>
                  </a:tcPr>
                </a:tc>
              </a:tr>
            </a:tbl>
          </a:graphicData>
        </a:graphic>
      </p:graphicFrame>
      <p:sp>
        <p:nvSpPr>
          <p:cNvPr id="5" name="Rectangle 2"/>
          <p:cNvSpPr>
            <a:spLocks noGrp="1" noChangeArrowheads="1"/>
          </p:cNvSpPr>
          <p:nvPr>
            <p:ph type="title"/>
          </p:nvPr>
        </p:nvSpPr>
        <p:spPr>
          <a:xfrm>
            <a:off x="484380" y="-42328"/>
            <a:ext cx="7645400" cy="990600"/>
          </a:xfrm>
        </p:spPr>
        <p:txBody>
          <a:bodyPr/>
          <a:lstStyle/>
          <a:p>
            <a:pPr eaLnBrk="1" hangingPunct="1">
              <a:lnSpc>
                <a:spcPct val="90000"/>
              </a:lnSpc>
              <a:defRPr/>
            </a:pPr>
            <a:r>
              <a:rPr lang="en-US" dirty="0" err="1">
                <a:cs typeface="Calibri" charset="0"/>
              </a:rPr>
              <a:t>ActiveCare</a:t>
            </a:r>
            <a:r>
              <a:rPr lang="en-US" dirty="0">
                <a:cs typeface="Calibri" charset="0"/>
              </a:rPr>
              <a:t> Select Plan </a:t>
            </a:r>
            <a:r>
              <a:rPr lang="en-US" dirty="0" smtClean="0">
                <a:cs typeface="Calibri" charset="0"/>
              </a:rPr>
              <a:t>overview </a:t>
            </a:r>
            <a:r>
              <a:rPr lang="en-US" dirty="0">
                <a:cs typeface="Calibri" charset="0"/>
              </a:rPr>
              <a:t/>
            </a:r>
            <a:br>
              <a:rPr lang="en-US" dirty="0">
                <a:cs typeface="Calibri" charset="0"/>
              </a:rPr>
            </a:br>
            <a:r>
              <a:rPr lang="en-US" sz="2000" dirty="0">
                <a:cs typeface="Calibri" charset="0"/>
              </a:rPr>
              <a:t>(Network </a:t>
            </a:r>
            <a:r>
              <a:rPr lang="en-US" sz="2000" dirty="0" smtClean="0">
                <a:cs typeface="Calibri" charset="0"/>
              </a:rPr>
              <a:t>level </a:t>
            </a:r>
            <a:r>
              <a:rPr lang="en-US" sz="2000" dirty="0">
                <a:cs typeface="Calibri" charset="0"/>
              </a:rPr>
              <a:t>of </a:t>
            </a:r>
            <a:r>
              <a:rPr lang="en-US" sz="2000" dirty="0" smtClean="0">
                <a:cs typeface="Calibri" charset="0"/>
              </a:rPr>
              <a:t>benefits</a:t>
            </a:r>
            <a:r>
              <a:rPr lang="en-US" sz="2000" dirty="0">
                <a:cs typeface="Calibri" charset="0"/>
              </a:rPr>
              <a:t>)</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036" name="Group 260"/>
          <p:cNvGraphicFramePr>
            <a:graphicFrameLocks noGrp="1"/>
          </p:cNvGraphicFramePr>
          <p:nvPr>
            <p:ph type="tbl" idx="4294967295"/>
            <p:extLst>
              <p:ext uri="{D42A27DB-BD31-4B8C-83A1-F6EECF244321}">
                <p14:modId xmlns:p14="http://schemas.microsoft.com/office/powerpoint/2010/main" val="2612942305"/>
              </p:ext>
            </p:extLst>
          </p:nvPr>
        </p:nvGraphicFramePr>
        <p:xfrm>
          <a:off x="558799" y="1914919"/>
          <a:ext cx="8115301" cy="2428369"/>
        </p:xfrm>
        <a:graphic>
          <a:graphicData uri="http://schemas.openxmlformats.org/drawingml/2006/table">
            <a:tbl>
              <a:tblPr/>
              <a:tblGrid>
                <a:gridCol w="3911705"/>
                <a:gridCol w="4203596"/>
              </a:tblGrid>
              <a:tr h="393119">
                <a:tc gridSpan="2">
                  <a:txBody>
                    <a:bodyPr/>
                    <a:lstStyle/>
                    <a:p>
                      <a:pPr marL="115888" marR="0" lvl="0" indent="-115888" algn="l" defTabSz="914400" rtl="0" eaLnBrk="1" fontAlgn="base" latinLnBrk="0" hangingPunct="1">
                        <a:lnSpc>
                          <a:spcPct val="90000"/>
                        </a:lnSpc>
                        <a:spcBef>
                          <a:spcPct val="20000"/>
                        </a:spcBef>
                        <a:spcAft>
                          <a:spcPct val="0"/>
                        </a:spcAft>
                        <a:buClr>
                          <a:srgbClr val="9ECD67"/>
                        </a:buClr>
                        <a:buSzPct val="110000"/>
                        <a:buFontTx/>
                        <a:buNone/>
                        <a:tabLst/>
                      </a:pPr>
                      <a:r>
                        <a:rPr kumimoji="0" lang="en-US" sz="1800" b="1" i="0" u="none" strike="noStrike" cap="none" normalizeH="0" baseline="0" dirty="0" smtClean="0">
                          <a:ln>
                            <a:noFill/>
                          </a:ln>
                          <a:solidFill>
                            <a:schemeClr val="bg1"/>
                          </a:solidFill>
                          <a:effectLst/>
                          <a:latin typeface="+mj-lt"/>
                        </a:rPr>
                        <a:t>Diagnostic Lab Services</a:t>
                      </a:r>
                    </a:p>
                  </a:txBody>
                  <a:tcPr marL="91456" marR="91456" marT="45721" marB="4572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chemeClr val="accent6">
                        <a:lumMod val="75000"/>
                      </a:schemeClr>
                    </a:solidFill>
                  </a:tcPr>
                </a:tc>
                <a:tc hMerge="1">
                  <a:txBody>
                    <a:bodyPr/>
                    <a:lstStyle/>
                    <a:p>
                      <a:endParaRPr lang="en-US"/>
                    </a:p>
                  </a:txBody>
                  <a:tcPr/>
                </a:tc>
              </a:tr>
              <a:tr h="372338">
                <a:tc>
                  <a:txBody>
                    <a:bodyPr/>
                    <a:lstStyle/>
                    <a:p>
                      <a:pPr marL="0" marR="0" lvl="0" indent="0" algn="l" defTabSz="914400" rtl="0" eaLnBrk="1" fontAlgn="base" latinLnBrk="0" hangingPunct="1">
                        <a:lnSpc>
                          <a:spcPct val="90000"/>
                        </a:lnSpc>
                        <a:spcBef>
                          <a:spcPct val="20000"/>
                        </a:spcBef>
                        <a:spcAft>
                          <a:spcPct val="0"/>
                        </a:spcAft>
                        <a:buClr>
                          <a:srgbClr val="9ECD67"/>
                        </a:buClr>
                        <a:buSzPct val="110000"/>
                        <a:buFontTx/>
                        <a:buNone/>
                        <a:tabLst/>
                      </a:pPr>
                      <a:r>
                        <a:rPr kumimoji="0" lang="en-US" sz="1600" b="1" i="0" u="none" strike="noStrike" cap="none" normalizeH="0" baseline="0" dirty="0" smtClean="0">
                          <a:ln>
                            <a:noFill/>
                          </a:ln>
                          <a:solidFill>
                            <a:schemeClr val="bg1"/>
                          </a:solidFill>
                          <a:effectLst/>
                          <a:latin typeface="+mj-lt"/>
                        </a:rPr>
                        <a:t>Facility</a:t>
                      </a:r>
                    </a:p>
                  </a:txBody>
                  <a:tcPr marL="91456" marR="91456" marT="45721" marB="45721"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rgbClr val="008000"/>
                    </a:solidFill>
                  </a:tcPr>
                </a:tc>
                <a:tc>
                  <a:txBody>
                    <a:bodyPr/>
                    <a:lstStyle/>
                    <a:p>
                      <a:pPr marL="0" marR="0" lvl="0" indent="0" algn="l" defTabSz="914400" rtl="0" eaLnBrk="1" fontAlgn="base" latinLnBrk="0" hangingPunct="1">
                        <a:lnSpc>
                          <a:spcPct val="90000"/>
                        </a:lnSpc>
                        <a:spcBef>
                          <a:spcPct val="20000"/>
                        </a:spcBef>
                        <a:spcAft>
                          <a:spcPct val="0"/>
                        </a:spcAft>
                        <a:buClr>
                          <a:srgbClr val="9ECD67"/>
                        </a:buClr>
                        <a:buSzPct val="110000"/>
                        <a:buFontTx/>
                        <a:buNone/>
                        <a:tabLst/>
                      </a:pPr>
                      <a:r>
                        <a:rPr kumimoji="0" lang="en-US" sz="1600" b="1" i="0" u="none" strike="noStrike" cap="none" normalizeH="0" baseline="0" dirty="0" err="1" smtClean="0">
                          <a:ln>
                            <a:noFill/>
                          </a:ln>
                          <a:solidFill>
                            <a:schemeClr val="bg1"/>
                          </a:solidFill>
                          <a:effectLst/>
                          <a:latin typeface="+mj-lt"/>
                        </a:rPr>
                        <a:t>ActiveCare</a:t>
                      </a:r>
                      <a:r>
                        <a:rPr kumimoji="0" lang="en-US" sz="1600" b="1" i="0" u="none" strike="noStrike" cap="none" normalizeH="0" baseline="0" dirty="0" smtClean="0">
                          <a:ln>
                            <a:noFill/>
                          </a:ln>
                          <a:solidFill>
                            <a:schemeClr val="bg1"/>
                          </a:solidFill>
                          <a:effectLst/>
                          <a:latin typeface="+mj-lt"/>
                        </a:rPr>
                        <a:t> Select</a:t>
                      </a:r>
                    </a:p>
                  </a:txBody>
                  <a:tcPr marL="91456" marR="91456" marT="45721" marB="45721"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chemeClr val="accent1">
                        <a:lumMod val="75000"/>
                      </a:schemeClr>
                    </a:solidFill>
                  </a:tcPr>
                </a:tc>
              </a:tr>
              <a:tr h="771127">
                <a:tc>
                  <a:txBody>
                    <a:bodyPr/>
                    <a:lstStyle/>
                    <a:p>
                      <a:pPr marL="0" marR="0" lvl="0" indent="0" algn="l" defTabSz="914400" rtl="0" eaLnBrk="1" fontAlgn="base" latinLnBrk="0" hangingPunct="1">
                        <a:lnSpc>
                          <a:spcPct val="90000"/>
                        </a:lnSpc>
                        <a:spcBef>
                          <a:spcPct val="20000"/>
                        </a:spcBef>
                        <a:spcAft>
                          <a:spcPct val="0"/>
                        </a:spcAft>
                        <a:buClr>
                          <a:srgbClr val="9ECD67"/>
                        </a:buClr>
                        <a:buSzPct val="110000"/>
                        <a:buFontTx/>
                        <a:buNone/>
                        <a:tabLst/>
                      </a:pPr>
                      <a:r>
                        <a:rPr kumimoji="0" lang="en-US" sz="1600" b="1" i="0" u="none" strike="noStrike" cap="none" normalizeH="0" baseline="0" dirty="0" smtClean="0">
                          <a:ln>
                            <a:noFill/>
                          </a:ln>
                          <a:solidFill>
                            <a:schemeClr val="tx1"/>
                          </a:solidFill>
                          <a:effectLst/>
                          <a:latin typeface="+mj-lt"/>
                        </a:rPr>
                        <a:t>Quest Facility</a:t>
                      </a:r>
                    </a:p>
                  </a:txBody>
                  <a:tcPr marL="91456" marR="91456" marT="45721" marB="45721"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l" defTabSz="914400" rtl="0" eaLnBrk="1" fontAlgn="base" latinLnBrk="0" hangingPunct="1">
                        <a:lnSpc>
                          <a:spcPct val="90000"/>
                        </a:lnSpc>
                        <a:spcBef>
                          <a:spcPct val="5000"/>
                        </a:spcBef>
                        <a:spcAft>
                          <a:spcPct val="0"/>
                        </a:spcAft>
                        <a:buClr>
                          <a:srgbClr val="9ECD67"/>
                        </a:buClr>
                        <a:buSzPct val="110000"/>
                        <a:buFontTx/>
                        <a:buNone/>
                        <a:tabLst/>
                      </a:pPr>
                      <a:r>
                        <a:rPr kumimoji="0" lang="en-US" sz="1600" b="0" i="0" u="none" strike="noStrike" kern="1200" cap="none" normalizeH="0" baseline="0" dirty="0" smtClean="0">
                          <a:ln>
                            <a:noFill/>
                          </a:ln>
                          <a:solidFill>
                            <a:schemeClr val="tx1"/>
                          </a:solidFill>
                          <a:effectLst/>
                          <a:latin typeface="+mj-lt"/>
                          <a:ea typeface="+mn-ea"/>
                          <a:cs typeface="+mn-cs"/>
                        </a:rPr>
                        <a:t>Plan pays 100% (deductible waived)</a:t>
                      </a:r>
                    </a:p>
                  </a:txBody>
                  <a:tcPr marL="91456" marR="91456" marT="45722" marB="45722"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r>
              <a:tr h="891785">
                <a:tc>
                  <a:txBody>
                    <a:bodyPr/>
                    <a:lstStyle/>
                    <a:p>
                      <a:pPr marL="0" marR="0" lvl="0" indent="0" algn="l" defTabSz="914400" rtl="0" eaLnBrk="1" fontAlgn="base" latinLnBrk="0" hangingPunct="1">
                        <a:lnSpc>
                          <a:spcPct val="90000"/>
                        </a:lnSpc>
                        <a:spcBef>
                          <a:spcPct val="20000"/>
                        </a:spcBef>
                        <a:spcAft>
                          <a:spcPct val="0"/>
                        </a:spcAft>
                        <a:buClr>
                          <a:srgbClr val="9ECD67"/>
                        </a:buClr>
                        <a:buSzPct val="110000"/>
                        <a:buFontTx/>
                        <a:buNone/>
                        <a:tabLst/>
                        <a:defRPr/>
                      </a:pPr>
                      <a:r>
                        <a:rPr kumimoji="0" lang="en-US" sz="1600" b="1" i="0" u="none" strike="noStrike" cap="none" normalizeH="0" baseline="0" dirty="0" smtClean="0">
                          <a:ln>
                            <a:noFill/>
                          </a:ln>
                          <a:solidFill>
                            <a:schemeClr val="tx1"/>
                          </a:solidFill>
                          <a:effectLst/>
                          <a:latin typeface="+mj-lt"/>
                        </a:rPr>
                        <a:t>Other Facility</a:t>
                      </a:r>
                    </a:p>
                  </a:txBody>
                  <a:tcPr marL="91456" marR="91456" marT="45722" marB="45722"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l" defTabSz="914400" rtl="0" eaLnBrk="1" fontAlgn="base" latinLnBrk="0" hangingPunct="1">
                        <a:lnSpc>
                          <a:spcPct val="90000"/>
                        </a:lnSpc>
                        <a:spcBef>
                          <a:spcPct val="20000"/>
                        </a:spcBef>
                        <a:spcAft>
                          <a:spcPct val="0"/>
                        </a:spcAft>
                        <a:buClr>
                          <a:srgbClr val="9ECD67"/>
                        </a:buClr>
                        <a:buSzPct val="110000"/>
                        <a:buFontTx/>
                        <a:buNone/>
                        <a:tabLst/>
                      </a:pPr>
                      <a:r>
                        <a:rPr kumimoji="0" lang="en-US" sz="1600" b="0" i="0" u="none" strike="noStrike" cap="none" normalizeH="0" baseline="0" dirty="0" smtClean="0">
                          <a:ln>
                            <a:noFill/>
                          </a:ln>
                          <a:solidFill>
                            <a:schemeClr val="tx1"/>
                          </a:solidFill>
                          <a:effectLst/>
                          <a:latin typeface="+mj-lt"/>
                        </a:rPr>
                        <a:t>20% after deductible</a:t>
                      </a:r>
                    </a:p>
                  </a:txBody>
                  <a:tcPr marL="91456" marR="91456" marT="45722" marB="45722"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D9E9F7">
                        <a:alpha val="50000"/>
                      </a:srgbClr>
                    </a:solidFill>
                  </a:tcPr>
                </a:tc>
              </a:tr>
            </a:tbl>
          </a:graphicData>
        </a:graphic>
      </p:graphicFrame>
      <p:sp>
        <p:nvSpPr>
          <p:cNvPr id="64532" name="TextBox 2"/>
          <p:cNvSpPr txBox="1">
            <a:spLocks noChangeArrowheads="1"/>
          </p:cNvSpPr>
          <p:nvPr/>
        </p:nvSpPr>
        <p:spPr bwMode="auto">
          <a:xfrm>
            <a:off x="478689" y="1277757"/>
            <a:ext cx="66314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b="1" dirty="0">
                <a:solidFill>
                  <a:srgbClr val="376092"/>
                </a:solidFill>
                <a:latin typeface="+mn-lt"/>
              </a:rPr>
              <a:t>Added Savings and Value with Quest Diagnostics®</a:t>
            </a:r>
          </a:p>
        </p:txBody>
      </p:sp>
      <p:sp>
        <p:nvSpPr>
          <p:cNvPr id="6" name="Rectangle 2"/>
          <p:cNvSpPr>
            <a:spLocks noGrp="1" noChangeArrowheads="1"/>
          </p:cNvSpPr>
          <p:nvPr>
            <p:ph type="title"/>
          </p:nvPr>
        </p:nvSpPr>
        <p:spPr>
          <a:xfrm>
            <a:off x="484380" y="-42328"/>
            <a:ext cx="7645400" cy="990600"/>
          </a:xfrm>
        </p:spPr>
        <p:txBody>
          <a:bodyPr/>
          <a:lstStyle/>
          <a:p>
            <a:pPr eaLnBrk="1" hangingPunct="1">
              <a:lnSpc>
                <a:spcPct val="90000"/>
              </a:lnSpc>
              <a:defRPr/>
            </a:pPr>
            <a:r>
              <a:rPr lang="en-US" dirty="0" err="1">
                <a:cs typeface="Calibri" charset="0"/>
              </a:rPr>
              <a:t>ActiveCare</a:t>
            </a:r>
            <a:r>
              <a:rPr lang="en-US" dirty="0">
                <a:cs typeface="Calibri" charset="0"/>
              </a:rPr>
              <a:t> Select Plan </a:t>
            </a:r>
            <a:r>
              <a:rPr lang="en-US" dirty="0" smtClean="0">
                <a:cs typeface="Calibri" charset="0"/>
              </a:rPr>
              <a:t>overview </a:t>
            </a:r>
            <a:r>
              <a:rPr lang="en-US" dirty="0">
                <a:cs typeface="Calibri" charset="0"/>
              </a:rPr>
              <a:t/>
            </a:r>
            <a:br>
              <a:rPr lang="en-US" dirty="0">
                <a:cs typeface="Calibri" charset="0"/>
              </a:rPr>
            </a:br>
            <a:r>
              <a:rPr lang="en-US" sz="2000" dirty="0">
                <a:cs typeface="Calibri" charset="0"/>
              </a:rPr>
              <a:t>(Network </a:t>
            </a:r>
            <a:r>
              <a:rPr lang="en-US" sz="2000" dirty="0" smtClean="0">
                <a:cs typeface="Calibri" charset="0"/>
              </a:rPr>
              <a:t>level </a:t>
            </a:r>
            <a:r>
              <a:rPr lang="en-US" sz="2000" dirty="0">
                <a:cs typeface="Calibri" charset="0"/>
              </a:rPr>
              <a:t>of </a:t>
            </a:r>
            <a:r>
              <a:rPr lang="en-US" sz="2000" dirty="0" smtClean="0">
                <a:cs typeface="Calibri" charset="0"/>
              </a:rPr>
              <a:t>benefits</a:t>
            </a:r>
            <a:r>
              <a:rPr lang="en-US" sz="2000" dirty="0">
                <a:cs typeface="Calibri" charset="0"/>
              </a:rPr>
              <a:t>)</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83660" y="274638"/>
            <a:ext cx="8229600" cy="698312"/>
          </a:xfrm>
        </p:spPr>
        <p:txBody>
          <a:bodyPr/>
          <a:lstStyle/>
          <a:p>
            <a:pPr eaLnBrk="1" hangingPunct="1">
              <a:defRPr/>
            </a:pPr>
            <a:r>
              <a:rPr lang="en-US" dirty="0" smtClean="0"/>
              <a:t>Agenda</a:t>
            </a:r>
            <a:endParaRPr lang="en-US" dirty="0"/>
          </a:p>
        </p:txBody>
      </p:sp>
      <p:sp>
        <p:nvSpPr>
          <p:cNvPr id="35843" name="Rectangle 3"/>
          <p:cNvSpPr>
            <a:spLocks noGrp="1" noChangeArrowheads="1"/>
          </p:cNvSpPr>
          <p:nvPr>
            <p:ph idx="1"/>
          </p:nvPr>
        </p:nvSpPr>
        <p:spPr>
          <a:xfrm>
            <a:off x="457200" y="1267235"/>
            <a:ext cx="8229600" cy="4818993"/>
          </a:xfrm>
        </p:spPr>
        <p:txBody>
          <a:bodyPr/>
          <a:lstStyle/>
          <a:p>
            <a:pPr eaLnBrk="1" hangingPunct="1">
              <a:lnSpc>
                <a:spcPct val="90000"/>
              </a:lnSpc>
              <a:spcBef>
                <a:spcPts val="528"/>
              </a:spcBef>
              <a:defRPr/>
            </a:pPr>
            <a:r>
              <a:rPr lang="en-US" sz="2400" b="1" dirty="0">
                <a:solidFill>
                  <a:srgbClr val="376092"/>
                </a:solidFill>
              </a:rPr>
              <a:t>TRS-</a:t>
            </a:r>
            <a:r>
              <a:rPr lang="en-US" sz="2400" b="1" dirty="0" err="1">
                <a:solidFill>
                  <a:srgbClr val="376092"/>
                </a:solidFill>
              </a:rPr>
              <a:t>ActiveCare</a:t>
            </a:r>
            <a:r>
              <a:rPr lang="en-US" sz="2400" b="1" dirty="0">
                <a:solidFill>
                  <a:srgbClr val="376092"/>
                </a:solidFill>
              </a:rPr>
              <a:t> Program Highlights</a:t>
            </a:r>
          </a:p>
          <a:p>
            <a:pPr lvl="1" eaLnBrk="1" hangingPunct="1">
              <a:lnSpc>
                <a:spcPct val="90000"/>
              </a:lnSpc>
              <a:spcBef>
                <a:spcPts val="528"/>
              </a:spcBef>
              <a:defRPr/>
            </a:pPr>
            <a:r>
              <a:rPr lang="en-US" dirty="0"/>
              <a:t>Enrollment Summary</a:t>
            </a:r>
          </a:p>
          <a:p>
            <a:pPr lvl="1" eaLnBrk="1" hangingPunct="1">
              <a:lnSpc>
                <a:spcPct val="90000"/>
              </a:lnSpc>
              <a:spcBef>
                <a:spcPts val="528"/>
              </a:spcBef>
              <a:defRPr/>
            </a:pPr>
            <a:r>
              <a:rPr lang="en-US" dirty="0"/>
              <a:t>Facts and </a:t>
            </a:r>
            <a:r>
              <a:rPr lang="en-US" dirty="0" smtClean="0"/>
              <a:t>Figures</a:t>
            </a:r>
            <a:endParaRPr lang="en-US" dirty="0"/>
          </a:p>
          <a:p>
            <a:pPr eaLnBrk="1" hangingPunct="1">
              <a:lnSpc>
                <a:spcPct val="90000"/>
              </a:lnSpc>
              <a:spcBef>
                <a:spcPts val="2400"/>
              </a:spcBef>
              <a:defRPr/>
            </a:pPr>
            <a:r>
              <a:rPr lang="en-US" sz="2400" b="1" dirty="0">
                <a:solidFill>
                  <a:srgbClr val="376092"/>
                </a:solidFill>
              </a:rPr>
              <a:t>2014-2015 Health Plan Options</a:t>
            </a:r>
          </a:p>
          <a:p>
            <a:pPr lvl="1" eaLnBrk="1" hangingPunct="1">
              <a:lnSpc>
                <a:spcPct val="90000"/>
              </a:lnSpc>
              <a:spcBef>
                <a:spcPts val="528"/>
              </a:spcBef>
              <a:defRPr/>
            </a:pPr>
            <a:r>
              <a:rPr lang="en-US" dirty="0" err="1"/>
              <a:t>ActiveCare</a:t>
            </a:r>
            <a:r>
              <a:rPr lang="en-US" dirty="0"/>
              <a:t> 1-HD, </a:t>
            </a:r>
            <a:r>
              <a:rPr lang="en-US" dirty="0" err="1"/>
              <a:t>ActiveCare</a:t>
            </a:r>
            <a:r>
              <a:rPr lang="en-US" dirty="0"/>
              <a:t> Select and </a:t>
            </a:r>
            <a:r>
              <a:rPr lang="en-US" dirty="0" err="1"/>
              <a:t>ActiveCare</a:t>
            </a:r>
            <a:r>
              <a:rPr lang="en-US" dirty="0"/>
              <a:t> 2</a:t>
            </a:r>
          </a:p>
          <a:p>
            <a:pPr lvl="1" eaLnBrk="1" hangingPunct="1">
              <a:lnSpc>
                <a:spcPct val="90000"/>
              </a:lnSpc>
              <a:spcBef>
                <a:spcPts val="528"/>
              </a:spcBef>
              <a:defRPr/>
            </a:pPr>
            <a:r>
              <a:rPr lang="en-US" dirty="0"/>
              <a:t>HMO </a:t>
            </a:r>
            <a:r>
              <a:rPr lang="en-US" dirty="0" smtClean="0"/>
              <a:t>Plans</a:t>
            </a:r>
            <a:endParaRPr lang="en-US" dirty="0"/>
          </a:p>
          <a:p>
            <a:pPr eaLnBrk="1" hangingPunct="1">
              <a:lnSpc>
                <a:spcPct val="90000"/>
              </a:lnSpc>
              <a:spcBef>
                <a:spcPts val="2400"/>
              </a:spcBef>
              <a:defRPr/>
            </a:pPr>
            <a:r>
              <a:rPr lang="en-US" sz="2400" b="1" dirty="0">
                <a:solidFill>
                  <a:schemeClr val="accent1">
                    <a:lumMod val="75000"/>
                  </a:schemeClr>
                </a:solidFill>
              </a:rPr>
              <a:t>How to Enroll</a:t>
            </a:r>
          </a:p>
          <a:p>
            <a:pPr lvl="1" eaLnBrk="1" hangingPunct="1">
              <a:lnSpc>
                <a:spcPct val="90000"/>
              </a:lnSpc>
              <a:spcBef>
                <a:spcPts val="528"/>
              </a:spcBef>
              <a:defRPr/>
            </a:pPr>
            <a:r>
              <a:rPr lang="en-US" dirty="0"/>
              <a:t>Who is Eligible to Enroll</a:t>
            </a:r>
          </a:p>
          <a:p>
            <a:pPr lvl="1" eaLnBrk="1" hangingPunct="1">
              <a:lnSpc>
                <a:spcPct val="90000"/>
              </a:lnSpc>
              <a:spcBef>
                <a:spcPts val="528"/>
              </a:spcBef>
              <a:defRPr/>
            </a:pPr>
            <a:r>
              <a:rPr lang="en-US" dirty="0"/>
              <a:t>Cost of Coverage</a:t>
            </a:r>
          </a:p>
          <a:p>
            <a:pPr lvl="1" eaLnBrk="1" hangingPunct="1">
              <a:lnSpc>
                <a:spcPct val="90000"/>
              </a:lnSpc>
              <a:spcBef>
                <a:spcPts val="528"/>
              </a:spcBef>
              <a:defRPr/>
            </a:pPr>
            <a:r>
              <a:rPr lang="en-US" dirty="0"/>
              <a:t>Enrollment Support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803" y="4547299"/>
            <a:ext cx="7772400" cy="1362075"/>
          </a:xfrm>
        </p:spPr>
        <p:txBody>
          <a:bodyPr/>
          <a:lstStyle/>
          <a:p>
            <a:pPr>
              <a:defRPr/>
            </a:pPr>
            <a:r>
              <a:rPr lang="en-US" sz="1800" dirty="0" err="1"/>
              <a:t>ActiveCare</a:t>
            </a:r>
            <a:r>
              <a:rPr lang="en-US" sz="1800" dirty="0"/>
              <a:t> 1-HD, </a:t>
            </a:r>
            <a:r>
              <a:rPr lang="en-US" sz="1800" dirty="0" err="1"/>
              <a:t>ActiveCare</a:t>
            </a:r>
            <a:r>
              <a:rPr lang="en-US" sz="1800" dirty="0"/>
              <a:t> Select and </a:t>
            </a:r>
            <a:r>
              <a:rPr lang="en-US" sz="1800" dirty="0" err="1"/>
              <a:t>ActiveCare</a:t>
            </a:r>
            <a:r>
              <a:rPr lang="en-US" sz="1800" dirty="0"/>
              <a:t> 2 Plans</a:t>
            </a:r>
            <a:br>
              <a:rPr lang="en-US" sz="1800" dirty="0"/>
            </a:br>
            <a:r>
              <a:rPr lang="en-US" sz="1800" dirty="0" smtClean="0"/>
              <a:t/>
            </a:r>
            <a:br>
              <a:rPr lang="en-US" sz="1800" dirty="0" smtClean="0"/>
            </a:br>
            <a:r>
              <a:rPr lang="en-US" sz="1800" dirty="0" smtClean="0"/>
              <a:t/>
            </a:r>
            <a:br>
              <a:rPr lang="en-US" sz="1800" dirty="0" smtClean="0"/>
            </a:br>
            <a:r>
              <a:rPr lang="en-US" sz="1800" dirty="0" smtClean="0"/>
              <a:t>2014</a:t>
            </a:r>
            <a:r>
              <a:rPr lang="en-US" sz="1800" dirty="0"/>
              <a:t>-2015 Plan Year</a:t>
            </a:r>
          </a:p>
        </p:txBody>
      </p:sp>
      <p:sp>
        <p:nvSpPr>
          <p:cNvPr id="3" name="Text Placeholder 2"/>
          <p:cNvSpPr>
            <a:spLocks noGrp="1"/>
          </p:cNvSpPr>
          <p:nvPr>
            <p:ph type="body" idx="1"/>
          </p:nvPr>
        </p:nvSpPr>
        <p:spPr>
          <a:xfrm>
            <a:off x="463803" y="3047112"/>
            <a:ext cx="7772400" cy="1500187"/>
          </a:xfrm>
        </p:spPr>
        <p:txBody>
          <a:bodyPr/>
          <a:lstStyle/>
          <a:p>
            <a:r>
              <a:rPr lang="en-US" dirty="0" smtClean="0">
                <a:latin typeface="Chalkduster"/>
                <a:cs typeface="Chalkduster"/>
              </a:rPr>
              <a:t>Health and Wellness Resources</a:t>
            </a:r>
            <a:endParaRPr lang="en-US" dirty="0">
              <a:latin typeface="Chalkduster"/>
              <a:cs typeface="Chalkduster"/>
            </a:endParaRPr>
          </a:p>
        </p:txBody>
      </p:sp>
      <p:grpSp>
        <p:nvGrpSpPr>
          <p:cNvPr id="4" name="Group 3"/>
          <p:cNvGrpSpPr/>
          <p:nvPr/>
        </p:nvGrpSpPr>
        <p:grpSpPr>
          <a:xfrm>
            <a:off x="396875" y="247604"/>
            <a:ext cx="6528522" cy="3170911"/>
            <a:chOff x="396875" y="247604"/>
            <a:chExt cx="6528522" cy="3170911"/>
          </a:xfrm>
        </p:grpSpPr>
        <p:sp>
          <p:nvSpPr>
            <p:cNvPr id="5" name="Rectangle 4"/>
            <p:cNvSpPr/>
            <p:nvPr/>
          </p:nvSpPr>
          <p:spPr>
            <a:xfrm>
              <a:off x="404813" y="247604"/>
              <a:ext cx="4843151" cy="3162926"/>
            </a:xfrm>
            <a:prstGeom prst="rect">
              <a:avLst/>
            </a:prstGeom>
            <a:gradFill flip="none" rotWithShape="1">
              <a:gsLst>
                <a:gs pos="0">
                  <a:schemeClr val="accent1">
                    <a:lumMod val="75000"/>
                  </a:schemeClr>
                </a:gs>
                <a:gs pos="100000">
                  <a:srgbClr val="FFFFFF"/>
                </a:gs>
              </a:gsLst>
              <a:lin ang="57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396875" y="3410529"/>
              <a:ext cx="6528522" cy="7986"/>
            </a:xfrm>
            <a:prstGeom prst="line">
              <a:avLst/>
            </a:prstGeom>
            <a:ln w="57150" cmpd="sng"/>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7" name="Picture 6" descr="122702984–Teacher instructing a highschool girl.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7594" y="447202"/>
              <a:ext cx="4225406" cy="2782296"/>
            </a:xfrm>
            <a:prstGeom prst="rect">
              <a:avLst/>
            </a:prstGeom>
            <a:ln>
              <a:noFill/>
            </a:ln>
            <a:effectLst>
              <a:softEdge rad="112500"/>
            </a:effectLst>
          </p:spPr>
        </p:pic>
      </p:grpSp>
    </p:spTree>
    <p:extLst>
      <p:ext uri="{BB962C8B-B14F-4D97-AF65-F5344CB8AC3E}">
        <p14:creationId xmlns:p14="http://schemas.microsoft.com/office/powerpoint/2010/main" val="219755229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C:\Users\A450292\AppData\Local\Microsoft\Windows\Temporary Internet Files\Content.Outlook\X672U7Q3\Teledoc logo.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38080" y="5849497"/>
            <a:ext cx="16478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70288" y="1307713"/>
            <a:ext cx="8580437" cy="4513030"/>
          </a:xfrm>
          <a:prstGeom prst="rect">
            <a:avLst/>
          </a:prstGeom>
        </p:spPr>
        <p:txBody>
          <a:bodyPr wrap="square">
            <a:spAutoFit/>
          </a:bodyPr>
          <a:lstStyle/>
          <a:p>
            <a:pPr>
              <a:lnSpc>
                <a:spcPct val="90000"/>
              </a:lnSpc>
              <a:spcBef>
                <a:spcPts val="1200"/>
              </a:spcBef>
            </a:pPr>
            <a:r>
              <a:rPr lang="en-US" b="1" dirty="0" err="1" smtClean="0">
                <a:solidFill>
                  <a:srgbClr val="376092"/>
                </a:solidFill>
                <a:latin typeface="+mj-lt"/>
              </a:rPr>
              <a:t>Teladoc</a:t>
            </a:r>
            <a:r>
              <a:rPr lang="en-US" b="1" dirty="0" smtClean="0">
                <a:solidFill>
                  <a:srgbClr val="376092"/>
                </a:solidFill>
                <a:latin typeface="+mj-lt"/>
              </a:rPr>
              <a:t> </a:t>
            </a:r>
            <a:r>
              <a:rPr lang="en-US" b="1" dirty="0">
                <a:solidFill>
                  <a:srgbClr val="376092"/>
                </a:solidFill>
                <a:latin typeface="+mj-lt"/>
              </a:rPr>
              <a:t>is an affordable alternative to emergency room and urgent care. Many common medical issues can be resolved through the convenience of just a </a:t>
            </a:r>
            <a:r>
              <a:rPr lang="en-US" b="1" u="sng" dirty="0">
                <a:solidFill>
                  <a:srgbClr val="376092"/>
                </a:solidFill>
                <a:latin typeface="+mj-lt"/>
              </a:rPr>
              <a:t>phone call </a:t>
            </a:r>
            <a:r>
              <a:rPr lang="en-US" b="1" dirty="0">
                <a:solidFill>
                  <a:srgbClr val="376092"/>
                </a:solidFill>
                <a:latin typeface="+mj-lt"/>
              </a:rPr>
              <a:t>– 24/7/</a:t>
            </a:r>
            <a:r>
              <a:rPr lang="en-US" b="1" dirty="0" smtClean="0">
                <a:solidFill>
                  <a:srgbClr val="376092"/>
                </a:solidFill>
                <a:latin typeface="+mj-lt"/>
              </a:rPr>
              <a:t>365</a:t>
            </a:r>
            <a:endParaRPr lang="en-US" b="1" dirty="0">
              <a:solidFill>
                <a:srgbClr val="376092"/>
              </a:solidFill>
              <a:latin typeface="+mj-lt"/>
            </a:endParaRPr>
          </a:p>
          <a:p>
            <a:pPr>
              <a:lnSpc>
                <a:spcPct val="90000"/>
              </a:lnSpc>
              <a:spcBef>
                <a:spcPts val="1200"/>
              </a:spcBef>
            </a:pPr>
            <a:r>
              <a:rPr lang="en-US" b="1" dirty="0">
                <a:solidFill>
                  <a:srgbClr val="376092"/>
                </a:solidFill>
                <a:latin typeface="+mj-lt"/>
              </a:rPr>
              <a:t>Highlights </a:t>
            </a:r>
            <a:r>
              <a:rPr lang="en-US" b="1" dirty="0" smtClean="0">
                <a:solidFill>
                  <a:srgbClr val="376092"/>
                </a:solidFill>
                <a:latin typeface="+mj-lt"/>
              </a:rPr>
              <a:t>include</a:t>
            </a:r>
            <a:r>
              <a:rPr lang="en-US" b="1" dirty="0">
                <a:solidFill>
                  <a:srgbClr val="376092"/>
                </a:solidFill>
                <a:latin typeface="+mj-lt"/>
              </a:rPr>
              <a:t>….</a:t>
            </a:r>
          </a:p>
          <a:p>
            <a:pPr marL="230188" indent="-230188">
              <a:lnSpc>
                <a:spcPct val="90000"/>
              </a:lnSpc>
              <a:spcBef>
                <a:spcPts val="1200"/>
              </a:spcBef>
              <a:buClr>
                <a:srgbClr val="008000"/>
              </a:buClr>
              <a:buFont typeface="Arial" charset="0"/>
              <a:buChar char="•"/>
            </a:pPr>
            <a:r>
              <a:rPr lang="en-US" sz="1600" dirty="0">
                <a:latin typeface="+mj-lt"/>
              </a:rPr>
              <a:t>Copays waived for </a:t>
            </a:r>
            <a:r>
              <a:rPr lang="en-US" sz="1600" dirty="0" err="1">
                <a:latin typeface="+mj-lt"/>
              </a:rPr>
              <a:t>ActiveCare</a:t>
            </a:r>
            <a:r>
              <a:rPr lang="en-US" sz="1600" dirty="0">
                <a:latin typeface="+mj-lt"/>
              </a:rPr>
              <a:t> 2 and </a:t>
            </a:r>
            <a:r>
              <a:rPr lang="en-US" sz="1600" dirty="0" err="1">
                <a:latin typeface="+mj-lt"/>
              </a:rPr>
              <a:t>ActiveCare</a:t>
            </a:r>
            <a:r>
              <a:rPr lang="en-US" sz="1600" dirty="0">
                <a:latin typeface="+mj-lt"/>
              </a:rPr>
              <a:t> Select plans; only $</a:t>
            </a:r>
            <a:r>
              <a:rPr lang="en-US" sz="1600" dirty="0" smtClean="0">
                <a:latin typeface="+mj-lt"/>
              </a:rPr>
              <a:t>40 consultation fee  </a:t>
            </a:r>
            <a:r>
              <a:rPr lang="en-US" sz="1600" dirty="0">
                <a:latin typeface="+mj-lt"/>
              </a:rPr>
              <a:t>for </a:t>
            </a:r>
            <a:r>
              <a:rPr lang="en-US" sz="1600" dirty="0" err="1">
                <a:latin typeface="+mj-lt"/>
              </a:rPr>
              <a:t>ActiveCare</a:t>
            </a:r>
            <a:r>
              <a:rPr lang="en-US" sz="1600" dirty="0">
                <a:latin typeface="+mj-lt"/>
              </a:rPr>
              <a:t> 1-HD plan.</a:t>
            </a:r>
          </a:p>
          <a:p>
            <a:pPr marL="230188" indent="-230188">
              <a:lnSpc>
                <a:spcPct val="90000"/>
              </a:lnSpc>
              <a:spcBef>
                <a:spcPts val="1200"/>
              </a:spcBef>
              <a:buClr>
                <a:srgbClr val="008000"/>
              </a:buClr>
              <a:buFont typeface="Arial" charset="0"/>
              <a:buChar char="•"/>
            </a:pPr>
            <a:r>
              <a:rPr lang="en-US" sz="1600" dirty="0">
                <a:latin typeface="+mj-lt"/>
              </a:rPr>
              <a:t>Board certified providers specializing in family practice, internal medicine and pediatrics. </a:t>
            </a:r>
          </a:p>
          <a:p>
            <a:pPr marL="230188" indent="-230188">
              <a:lnSpc>
                <a:spcPct val="90000"/>
              </a:lnSpc>
              <a:spcBef>
                <a:spcPts val="1200"/>
              </a:spcBef>
              <a:buClr>
                <a:srgbClr val="008000"/>
              </a:buClr>
              <a:buFont typeface="Arial" charset="0"/>
              <a:buChar char="•"/>
            </a:pPr>
            <a:r>
              <a:rPr lang="en-US" sz="1600" dirty="0">
                <a:latin typeface="+mj-lt"/>
              </a:rPr>
              <a:t>Common diagnosis and treatment of </a:t>
            </a:r>
            <a:r>
              <a:rPr lang="en-US" sz="1600" dirty="0" smtClean="0">
                <a:latin typeface="+mj-lt"/>
              </a:rPr>
              <a:t>common conditions such as sinusitis</a:t>
            </a:r>
            <a:r>
              <a:rPr lang="en-US" sz="1600" dirty="0">
                <a:latin typeface="+mj-lt"/>
              </a:rPr>
              <a:t>, upper respiratory infection, urinary tract infection, bronchitis, </a:t>
            </a:r>
            <a:r>
              <a:rPr lang="en-US" sz="1600" dirty="0" smtClean="0">
                <a:latin typeface="+mj-lt"/>
              </a:rPr>
              <a:t>ear infections, </a:t>
            </a:r>
            <a:r>
              <a:rPr lang="en-US" sz="1600" dirty="0">
                <a:latin typeface="+mj-lt"/>
              </a:rPr>
              <a:t>influenza and the common cold.  </a:t>
            </a:r>
          </a:p>
          <a:p>
            <a:pPr marL="230188" indent="-230188">
              <a:lnSpc>
                <a:spcPct val="90000"/>
              </a:lnSpc>
              <a:spcBef>
                <a:spcPts val="1200"/>
              </a:spcBef>
              <a:buClr>
                <a:srgbClr val="008000"/>
              </a:buClr>
              <a:buFont typeface="Arial" charset="0"/>
              <a:buChar char="•"/>
            </a:pPr>
            <a:r>
              <a:rPr lang="en-US" sz="1600" dirty="0">
                <a:latin typeface="+mj-lt"/>
              </a:rPr>
              <a:t>Consults available wherever the patient is </a:t>
            </a:r>
            <a:r>
              <a:rPr lang="en-US" sz="1600" dirty="0" smtClean="0">
                <a:latin typeface="+mj-lt"/>
              </a:rPr>
              <a:t>– </a:t>
            </a:r>
            <a:r>
              <a:rPr lang="en-US" sz="1600" dirty="0">
                <a:latin typeface="+mj-lt"/>
              </a:rPr>
              <a:t>at home, at work, or travelling  within the </a:t>
            </a:r>
            <a:r>
              <a:rPr lang="en-US" sz="1600" dirty="0" smtClean="0">
                <a:latin typeface="+mj-lt"/>
              </a:rPr>
              <a:t/>
            </a:r>
            <a:br>
              <a:rPr lang="en-US" sz="1600" dirty="0" smtClean="0">
                <a:latin typeface="+mj-lt"/>
              </a:rPr>
            </a:br>
            <a:r>
              <a:rPr lang="en-US" sz="1600" dirty="0" smtClean="0">
                <a:latin typeface="+mj-lt"/>
              </a:rPr>
              <a:t>United </a:t>
            </a:r>
            <a:r>
              <a:rPr lang="en-US" sz="1600" dirty="0">
                <a:latin typeface="+mj-lt"/>
              </a:rPr>
              <a:t>States. </a:t>
            </a:r>
          </a:p>
          <a:p>
            <a:pPr marL="230188" indent="-230188">
              <a:lnSpc>
                <a:spcPct val="90000"/>
              </a:lnSpc>
              <a:spcBef>
                <a:spcPts val="1200"/>
              </a:spcBef>
              <a:buClr>
                <a:srgbClr val="008000"/>
              </a:buClr>
              <a:buFont typeface="Arial" charset="0"/>
              <a:buChar char="•"/>
            </a:pPr>
            <a:r>
              <a:rPr lang="en-US" sz="1600" dirty="0">
                <a:latin typeface="+mj-lt"/>
              </a:rPr>
              <a:t>Guaranteed member call back within 60 minutes</a:t>
            </a:r>
            <a:r>
              <a:rPr lang="en-US" sz="1600" dirty="0" smtClean="0">
                <a:latin typeface="+mj-lt"/>
              </a:rPr>
              <a:t>! The </a:t>
            </a:r>
            <a:r>
              <a:rPr lang="en-US" sz="1600" dirty="0">
                <a:latin typeface="+mj-lt"/>
              </a:rPr>
              <a:t>average call back time is 20-30 </a:t>
            </a:r>
            <a:r>
              <a:rPr lang="en-US" sz="1600" dirty="0" smtClean="0">
                <a:latin typeface="+mj-lt"/>
              </a:rPr>
              <a:t>minutes </a:t>
            </a:r>
            <a:br>
              <a:rPr lang="en-US" sz="1600" dirty="0" smtClean="0">
                <a:latin typeface="+mj-lt"/>
              </a:rPr>
            </a:br>
            <a:r>
              <a:rPr lang="en-US" sz="1600" dirty="0" smtClean="0">
                <a:latin typeface="+mj-lt"/>
              </a:rPr>
              <a:t>or schedule a call back at a specific time.</a:t>
            </a:r>
            <a:endParaRPr lang="en-US" sz="1600" dirty="0">
              <a:latin typeface="+mj-lt"/>
            </a:endParaRPr>
          </a:p>
          <a:p>
            <a:pPr marL="230188" indent="-230188">
              <a:lnSpc>
                <a:spcPct val="90000"/>
              </a:lnSpc>
              <a:spcBef>
                <a:spcPts val="1200"/>
              </a:spcBef>
              <a:buClr>
                <a:srgbClr val="008000"/>
              </a:buClr>
              <a:buFont typeface="Arial" charset="0"/>
              <a:buChar char="•"/>
            </a:pPr>
            <a:r>
              <a:rPr lang="en-US" sz="1600" dirty="0">
                <a:latin typeface="+mj-lt"/>
              </a:rPr>
              <a:t>Diagnosis, recommended treatment and prescriptions ordered when appropriate. </a:t>
            </a:r>
          </a:p>
          <a:p>
            <a:pPr marL="230188" indent="-230188">
              <a:lnSpc>
                <a:spcPct val="90000"/>
              </a:lnSpc>
              <a:spcBef>
                <a:spcPts val="1200"/>
              </a:spcBef>
              <a:buClr>
                <a:srgbClr val="008000"/>
              </a:buClr>
              <a:buFont typeface="Arial" charset="0"/>
              <a:buChar char="•"/>
            </a:pPr>
            <a:r>
              <a:rPr lang="en-US" sz="1600" dirty="0">
                <a:latin typeface="+mj-lt"/>
              </a:rPr>
              <a:t>A copy of the consult record will be sent to the </a:t>
            </a:r>
            <a:r>
              <a:rPr lang="en-US" sz="1600" dirty="0" smtClean="0">
                <a:latin typeface="+mj-lt"/>
              </a:rPr>
              <a:t>member’s </a:t>
            </a:r>
            <a:r>
              <a:rPr lang="en-US" sz="1600" dirty="0">
                <a:latin typeface="+mj-lt"/>
              </a:rPr>
              <a:t>PCP upon request.</a:t>
            </a:r>
          </a:p>
        </p:txBody>
      </p:sp>
      <p:sp>
        <p:nvSpPr>
          <p:cNvPr id="105476" name="Rectangle 2"/>
          <p:cNvSpPr txBox="1">
            <a:spLocks noChangeArrowheads="1"/>
          </p:cNvSpPr>
          <p:nvPr/>
        </p:nvSpPr>
        <p:spPr bwMode="auto">
          <a:xfrm>
            <a:off x="465515" y="177997"/>
            <a:ext cx="73152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nSpc>
                <a:spcPct val="90000"/>
              </a:lnSpc>
            </a:pPr>
            <a:r>
              <a:rPr lang="en-US" sz="3200" b="1" dirty="0" err="1" smtClean="0">
                <a:solidFill>
                  <a:schemeClr val="bg1"/>
                </a:solidFill>
                <a:latin typeface="+mj-lt"/>
                <a:cs typeface="Calibri" charset="0"/>
              </a:rPr>
              <a:t>Teladoc</a:t>
            </a:r>
            <a:endParaRPr lang="en-US" sz="3200" dirty="0">
              <a:solidFill>
                <a:schemeClr val="bg1"/>
              </a:solidFill>
              <a:latin typeface="+mj-lt"/>
              <a:cs typeface="Calibri" charset="0"/>
            </a:endParaRPr>
          </a:p>
        </p:txBody>
      </p:sp>
    </p:spTree>
    <p:extLst>
      <p:ext uri="{BB962C8B-B14F-4D97-AF65-F5344CB8AC3E}">
        <p14:creationId xmlns:p14="http://schemas.microsoft.com/office/powerpoint/2010/main" val="317441310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66821" y="279028"/>
            <a:ext cx="8229600" cy="686375"/>
          </a:xfrm>
        </p:spPr>
        <p:txBody>
          <a:bodyPr/>
          <a:lstStyle/>
          <a:p>
            <a:pPr>
              <a:lnSpc>
                <a:spcPct val="90000"/>
              </a:lnSpc>
            </a:pPr>
            <a:r>
              <a:rPr lang="en-US" b="1" dirty="0">
                <a:cs typeface="Calibri" charset="0"/>
              </a:rPr>
              <a:t>Health and </a:t>
            </a:r>
            <a:r>
              <a:rPr lang="en-US" b="1" dirty="0" smtClean="0">
                <a:cs typeface="Calibri" charset="0"/>
              </a:rPr>
              <a:t>wellness resources</a:t>
            </a:r>
            <a:endParaRPr lang="en-US" dirty="0">
              <a:cs typeface="Calibri" charset="0"/>
            </a:endParaRPr>
          </a:p>
        </p:txBody>
      </p:sp>
      <p:sp>
        <p:nvSpPr>
          <p:cNvPr id="205828" name="Rectangle 5"/>
          <p:cNvSpPr>
            <a:spLocks noGrp="1" noChangeArrowheads="1"/>
          </p:cNvSpPr>
          <p:nvPr>
            <p:ph idx="1"/>
          </p:nvPr>
        </p:nvSpPr>
        <p:spPr>
          <a:xfrm>
            <a:off x="459607" y="1288250"/>
            <a:ext cx="8229600" cy="4403891"/>
          </a:xfrm>
        </p:spPr>
        <p:txBody>
          <a:bodyPr/>
          <a:lstStyle/>
          <a:p>
            <a:pPr marL="0" indent="0">
              <a:lnSpc>
                <a:spcPct val="90000"/>
              </a:lnSpc>
              <a:spcBef>
                <a:spcPts val="2928"/>
              </a:spcBef>
              <a:buFontTx/>
              <a:buNone/>
            </a:pPr>
            <a:r>
              <a:rPr lang="en-US" b="1" dirty="0">
                <a:solidFill>
                  <a:srgbClr val="376092"/>
                </a:solidFill>
                <a:latin typeface="+mj-lt"/>
              </a:rPr>
              <a:t>For personal help with health conditions, challenges and goals</a:t>
            </a:r>
          </a:p>
          <a:p>
            <a:pPr marL="230188" indent="-230188">
              <a:lnSpc>
                <a:spcPct val="90000"/>
              </a:lnSpc>
              <a:spcBef>
                <a:spcPts val="1728"/>
              </a:spcBef>
            </a:pPr>
            <a:r>
              <a:rPr lang="en-US" dirty="0">
                <a:latin typeface="+mj-lt"/>
              </a:rPr>
              <a:t>Simple Steps To A Healthier Life</a:t>
            </a:r>
            <a:r>
              <a:rPr lang="en-US" baseline="30000" dirty="0">
                <a:latin typeface="+mj-lt"/>
              </a:rPr>
              <a:t>®</a:t>
            </a:r>
            <a:endParaRPr lang="en-US" dirty="0">
              <a:latin typeface="+mj-lt"/>
            </a:endParaRPr>
          </a:p>
          <a:p>
            <a:pPr marL="230188" indent="-230188">
              <a:lnSpc>
                <a:spcPct val="90000"/>
              </a:lnSpc>
              <a:spcBef>
                <a:spcPts val="1728"/>
              </a:spcBef>
            </a:pPr>
            <a:r>
              <a:rPr lang="en-US" dirty="0">
                <a:latin typeface="+mj-lt"/>
              </a:rPr>
              <a:t>Aetna Health </a:t>
            </a:r>
            <a:r>
              <a:rPr lang="en-US" dirty="0" smtClean="0">
                <a:latin typeface="+mj-lt"/>
              </a:rPr>
              <a:t>Connections</a:t>
            </a:r>
          </a:p>
          <a:p>
            <a:pPr marL="230188" indent="-230188">
              <a:lnSpc>
                <a:spcPct val="90000"/>
              </a:lnSpc>
              <a:spcBef>
                <a:spcPts val="1728"/>
              </a:spcBef>
            </a:pPr>
            <a:r>
              <a:rPr lang="en-US" dirty="0" smtClean="0">
                <a:latin typeface="+mj-lt"/>
              </a:rPr>
              <a:t>Beginning </a:t>
            </a:r>
            <a:r>
              <a:rPr lang="en-US" dirty="0">
                <a:latin typeface="+mj-lt"/>
              </a:rPr>
              <a:t>Right</a:t>
            </a:r>
            <a:r>
              <a:rPr lang="en-US" baseline="30000" dirty="0">
                <a:latin typeface="+mj-lt"/>
              </a:rPr>
              <a:t>®</a:t>
            </a:r>
            <a:r>
              <a:rPr lang="en-US" dirty="0">
                <a:latin typeface="+mj-lt"/>
              </a:rPr>
              <a:t> Maternity Program</a:t>
            </a:r>
          </a:p>
          <a:p>
            <a:pPr marL="230188" indent="-230188">
              <a:lnSpc>
                <a:spcPct val="90000"/>
              </a:lnSpc>
              <a:spcBef>
                <a:spcPts val="1728"/>
              </a:spcBef>
            </a:pPr>
            <a:r>
              <a:rPr lang="en-US" dirty="0">
                <a:latin typeface="+mj-lt"/>
              </a:rPr>
              <a:t>Aetna Care Advocate Team</a:t>
            </a:r>
          </a:p>
          <a:p>
            <a:pPr marL="230188" indent="-230188">
              <a:lnSpc>
                <a:spcPct val="90000"/>
              </a:lnSpc>
              <a:spcBef>
                <a:spcPts val="1728"/>
              </a:spcBef>
            </a:pPr>
            <a:r>
              <a:rPr lang="en-US" dirty="0">
                <a:latin typeface="+mj-lt"/>
              </a:rPr>
              <a:t>National Medical Excellence </a:t>
            </a:r>
            <a:r>
              <a:rPr lang="en-US" dirty="0" smtClean="0">
                <a:latin typeface="+mj-lt"/>
              </a:rPr>
              <a:t>Program</a:t>
            </a:r>
            <a:r>
              <a:rPr lang="en-US" baseline="30000" dirty="0"/>
              <a:t>®</a:t>
            </a:r>
            <a:endParaRPr lang="en-US" dirty="0">
              <a:latin typeface="+mj-lt"/>
            </a:endParaRPr>
          </a:p>
          <a:p>
            <a:pPr marL="230188" indent="-230188">
              <a:lnSpc>
                <a:spcPct val="90000"/>
              </a:lnSpc>
              <a:spcBef>
                <a:spcPts val="1728"/>
              </a:spcBef>
            </a:pPr>
            <a:r>
              <a:rPr lang="en-US" dirty="0">
                <a:latin typeface="+mj-lt"/>
              </a:rPr>
              <a:t>24-Hour Nurse </a:t>
            </a:r>
            <a:r>
              <a:rPr lang="en-US" dirty="0" smtClean="0">
                <a:latin typeface="+mj-lt"/>
              </a:rPr>
              <a:t>Information Line</a:t>
            </a:r>
            <a:endParaRPr lang="en-US" dirty="0">
              <a:latin typeface="+mj-lt"/>
            </a:endParaRPr>
          </a:p>
        </p:txBody>
      </p:sp>
      <p:sp>
        <p:nvSpPr>
          <p:cNvPr id="2" name="TextBox 1"/>
          <p:cNvSpPr txBox="1"/>
          <p:nvPr/>
        </p:nvSpPr>
        <p:spPr>
          <a:xfrm>
            <a:off x="3598176" y="2377371"/>
            <a:ext cx="455911" cy="215444"/>
          </a:xfrm>
          <a:prstGeom prst="rect">
            <a:avLst/>
          </a:prstGeom>
          <a:noFill/>
        </p:spPr>
        <p:txBody>
          <a:bodyPr wrap="square" rtlCol="0">
            <a:spAutoFit/>
          </a:bodyPr>
          <a:lstStyle/>
          <a:p>
            <a:r>
              <a:rPr lang="en-US" sz="1200" baseline="30000" dirty="0" smtClean="0"/>
              <a:t>SM</a:t>
            </a:r>
            <a:endParaRPr lang="en-US" sz="1200" baseline="30000" dirty="0"/>
          </a:p>
        </p:txBody>
      </p:sp>
    </p:spTree>
    <p:extLst>
      <p:ext uri="{BB962C8B-B14F-4D97-AF65-F5344CB8AC3E}">
        <p14:creationId xmlns:p14="http://schemas.microsoft.com/office/powerpoint/2010/main" val="1874438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85421" y="402538"/>
            <a:ext cx="8229600" cy="563563"/>
          </a:xfrm>
        </p:spPr>
        <p:txBody>
          <a:bodyPr/>
          <a:lstStyle/>
          <a:p>
            <a:pPr>
              <a:lnSpc>
                <a:spcPct val="90000"/>
              </a:lnSpc>
            </a:pPr>
            <a:r>
              <a:rPr lang="en-US" b="1" dirty="0">
                <a:cs typeface="Calibri" charset="0"/>
              </a:rPr>
              <a:t>Aetna Health Concierge</a:t>
            </a:r>
            <a:endParaRPr lang="en-US" dirty="0">
              <a:cs typeface="Calibri" charset="0"/>
            </a:endParaRPr>
          </a:p>
        </p:txBody>
      </p:sp>
      <p:sp>
        <p:nvSpPr>
          <p:cNvPr id="205828" name="Rectangle 5"/>
          <p:cNvSpPr>
            <a:spLocks noGrp="1" noChangeArrowheads="1"/>
          </p:cNvSpPr>
          <p:nvPr>
            <p:ph idx="1"/>
          </p:nvPr>
        </p:nvSpPr>
        <p:spPr>
          <a:xfrm>
            <a:off x="471372" y="1199343"/>
            <a:ext cx="8229600" cy="4525963"/>
          </a:xfrm>
        </p:spPr>
        <p:txBody>
          <a:bodyPr/>
          <a:lstStyle/>
          <a:p>
            <a:pPr marL="0" indent="0">
              <a:lnSpc>
                <a:spcPct val="90000"/>
              </a:lnSpc>
              <a:spcBef>
                <a:spcPts val="2928"/>
              </a:spcBef>
              <a:buFontTx/>
              <a:buNone/>
            </a:pPr>
            <a:r>
              <a:rPr lang="en-US" b="1" dirty="0">
                <a:solidFill>
                  <a:schemeClr val="accent1">
                    <a:lumMod val="75000"/>
                  </a:schemeClr>
                </a:solidFill>
                <a:latin typeface="+mj-lt"/>
              </a:rPr>
              <a:t>A single source for help and information</a:t>
            </a:r>
            <a:r>
              <a:rPr lang="en-US" sz="2800" dirty="0">
                <a:latin typeface="+mj-lt"/>
              </a:rPr>
              <a:t> </a:t>
            </a:r>
          </a:p>
          <a:p>
            <a:pPr marL="225425" indent="-225425">
              <a:lnSpc>
                <a:spcPct val="80000"/>
              </a:lnSpc>
              <a:spcBef>
                <a:spcPts val="2400"/>
              </a:spcBef>
            </a:pPr>
            <a:r>
              <a:rPr lang="en-US" dirty="0">
                <a:latin typeface="+mj-lt"/>
              </a:rPr>
              <a:t>Answers to benefits questions</a:t>
            </a:r>
          </a:p>
          <a:p>
            <a:pPr marL="225425" indent="-225425">
              <a:lnSpc>
                <a:spcPct val="90000"/>
              </a:lnSpc>
              <a:spcBef>
                <a:spcPts val="2400"/>
              </a:spcBef>
            </a:pPr>
            <a:r>
              <a:rPr lang="en-US" dirty="0">
                <a:latin typeface="+mj-lt"/>
              </a:rPr>
              <a:t>Help to find care and services</a:t>
            </a:r>
          </a:p>
          <a:p>
            <a:pPr marL="225425" indent="-225425">
              <a:lnSpc>
                <a:spcPct val="90000"/>
              </a:lnSpc>
              <a:spcBef>
                <a:spcPts val="2400"/>
              </a:spcBef>
            </a:pPr>
            <a:r>
              <a:rPr lang="en-US" dirty="0">
                <a:latin typeface="+mj-lt"/>
              </a:rPr>
              <a:t>Information about helpful programs and resources</a:t>
            </a:r>
          </a:p>
          <a:p>
            <a:pPr marL="225425" indent="-225425">
              <a:lnSpc>
                <a:spcPct val="90000"/>
              </a:lnSpc>
              <a:spcBef>
                <a:spcPts val="2400"/>
              </a:spcBef>
            </a:pPr>
            <a:r>
              <a:rPr lang="en-US" dirty="0">
                <a:latin typeface="+mj-lt"/>
              </a:rPr>
              <a:t>A personal guide to Aetna </a:t>
            </a:r>
            <a:r>
              <a:rPr lang="en-US" dirty="0" smtClean="0">
                <a:latin typeface="+mj-lt"/>
              </a:rPr>
              <a:t>Navigator</a:t>
            </a:r>
            <a:r>
              <a:rPr lang="en-US" baseline="30000" dirty="0"/>
              <a:t>®</a:t>
            </a:r>
            <a:endParaRPr lang="en-US" dirty="0">
              <a:latin typeface="+mj-lt"/>
            </a:endParaRPr>
          </a:p>
        </p:txBody>
      </p:sp>
    </p:spTree>
    <p:extLst>
      <p:ext uri="{BB962C8B-B14F-4D97-AF65-F5344CB8AC3E}">
        <p14:creationId xmlns:p14="http://schemas.microsoft.com/office/powerpoint/2010/main" val="7386291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85421" y="319870"/>
            <a:ext cx="8229600" cy="646231"/>
          </a:xfrm>
        </p:spPr>
        <p:txBody>
          <a:bodyPr/>
          <a:lstStyle/>
          <a:p>
            <a:pPr>
              <a:lnSpc>
                <a:spcPct val="90000"/>
              </a:lnSpc>
            </a:pPr>
            <a:r>
              <a:rPr lang="en-US" b="1" dirty="0">
                <a:cs typeface="Calibri" charset="0"/>
              </a:rPr>
              <a:t>Aetna </a:t>
            </a:r>
            <a:r>
              <a:rPr lang="en-US" b="1" dirty="0" smtClean="0">
                <a:cs typeface="Calibri" charset="0"/>
              </a:rPr>
              <a:t>discount programs</a:t>
            </a:r>
            <a:endParaRPr lang="en-US" dirty="0">
              <a:cs typeface="Calibri" charset="0"/>
            </a:endParaRPr>
          </a:p>
        </p:txBody>
      </p:sp>
      <p:sp>
        <p:nvSpPr>
          <p:cNvPr id="205828" name="Rectangle 5"/>
          <p:cNvSpPr>
            <a:spLocks noGrp="1" noChangeArrowheads="1"/>
          </p:cNvSpPr>
          <p:nvPr>
            <p:ph idx="1"/>
          </p:nvPr>
        </p:nvSpPr>
        <p:spPr>
          <a:xfrm>
            <a:off x="468839" y="1284082"/>
            <a:ext cx="8229600" cy="4525963"/>
          </a:xfrm>
        </p:spPr>
        <p:txBody>
          <a:bodyPr/>
          <a:lstStyle/>
          <a:p>
            <a:pPr marL="0" indent="0">
              <a:lnSpc>
                <a:spcPct val="90000"/>
              </a:lnSpc>
              <a:spcBef>
                <a:spcPts val="2328"/>
              </a:spcBef>
              <a:buFontTx/>
              <a:buNone/>
              <a:defRPr/>
            </a:pPr>
            <a:r>
              <a:rPr lang="en-US" b="1" dirty="0" smtClean="0">
                <a:solidFill>
                  <a:srgbClr val="376092"/>
                </a:solidFill>
                <a:latin typeface="+mj-lt"/>
                <a:ea typeface="+mn-ea"/>
              </a:rPr>
              <a:t>For </a:t>
            </a:r>
            <a:r>
              <a:rPr lang="en-US" b="1" dirty="0">
                <a:solidFill>
                  <a:srgbClr val="376092"/>
                </a:solidFill>
                <a:latin typeface="+mj-lt"/>
                <a:ea typeface="+mn-ea"/>
              </a:rPr>
              <a:t>savings on a wide variety of health </a:t>
            </a:r>
            <a:r>
              <a:rPr lang="en-US" b="1" dirty="0" smtClean="0">
                <a:solidFill>
                  <a:srgbClr val="376092"/>
                </a:solidFill>
                <a:latin typeface="+mj-lt"/>
                <a:ea typeface="+mn-ea"/>
              </a:rPr>
              <a:t>needs</a:t>
            </a:r>
            <a:endParaRPr lang="en-US" b="1" dirty="0">
              <a:solidFill>
                <a:srgbClr val="376092"/>
              </a:solidFill>
              <a:latin typeface="+mj-lt"/>
              <a:ea typeface="+mn-ea"/>
            </a:endParaRPr>
          </a:p>
          <a:p>
            <a:pPr marL="225425" indent="-225425">
              <a:lnSpc>
                <a:spcPct val="80000"/>
              </a:lnSpc>
              <a:spcBef>
                <a:spcPts val="2328"/>
              </a:spcBef>
              <a:defRPr/>
            </a:pPr>
            <a:r>
              <a:rPr lang="en-US" dirty="0">
                <a:latin typeface="+mj-lt"/>
                <a:ea typeface="+mn-ea"/>
              </a:rPr>
              <a:t>Fitness memberships and equipment</a:t>
            </a:r>
          </a:p>
          <a:p>
            <a:pPr marL="225425" indent="-225425">
              <a:lnSpc>
                <a:spcPct val="90000"/>
              </a:lnSpc>
              <a:spcBef>
                <a:spcPts val="2328"/>
              </a:spcBef>
              <a:defRPr/>
            </a:pPr>
            <a:r>
              <a:rPr lang="en-US" dirty="0">
                <a:latin typeface="+mj-lt"/>
                <a:ea typeface="+mn-ea"/>
              </a:rPr>
              <a:t>Hearing aids and exams</a:t>
            </a:r>
          </a:p>
          <a:p>
            <a:pPr marL="225425" indent="-225425">
              <a:lnSpc>
                <a:spcPct val="90000"/>
              </a:lnSpc>
              <a:spcBef>
                <a:spcPts val="2328"/>
              </a:spcBef>
              <a:defRPr/>
            </a:pPr>
            <a:r>
              <a:rPr lang="en-US" dirty="0">
                <a:latin typeface="+mj-lt"/>
                <a:ea typeface="+mn-ea"/>
              </a:rPr>
              <a:t>Vision care</a:t>
            </a:r>
          </a:p>
          <a:p>
            <a:pPr marL="225425" indent="-225425">
              <a:lnSpc>
                <a:spcPct val="90000"/>
              </a:lnSpc>
              <a:spcBef>
                <a:spcPts val="2328"/>
              </a:spcBef>
              <a:defRPr/>
            </a:pPr>
            <a:r>
              <a:rPr lang="en-US" dirty="0">
                <a:latin typeface="+mj-lt"/>
                <a:ea typeface="+mn-ea"/>
              </a:rPr>
              <a:t>Weight management programs</a:t>
            </a:r>
          </a:p>
          <a:p>
            <a:pPr marL="225425" indent="-225425">
              <a:lnSpc>
                <a:spcPct val="90000"/>
              </a:lnSpc>
              <a:spcBef>
                <a:spcPts val="2328"/>
              </a:spcBef>
              <a:defRPr/>
            </a:pPr>
            <a:r>
              <a:rPr lang="en-US" dirty="0">
                <a:latin typeface="+mj-lt"/>
                <a:ea typeface="+mn-ea"/>
              </a:rPr>
              <a:t>Natural products and </a:t>
            </a:r>
            <a:r>
              <a:rPr lang="en-US" dirty="0" smtClean="0">
                <a:latin typeface="+mj-lt"/>
                <a:ea typeface="+mn-ea"/>
              </a:rPr>
              <a:t>services</a:t>
            </a:r>
            <a:endParaRPr lang="en-US" dirty="0">
              <a:latin typeface="+mj-lt"/>
              <a:ea typeface="+mn-ea"/>
            </a:endParaRPr>
          </a:p>
        </p:txBody>
      </p:sp>
    </p:spTree>
    <p:extLst>
      <p:ext uri="{BB962C8B-B14F-4D97-AF65-F5344CB8AC3E}">
        <p14:creationId xmlns:p14="http://schemas.microsoft.com/office/powerpoint/2010/main" val="27921471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19200" y="1905000"/>
            <a:ext cx="51054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 name="Picture 6"/>
          <p:cNvPicPr/>
          <p:nvPr/>
        </p:nvPicPr>
        <p:blipFill rotWithShape="1">
          <a:blip r:embed="rId3" cstate="screen">
            <a:extLst>
              <a:ext uri="{28A0092B-C50C-407E-A947-70E740481C1C}">
                <a14:useLocalDpi xmlns:a14="http://schemas.microsoft.com/office/drawing/2010/main"/>
              </a:ext>
            </a:extLst>
          </a:blip>
          <a:srcRect/>
          <a:stretch/>
        </p:blipFill>
        <p:spPr>
          <a:xfrm>
            <a:off x="1613841" y="1112204"/>
            <a:ext cx="5941134" cy="4922405"/>
          </a:xfrm>
          <a:prstGeom prst="rect">
            <a:avLst/>
          </a:prstGeom>
          <a:effectLst>
            <a:outerShdw blurRad="50800" dist="38100" dir="5400000" algn="t" rotWithShape="0">
              <a:prstClr val="black">
                <a:alpha val="40000"/>
              </a:prstClr>
            </a:outerShdw>
          </a:effectLst>
          <a:scene3d>
            <a:camera prst="orthographicFront"/>
            <a:lightRig rig="threePt" dir="t"/>
          </a:scene3d>
          <a:sp3d>
            <a:bevelT/>
          </a:sp3d>
        </p:spPr>
      </p:pic>
      <p:sp>
        <p:nvSpPr>
          <p:cNvPr id="4" name="Rectangle 2"/>
          <p:cNvSpPr txBox="1">
            <a:spLocks noChangeArrowheads="1"/>
          </p:cNvSpPr>
          <p:nvPr/>
        </p:nvSpPr>
        <p:spPr>
          <a:xfrm>
            <a:off x="485421" y="319870"/>
            <a:ext cx="8229600" cy="646231"/>
          </a:xfrm>
          <a:prstGeom prst="rect">
            <a:avLst/>
          </a:prstGeom>
        </p:spPr>
        <p:txBody>
          <a:bodyPr/>
          <a:lstStyle>
            <a:lvl1pPr algn="l" defTabSz="457200" rtl="0" eaLnBrk="1" latinLnBrk="0" hangingPunct="1">
              <a:spcBef>
                <a:spcPct val="0"/>
              </a:spcBef>
              <a:buNone/>
              <a:defRPr sz="3200" kern="1200">
                <a:solidFill>
                  <a:srgbClr val="FFFFFF"/>
                </a:solidFill>
                <a:latin typeface="+mj-lt"/>
                <a:ea typeface="+mj-ea"/>
                <a:cs typeface="+mj-cs"/>
              </a:defRPr>
            </a:lvl1pPr>
          </a:lstStyle>
          <a:p>
            <a:pPr>
              <a:lnSpc>
                <a:spcPct val="90000"/>
              </a:lnSpc>
            </a:pPr>
            <a:r>
              <a:rPr lang="en-US" b="1" dirty="0" smtClean="0">
                <a:cs typeface="Calibri" charset="0"/>
              </a:rPr>
              <a:t>TRS-</a:t>
            </a:r>
            <a:r>
              <a:rPr lang="en-US" b="1" dirty="0" err="1" smtClean="0">
                <a:cs typeface="Calibri" charset="0"/>
              </a:rPr>
              <a:t>ActiveCare</a:t>
            </a:r>
            <a:r>
              <a:rPr lang="en-US" b="1" dirty="0" smtClean="0">
                <a:cs typeface="Calibri" charset="0"/>
              </a:rPr>
              <a:t> Aetna website</a:t>
            </a:r>
            <a:endParaRPr lang="en-US" dirty="0">
              <a:cs typeface="Calibri" charset="0"/>
            </a:endParaRPr>
          </a:p>
        </p:txBody>
      </p:sp>
    </p:spTree>
    <p:extLst>
      <p:ext uri="{BB962C8B-B14F-4D97-AF65-F5344CB8AC3E}">
        <p14:creationId xmlns:p14="http://schemas.microsoft.com/office/powerpoint/2010/main" val="345406366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1"/>
          <p:cNvSpPr>
            <a:spLocks noGrp="1" noChangeArrowheads="1"/>
          </p:cNvSpPr>
          <p:nvPr>
            <p:ph type="title"/>
          </p:nvPr>
        </p:nvSpPr>
        <p:spPr>
          <a:xfrm>
            <a:off x="491996" y="-21163"/>
            <a:ext cx="7645400" cy="990600"/>
          </a:xfrm>
        </p:spPr>
        <p:txBody>
          <a:bodyPr/>
          <a:lstStyle/>
          <a:p>
            <a:pPr>
              <a:lnSpc>
                <a:spcPct val="90000"/>
              </a:lnSpc>
            </a:pPr>
            <a:r>
              <a:rPr lang="en-US" sz="3200">
                <a:cs typeface="Calibri" charset="0"/>
              </a:rPr>
              <a:t>Your secure member website</a:t>
            </a:r>
            <a:endParaRPr lang="en-US" sz="3200" baseline="40000">
              <a:cs typeface="Calibri" charset="0"/>
            </a:endParaRPr>
          </a:p>
        </p:txBody>
      </p:sp>
      <p:sp>
        <p:nvSpPr>
          <p:cNvPr id="2" name="TextBox 1"/>
          <p:cNvSpPr txBox="1"/>
          <p:nvPr/>
        </p:nvSpPr>
        <p:spPr>
          <a:xfrm>
            <a:off x="473566" y="1270071"/>
            <a:ext cx="6834051" cy="4087272"/>
          </a:xfrm>
          <a:prstGeom prst="rect">
            <a:avLst/>
          </a:prstGeom>
          <a:noFill/>
        </p:spPr>
        <p:txBody>
          <a:bodyPr wrap="square" rtlCol="0">
            <a:spAutoFit/>
          </a:bodyPr>
          <a:lstStyle/>
          <a:p>
            <a:pPr>
              <a:lnSpc>
                <a:spcPct val="90000"/>
              </a:lnSpc>
              <a:spcBef>
                <a:spcPts val="3000"/>
              </a:spcBef>
            </a:pPr>
            <a:r>
              <a:rPr lang="en-US" sz="2200" b="1" dirty="0">
                <a:solidFill>
                  <a:srgbClr val="376092"/>
                </a:solidFill>
              </a:rPr>
              <a:t>Aetna Navigator</a:t>
            </a:r>
          </a:p>
          <a:p>
            <a:pPr marL="342900" lvl="1" indent="-228600">
              <a:lnSpc>
                <a:spcPct val="80000"/>
              </a:lnSpc>
              <a:spcBef>
                <a:spcPts val="3000"/>
              </a:spcBef>
              <a:buClr>
                <a:srgbClr val="008000"/>
              </a:buClr>
              <a:buSzPct val="100000"/>
              <a:buFontTx/>
              <a:buChar char="•"/>
            </a:pPr>
            <a:r>
              <a:rPr lang="en-US" sz="2200" dirty="0">
                <a:solidFill>
                  <a:srgbClr val="000000"/>
                </a:solidFill>
              </a:rPr>
              <a:t>Check benefits and claims</a:t>
            </a:r>
          </a:p>
          <a:p>
            <a:pPr marL="342900" lvl="1" indent="-228600">
              <a:lnSpc>
                <a:spcPct val="90000"/>
              </a:lnSpc>
              <a:spcBef>
                <a:spcPts val="3000"/>
              </a:spcBef>
              <a:buClr>
                <a:srgbClr val="008000"/>
              </a:buClr>
              <a:buSzPct val="100000"/>
              <a:buFontTx/>
              <a:buChar char="•"/>
            </a:pPr>
            <a:r>
              <a:rPr lang="en-US" sz="2200" dirty="0">
                <a:solidFill>
                  <a:srgbClr val="000000"/>
                </a:solidFill>
              </a:rPr>
              <a:t>Search for doctors in the network</a:t>
            </a:r>
          </a:p>
          <a:p>
            <a:pPr marL="342900" lvl="1" indent="-228600">
              <a:lnSpc>
                <a:spcPct val="90000"/>
              </a:lnSpc>
              <a:spcBef>
                <a:spcPts val="3000"/>
              </a:spcBef>
              <a:buClr>
                <a:srgbClr val="008000"/>
              </a:buClr>
              <a:buSzPct val="100000"/>
              <a:buFontTx/>
              <a:buChar char="•"/>
            </a:pPr>
            <a:r>
              <a:rPr lang="en-US" sz="2200" dirty="0">
                <a:solidFill>
                  <a:srgbClr val="000000"/>
                </a:solidFill>
              </a:rPr>
              <a:t>Order additional ID cards, or print a temporary </a:t>
            </a:r>
            <a:r>
              <a:rPr lang="en-US" sz="2200" dirty="0" smtClean="0">
                <a:solidFill>
                  <a:srgbClr val="000000"/>
                </a:solidFill>
              </a:rPr>
              <a:t>ID card</a:t>
            </a:r>
            <a:endParaRPr lang="en-US" sz="2200" dirty="0">
              <a:solidFill>
                <a:srgbClr val="000000"/>
              </a:solidFill>
            </a:endParaRPr>
          </a:p>
          <a:p>
            <a:pPr marL="342900" lvl="1" indent="-228600">
              <a:lnSpc>
                <a:spcPct val="90000"/>
              </a:lnSpc>
              <a:spcBef>
                <a:spcPts val="3000"/>
              </a:spcBef>
              <a:buClr>
                <a:srgbClr val="008000"/>
              </a:buClr>
              <a:buSzPct val="100000"/>
              <a:buFontTx/>
              <a:buChar char="•"/>
            </a:pPr>
            <a:r>
              <a:rPr lang="en-US" sz="2200" dirty="0">
                <a:solidFill>
                  <a:srgbClr val="000000"/>
                </a:solidFill>
              </a:rPr>
              <a:t>Cost of Care tools – Know the cost before you go</a:t>
            </a:r>
          </a:p>
          <a:p>
            <a:pPr marL="342900" lvl="1" indent="-228600">
              <a:lnSpc>
                <a:spcPct val="90000"/>
              </a:lnSpc>
              <a:spcBef>
                <a:spcPts val="3000"/>
              </a:spcBef>
              <a:buClr>
                <a:srgbClr val="008000"/>
              </a:buClr>
              <a:buSzPct val="100000"/>
              <a:buFontTx/>
              <a:buChar char="•"/>
            </a:pPr>
            <a:r>
              <a:rPr lang="en-US" sz="2200" dirty="0"/>
              <a:t>Take a confidential health assessment</a:t>
            </a:r>
          </a:p>
          <a:p>
            <a:endParaRPr lang="en-US" dirty="0"/>
          </a:p>
        </p:txBody>
      </p:sp>
    </p:spTree>
    <p:extLst>
      <p:ext uri="{BB962C8B-B14F-4D97-AF65-F5344CB8AC3E}">
        <p14:creationId xmlns:p14="http://schemas.microsoft.com/office/powerpoint/2010/main" val="166338541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1"/>
          <p:cNvSpPr>
            <a:spLocks noGrp="1" noChangeArrowheads="1"/>
          </p:cNvSpPr>
          <p:nvPr>
            <p:ph type="title"/>
          </p:nvPr>
        </p:nvSpPr>
        <p:spPr>
          <a:xfrm>
            <a:off x="491996" y="-21163"/>
            <a:ext cx="7645400" cy="990600"/>
          </a:xfrm>
        </p:spPr>
        <p:txBody>
          <a:bodyPr/>
          <a:lstStyle/>
          <a:p>
            <a:pPr>
              <a:lnSpc>
                <a:spcPct val="90000"/>
              </a:lnSpc>
            </a:pPr>
            <a:r>
              <a:rPr lang="en-US" sz="3200" dirty="0" smtClean="0">
                <a:cs typeface="Calibri" charset="0"/>
              </a:rPr>
              <a:t>Choose wisely – save money</a:t>
            </a:r>
            <a:endParaRPr lang="en-US" sz="3200" baseline="40000" dirty="0">
              <a:cs typeface="Calibri" charset="0"/>
            </a:endParaRPr>
          </a:p>
        </p:txBody>
      </p:sp>
      <p:sp>
        <p:nvSpPr>
          <p:cNvPr id="2" name="TextBox 1"/>
          <p:cNvSpPr txBox="1"/>
          <p:nvPr/>
        </p:nvSpPr>
        <p:spPr>
          <a:xfrm>
            <a:off x="452036" y="1262887"/>
            <a:ext cx="7376197" cy="2492990"/>
          </a:xfrm>
          <a:prstGeom prst="rect">
            <a:avLst/>
          </a:prstGeom>
          <a:noFill/>
        </p:spPr>
        <p:txBody>
          <a:bodyPr wrap="square" rtlCol="0">
            <a:spAutoFit/>
          </a:bodyPr>
          <a:lstStyle/>
          <a:p>
            <a:pPr>
              <a:lnSpc>
                <a:spcPct val="90000"/>
              </a:lnSpc>
              <a:spcBef>
                <a:spcPts val="3000"/>
              </a:spcBef>
            </a:pPr>
            <a:r>
              <a:rPr lang="en-US" sz="2200" b="1" dirty="0">
                <a:solidFill>
                  <a:srgbClr val="376092"/>
                </a:solidFill>
              </a:rPr>
              <a:t>Aetna Member Payment Estimator</a:t>
            </a:r>
          </a:p>
          <a:p>
            <a:pPr marL="228600" lvl="1" indent="-228600">
              <a:lnSpc>
                <a:spcPct val="80000"/>
              </a:lnSpc>
              <a:spcBef>
                <a:spcPts val="2400"/>
              </a:spcBef>
              <a:buClr>
                <a:srgbClr val="008000"/>
              </a:buClr>
              <a:buSzPct val="100000"/>
              <a:buFontTx/>
              <a:buChar char="•"/>
            </a:pPr>
            <a:r>
              <a:rPr lang="en-US" sz="2200" dirty="0">
                <a:solidFill>
                  <a:srgbClr val="000000"/>
                </a:solidFill>
              </a:rPr>
              <a:t>Helps you make </a:t>
            </a:r>
            <a:r>
              <a:rPr lang="en-US" sz="2200" dirty="0" smtClean="0">
                <a:solidFill>
                  <a:srgbClr val="000000"/>
                </a:solidFill>
              </a:rPr>
              <a:t>smarter care choices</a:t>
            </a:r>
            <a:endParaRPr lang="en-US" sz="2200" dirty="0">
              <a:solidFill>
                <a:srgbClr val="000000"/>
              </a:solidFill>
            </a:endParaRPr>
          </a:p>
          <a:p>
            <a:pPr marL="228600" lvl="1" indent="-228600">
              <a:lnSpc>
                <a:spcPct val="80000"/>
              </a:lnSpc>
              <a:spcBef>
                <a:spcPts val="2400"/>
              </a:spcBef>
              <a:buClr>
                <a:srgbClr val="008000"/>
              </a:buClr>
              <a:buSzPct val="100000"/>
              <a:buFontTx/>
              <a:buChar char="•"/>
            </a:pPr>
            <a:r>
              <a:rPr lang="en-US" sz="2200" dirty="0">
                <a:solidFill>
                  <a:srgbClr val="000000"/>
                </a:solidFill>
              </a:rPr>
              <a:t>Compares costs for common procedures and treatments</a:t>
            </a:r>
          </a:p>
          <a:p>
            <a:pPr marL="228600" lvl="1" indent="-228600">
              <a:lnSpc>
                <a:spcPct val="80000"/>
              </a:lnSpc>
              <a:spcBef>
                <a:spcPts val="2400"/>
              </a:spcBef>
              <a:buClr>
                <a:srgbClr val="008000"/>
              </a:buClr>
              <a:buSzPct val="100000"/>
              <a:buFontTx/>
              <a:buChar char="•"/>
            </a:pPr>
            <a:r>
              <a:rPr lang="en-US" sz="2200" dirty="0">
                <a:solidFill>
                  <a:srgbClr val="000000"/>
                </a:solidFill>
              </a:rPr>
              <a:t>Know the </a:t>
            </a:r>
            <a:r>
              <a:rPr lang="en-US" sz="2200" dirty="0" smtClean="0">
                <a:solidFill>
                  <a:srgbClr val="000000"/>
                </a:solidFill>
              </a:rPr>
              <a:t>cost of </a:t>
            </a:r>
            <a:r>
              <a:rPr lang="en-US" sz="2200" dirty="0">
                <a:solidFill>
                  <a:srgbClr val="000000"/>
                </a:solidFill>
              </a:rPr>
              <a:t>the care before you go</a:t>
            </a:r>
          </a:p>
          <a:p>
            <a:endParaRPr lang="en-US" dirty="0"/>
          </a:p>
        </p:txBody>
      </p:sp>
    </p:spTree>
    <p:extLst>
      <p:ext uri="{BB962C8B-B14F-4D97-AF65-F5344CB8AC3E}">
        <p14:creationId xmlns:p14="http://schemas.microsoft.com/office/powerpoint/2010/main" val="162344718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4"/>
          <p:cNvSpPr>
            <a:spLocks noGrp="1" noChangeArrowheads="1"/>
          </p:cNvSpPr>
          <p:nvPr>
            <p:ph type="title"/>
          </p:nvPr>
        </p:nvSpPr>
        <p:spPr>
          <a:xfrm>
            <a:off x="463775" y="-21163"/>
            <a:ext cx="7645400" cy="990600"/>
          </a:xfrm>
        </p:spPr>
        <p:txBody>
          <a:bodyPr/>
          <a:lstStyle/>
          <a:p>
            <a:pPr eaLnBrk="1" hangingPunct="1">
              <a:lnSpc>
                <a:spcPct val="90000"/>
              </a:lnSpc>
            </a:pPr>
            <a:r>
              <a:rPr lang="en-US">
                <a:cs typeface="Calibri" charset="0"/>
              </a:rPr>
              <a:t>Mobile apps and tools</a:t>
            </a:r>
            <a:endParaRPr lang="en-US" sz="2200" baseline="30000">
              <a:cs typeface="Calibri" charset="0"/>
            </a:endParaRPr>
          </a:p>
        </p:txBody>
      </p:sp>
      <p:sp>
        <p:nvSpPr>
          <p:cNvPr id="109573" name="Content Placeholder 4"/>
          <p:cNvSpPr txBox="1">
            <a:spLocks/>
          </p:cNvSpPr>
          <p:nvPr/>
        </p:nvSpPr>
        <p:spPr bwMode="auto">
          <a:xfrm>
            <a:off x="2754313" y="3752789"/>
            <a:ext cx="3549650" cy="233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69863" indent="-169863"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nSpc>
                <a:spcPct val="90000"/>
              </a:lnSpc>
              <a:spcBef>
                <a:spcPct val="50000"/>
              </a:spcBef>
              <a:buClr>
                <a:srgbClr val="276EC3"/>
              </a:buClr>
              <a:buSzPct val="110000"/>
            </a:pPr>
            <a:r>
              <a:rPr lang="en-US" sz="2000" b="1" dirty="0" err="1">
                <a:solidFill>
                  <a:srgbClr val="246DAE"/>
                </a:solidFill>
                <a:latin typeface="+mj-lt"/>
              </a:rPr>
              <a:t>CarePass</a:t>
            </a:r>
            <a:endParaRPr lang="en-US" sz="2000" b="1" dirty="0">
              <a:solidFill>
                <a:srgbClr val="246DAE"/>
              </a:solidFill>
              <a:latin typeface="+mj-lt"/>
            </a:endParaRPr>
          </a:p>
          <a:p>
            <a:pPr marL="225425" indent="-225425">
              <a:lnSpc>
                <a:spcPct val="90000"/>
              </a:lnSpc>
              <a:spcBef>
                <a:spcPct val="25000"/>
              </a:spcBef>
              <a:buClr>
                <a:srgbClr val="008000"/>
              </a:buClr>
              <a:buSzPct val="100000"/>
              <a:buFontTx/>
              <a:buChar char="•"/>
            </a:pPr>
            <a:r>
              <a:rPr lang="en-US" sz="1600" dirty="0">
                <a:solidFill>
                  <a:srgbClr val="000000"/>
                </a:solidFill>
                <a:latin typeface="+mj-lt"/>
              </a:rPr>
              <a:t>Connects you to health and </a:t>
            </a:r>
            <a:r>
              <a:rPr lang="en-US" sz="1600" dirty="0" smtClean="0">
                <a:solidFill>
                  <a:srgbClr val="000000"/>
                </a:solidFill>
                <a:latin typeface="+mj-lt"/>
              </a:rPr>
              <a:t/>
            </a:r>
            <a:br>
              <a:rPr lang="en-US" sz="1600" dirty="0" smtClean="0">
                <a:solidFill>
                  <a:srgbClr val="000000"/>
                </a:solidFill>
                <a:latin typeface="+mj-lt"/>
              </a:rPr>
            </a:br>
            <a:r>
              <a:rPr lang="en-US" sz="1600" dirty="0" smtClean="0">
                <a:solidFill>
                  <a:srgbClr val="000000"/>
                </a:solidFill>
                <a:latin typeface="+mj-lt"/>
              </a:rPr>
              <a:t>fitness </a:t>
            </a:r>
            <a:r>
              <a:rPr lang="en-US" sz="1600" dirty="0">
                <a:solidFill>
                  <a:srgbClr val="000000"/>
                </a:solidFill>
                <a:latin typeface="+mj-lt"/>
              </a:rPr>
              <a:t>apps</a:t>
            </a:r>
          </a:p>
          <a:p>
            <a:pPr marL="225425" indent="-225425">
              <a:lnSpc>
                <a:spcPct val="90000"/>
              </a:lnSpc>
              <a:spcBef>
                <a:spcPct val="25000"/>
              </a:spcBef>
              <a:buClr>
                <a:srgbClr val="008000"/>
              </a:buClr>
              <a:buSzPct val="100000"/>
              <a:buFontTx/>
              <a:buChar char="•"/>
            </a:pPr>
            <a:r>
              <a:rPr lang="en-US" sz="1600" dirty="0">
                <a:solidFill>
                  <a:srgbClr val="000000"/>
                </a:solidFill>
                <a:latin typeface="+mj-lt"/>
              </a:rPr>
              <a:t>Set goals</a:t>
            </a:r>
            <a:endParaRPr lang="en-US" sz="1600" i="1" dirty="0">
              <a:solidFill>
                <a:srgbClr val="000000"/>
              </a:solidFill>
              <a:latin typeface="+mj-lt"/>
            </a:endParaRPr>
          </a:p>
          <a:p>
            <a:pPr marL="225425" indent="-225425">
              <a:lnSpc>
                <a:spcPct val="90000"/>
              </a:lnSpc>
              <a:spcBef>
                <a:spcPct val="25000"/>
              </a:spcBef>
              <a:buClr>
                <a:srgbClr val="008000"/>
              </a:buClr>
              <a:buSzPct val="100000"/>
              <a:buFontTx/>
              <a:buChar char="•"/>
            </a:pPr>
            <a:r>
              <a:rPr lang="en-US" sz="1600" dirty="0">
                <a:solidFill>
                  <a:srgbClr val="000000"/>
                </a:solidFill>
                <a:latin typeface="+mj-lt"/>
              </a:rPr>
              <a:t>Track your nutrition, fitness, </a:t>
            </a:r>
            <a:r>
              <a:rPr lang="en-US" sz="1600" dirty="0" smtClean="0">
                <a:solidFill>
                  <a:srgbClr val="000000"/>
                </a:solidFill>
                <a:latin typeface="+mj-lt"/>
              </a:rPr>
              <a:t/>
            </a:r>
            <a:br>
              <a:rPr lang="en-US" sz="1600" dirty="0" smtClean="0">
                <a:solidFill>
                  <a:srgbClr val="000000"/>
                </a:solidFill>
                <a:latin typeface="+mj-lt"/>
              </a:rPr>
            </a:br>
            <a:r>
              <a:rPr lang="en-US" sz="1600" dirty="0" smtClean="0">
                <a:solidFill>
                  <a:srgbClr val="000000"/>
                </a:solidFill>
                <a:latin typeface="+mj-lt"/>
              </a:rPr>
              <a:t>health </a:t>
            </a:r>
            <a:r>
              <a:rPr lang="en-US" sz="1600" dirty="0">
                <a:solidFill>
                  <a:srgbClr val="000000"/>
                </a:solidFill>
                <a:latin typeface="+mj-lt"/>
              </a:rPr>
              <a:t>and sleep</a:t>
            </a:r>
          </a:p>
          <a:p>
            <a:pPr marL="225425" indent="-225425">
              <a:lnSpc>
                <a:spcPct val="90000"/>
              </a:lnSpc>
              <a:spcBef>
                <a:spcPct val="50000"/>
              </a:spcBef>
              <a:buClr>
                <a:srgbClr val="276EC3"/>
              </a:buClr>
              <a:buSzPct val="110000"/>
            </a:pPr>
            <a:endParaRPr lang="en-US" sz="1600" dirty="0">
              <a:solidFill>
                <a:srgbClr val="000000"/>
              </a:solidFill>
              <a:latin typeface="+mj-lt"/>
            </a:endParaRPr>
          </a:p>
        </p:txBody>
      </p:sp>
      <p:sp>
        <p:nvSpPr>
          <p:cNvPr id="109575" name="Content Placeholder 4"/>
          <p:cNvSpPr txBox="1">
            <a:spLocks/>
          </p:cNvSpPr>
          <p:nvPr/>
        </p:nvSpPr>
        <p:spPr bwMode="auto">
          <a:xfrm>
            <a:off x="2754313" y="1643952"/>
            <a:ext cx="6992938"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5425" indent="-225425"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nSpc>
                <a:spcPct val="90000"/>
              </a:lnSpc>
              <a:spcBef>
                <a:spcPct val="25000"/>
              </a:spcBef>
              <a:buClr>
                <a:srgbClr val="008000"/>
              </a:buClr>
              <a:buSzPct val="110000"/>
            </a:pPr>
            <a:r>
              <a:rPr lang="en-US" sz="2000" b="1" dirty="0">
                <a:solidFill>
                  <a:srgbClr val="246DAE"/>
                </a:solidFill>
                <a:latin typeface="+mj-lt"/>
              </a:rPr>
              <a:t>Aetna Mobile</a:t>
            </a:r>
            <a:r>
              <a:rPr lang="en-US" b="1" dirty="0">
                <a:solidFill>
                  <a:srgbClr val="246DAE"/>
                </a:solidFill>
                <a:latin typeface="+mj-lt"/>
              </a:rPr>
              <a:t> </a:t>
            </a:r>
            <a:r>
              <a:rPr lang="en-US" sz="1600" i="1" dirty="0">
                <a:solidFill>
                  <a:srgbClr val="000000"/>
                </a:solidFill>
                <a:latin typeface="+mj-lt"/>
              </a:rPr>
              <a:t>Secure Site –</a:t>
            </a:r>
            <a:r>
              <a:rPr lang="en-US" sz="1600" b="1" i="1" dirty="0">
                <a:solidFill>
                  <a:srgbClr val="000000"/>
                </a:solidFill>
                <a:latin typeface="+mj-lt"/>
              </a:rPr>
              <a:t> </a:t>
            </a:r>
            <a:r>
              <a:rPr lang="en-US" sz="1600" i="1" dirty="0">
                <a:solidFill>
                  <a:srgbClr val="000000"/>
                </a:solidFill>
                <a:latin typeface="+mj-lt"/>
              </a:rPr>
              <a:t>Log-in Required</a:t>
            </a:r>
          </a:p>
          <a:p>
            <a:pPr>
              <a:lnSpc>
                <a:spcPct val="90000"/>
              </a:lnSpc>
              <a:spcBef>
                <a:spcPct val="25000"/>
              </a:spcBef>
              <a:buClr>
                <a:srgbClr val="008000"/>
              </a:buClr>
              <a:buSzPct val="100000"/>
              <a:buFontTx/>
              <a:buChar char="•"/>
            </a:pPr>
            <a:r>
              <a:rPr lang="en-US" sz="1600" dirty="0">
                <a:solidFill>
                  <a:srgbClr val="000000"/>
                </a:solidFill>
                <a:latin typeface="+mj-lt"/>
              </a:rPr>
              <a:t>Find a network doctor</a:t>
            </a:r>
          </a:p>
          <a:p>
            <a:pPr>
              <a:lnSpc>
                <a:spcPct val="90000"/>
              </a:lnSpc>
              <a:spcBef>
                <a:spcPct val="25000"/>
              </a:spcBef>
              <a:buClr>
                <a:srgbClr val="008000"/>
              </a:buClr>
              <a:buSzPct val="100000"/>
              <a:buFontTx/>
              <a:buChar char="•"/>
            </a:pPr>
            <a:r>
              <a:rPr lang="en-US" sz="1600" dirty="0">
                <a:solidFill>
                  <a:srgbClr val="000000"/>
                </a:solidFill>
                <a:latin typeface="+mj-lt"/>
              </a:rPr>
              <a:t>Check your plan coverage</a:t>
            </a:r>
            <a:endParaRPr lang="en-US" sz="1600" i="1" dirty="0">
              <a:solidFill>
                <a:srgbClr val="000000"/>
              </a:solidFill>
              <a:latin typeface="+mj-lt"/>
            </a:endParaRPr>
          </a:p>
          <a:p>
            <a:pPr>
              <a:lnSpc>
                <a:spcPct val="90000"/>
              </a:lnSpc>
              <a:spcBef>
                <a:spcPct val="25000"/>
              </a:spcBef>
              <a:buClr>
                <a:srgbClr val="008000"/>
              </a:buClr>
              <a:buSzPct val="100000"/>
              <a:buFontTx/>
              <a:buChar char="•"/>
            </a:pPr>
            <a:r>
              <a:rPr lang="en-US" sz="1600" dirty="0">
                <a:solidFill>
                  <a:srgbClr val="000000"/>
                </a:solidFill>
                <a:latin typeface="+mj-lt"/>
              </a:rPr>
              <a:t>Check on a claim</a:t>
            </a:r>
          </a:p>
          <a:p>
            <a:pPr>
              <a:lnSpc>
                <a:spcPct val="90000"/>
              </a:lnSpc>
              <a:spcBef>
                <a:spcPct val="25000"/>
              </a:spcBef>
              <a:buClr>
                <a:srgbClr val="008000"/>
              </a:buClr>
              <a:buSzPct val="100000"/>
              <a:buFontTx/>
              <a:buChar char="•"/>
            </a:pPr>
            <a:r>
              <a:rPr lang="en-US" sz="1600" dirty="0">
                <a:solidFill>
                  <a:srgbClr val="000000"/>
                </a:solidFill>
                <a:latin typeface="+mj-lt"/>
              </a:rPr>
              <a:t>Show you ID card</a:t>
            </a:r>
          </a:p>
          <a:p>
            <a:pPr>
              <a:lnSpc>
                <a:spcPct val="90000"/>
              </a:lnSpc>
              <a:spcBef>
                <a:spcPct val="25000"/>
              </a:spcBef>
              <a:buClr>
                <a:srgbClr val="008000"/>
              </a:buClr>
              <a:buSzPct val="100000"/>
              <a:buFontTx/>
              <a:buChar char="•"/>
            </a:pPr>
            <a:r>
              <a:rPr lang="en-US" sz="1600" dirty="0">
                <a:solidFill>
                  <a:srgbClr val="000000"/>
                </a:solidFill>
                <a:latin typeface="+mj-lt"/>
              </a:rPr>
              <a:t>Contact TRS-</a:t>
            </a:r>
            <a:r>
              <a:rPr lang="en-US" sz="1600" dirty="0" err="1">
                <a:solidFill>
                  <a:srgbClr val="000000"/>
                </a:solidFill>
                <a:latin typeface="+mj-lt"/>
              </a:rPr>
              <a:t>ActiveCare</a:t>
            </a:r>
            <a:r>
              <a:rPr lang="en-US" sz="1600" dirty="0">
                <a:solidFill>
                  <a:srgbClr val="000000"/>
                </a:solidFill>
                <a:latin typeface="+mj-lt"/>
              </a:rPr>
              <a:t> Customer Service</a:t>
            </a:r>
          </a:p>
        </p:txBody>
      </p:sp>
      <p:sp>
        <p:nvSpPr>
          <p:cNvPr id="109576" name="Content Placeholder 4"/>
          <p:cNvSpPr txBox="1">
            <a:spLocks/>
          </p:cNvSpPr>
          <p:nvPr/>
        </p:nvSpPr>
        <p:spPr bwMode="auto">
          <a:xfrm>
            <a:off x="5935986" y="3731437"/>
            <a:ext cx="2916238" cy="280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nSpc>
                <a:spcPct val="90000"/>
              </a:lnSpc>
              <a:spcBef>
                <a:spcPct val="44000"/>
              </a:spcBef>
              <a:buClr>
                <a:srgbClr val="276EC3"/>
              </a:buClr>
              <a:buSzPct val="110000"/>
            </a:pPr>
            <a:r>
              <a:rPr lang="en-US" sz="2000" b="1" dirty="0" err="1">
                <a:solidFill>
                  <a:srgbClr val="246DAE"/>
                </a:solidFill>
                <a:latin typeface="+mj-lt"/>
              </a:rPr>
              <a:t>iTriage</a:t>
            </a:r>
            <a:endParaRPr lang="en-US" sz="2000" b="1" dirty="0">
              <a:solidFill>
                <a:srgbClr val="246DAE"/>
              </a:solidFill>
              <a:latin typeface="+mj-lt"/>
            </a:endParaRPr>
          </a:p>
          <a:p>
            <a:pPr marL="225425" indent="-225425">
              <a:lnSpc>
                <a:spcPct val="90000"/>
              </a:lnSpc>
              <a:spcBef>
                <a:spcPct val="25000"/>
              </a:spcBef>
              <a:buClr>
                <a:srgbClr val="008000"/>
              </a:buClr>
              <a:buSzPct val="100000"/>
              <a:buFontTx/>
              <a:buChar char="•"/>
            </a:pPr>
            <a:r>
              <a:rPr lang="en-US" sz="1600" dirty="0">
                <a:solidFill>
                  <a:srgbClr val="000000"/>
                </a:solidFill>
                <a:latin typeface="+mj-lt"/>
              </a:rPr>
              <a:t>Check a symptom</a:t>
            </a:r>
          </a:p>
          <a:p>
            <a:pPr marL="225425" indent="-225425">
              <a:lnSpc>
                <a:spcPct val="90000"/>
              </a:lnSpc>
              <a:spcBef>
                <a:spcPct val="25000"/>
              </a:spcBef>
              <a:buClr>
                <a:srgbClr val="008000"/>
              </a:buClr>
              <a:buSzPct val="100000"/>
              <a:buFontTx/>
              <a:buChar char="•"/>
            </a:pPr>
            <a:r>
              <a:rPr lang="en-US" sz="1600" dirty="0">
                <a:solidFill>
                  <a:srgbClr val="000000"/>
                </a:solidFill>
                <a:latin typeface="+mj-lt"/>
              </a:rPr>
              <a:t>Look up a conditions</a:t>
            </a:r>
            <a:endParaRPr lang="en-US" sz="1600" i="1" dirty="0">
              <a:solidFill>
                <a:srgbClr val="000000"/>
              </a:solidFill>
              <a:latin typeface="+mj-lt"/>
            </a:endParaRPr>
          </a:p>
          <a:p>
            <a:pPr marL="225425" indent="-225425">
              <a:lnSpc>
                <a:spcPct val="90000"/>
              </a:lnSpc>
              <a:spcBef>
                <a:spcPct val="25000"/>
              </a:spcBef>
              <a:buClr>
                <a:srgbClr val="008000"/>
              </a:buClr>
              <a:buSzPct val="100000"/>
              <a:buFontTx/>
              <a:buChar char="•"/>
            </a:pPr>
            <a:r>
              <a:rPr lang="en-US" sz="1600" dirty="0">
                <a:solidFill>
                  <a:srgbClr val="000000"/>
                </a:solidFill>
                <a:latin typeface="+mj-lt"/>
              </a:rPr>
              <a:t>Find the right doctor</a:t>
            </a:r>
          </a:p>
          <a:p>
            <a:pPr marL="225425" indent="-225425">
              <a:lnSpc>
                <a:spcPct val="90000"/>
              </a:lnSpc>
              <a:spcBef>
                <a:spcPct val="25000"/>
              </a:spcBef>
              <a:buClr>
                <a:srgbClr val="008000"/>
              </a:buClr>
              <a:buSzPct val="100000"/>
              <a:buFontTx/>
              <a:buChar char="•"/>
            </a:pPr>
            <a:r>
              <a:rPr lang="en-US" sz="1600" dirty="0">
                <a:solidFill>
                  <a:srgbClr val="000000"/>
                </a:solidFill>
                <a:latin typeface="+mj-lt"/>
              </a:rPr>
              <a:t>Check on ER wait times</a:t>
            </a:r>
          </a:p>
          <a:p>
            <a:pPr marL="225425" indent="-225425">
              <a:lnSpc>
                <a:spcPct val="90000"/>
              </a:lnSpc>
              <a:spcBef>
                <a:spcPct val="44000"/>
              </a:spcBef>
              <a:buClr>
                <a:schemeClr val="accent3">
                  <a:lumMod val="75000"/>
                </a:schemeClr>
              </a:buClr>
              <a:buSzPct val="100000"/>
            </a:pPr>
            <a:r>
              <a:rPr lang="en-US" sz="2000" b="1" dirty="0">
                <a:solidFill>
                  <a:srgbClr val="246DAE"/>
                </a:solidFill>
                <a:latin typeface="+mj-lt"/>
              </a:rPr>
              <a:t/>
            </a:r>
            <a:br>
              <a:rPr lang="en-US" sz="2000" b="1" dirty="0">
                <a:solidFill>
                  <a:srgbClr val="246DAE"/>
                </a:solidFill>
                <a:latin typeface="+mj-lt"/>
              </a:rPr>
            </a:br>
            <a:endParaRPr lang="en-US" sz="1600" dirty="0">
              <a:solidFill>
                <a:srgbClr val="000000"/>
              </a:solidFill>
              <a:latin typeface="+mj-lt"/>
            </a:endParaRPr>
          </a:p>
        </p:txBody>
      </p:sp>
      <p:pic>
        <p:nvPicPr>
          <p:cNvPr id="3" name="Picture 2" descr="GenericSmartPhone_mobileapp.ti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2118" y="1750968"/>
            <a:ext cx="1828800" cy="3337560"/>
          </a:xfrm>
          <a:prstGeom prst="rect">
            <a:avLst/>
          </a:prstGeom>
        </p:spPr>
      </p:pic>
    </p:spTree>
    <p:extLst>
      <p:ext uri="{BB962C8B-B14F-4D97-AF65-F5344CB8AC3E}">
        <p14:creationId xmlns:p14="http://schemas.microsoft.com/office/powerpoint/2010/main" val="225858504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63" y="4563939"/>
            <a:ext cx="7772400" cy="1362075"/>
          </a:xfrm>
        </p:spPr>
        <p:txBody>
          <a:bodyPr/>
          <a:lstStyle/>
          <a:p>
            <a:pPr>
              <a:defRPr/>
            </a:pPr>
            <a:r>
              <a:rPr lang="en-US" sz="1800" dirty="0" err="1"/>
              <a:t>ActiveCare</a:t>
            </a:r>
            <a:r>
              <a:rPr lang="en-US" sz="1800" dirty="0"/>
              <a:t> 1-HD, </a:t>
            </a:r>
            <a:r>
              <a:rPr lang="en-US" sz="1800" dirty="0" err="1"/>
              <a:t>ActiveCare</a:t>
            </a:r>
            <a:r>
              <a:rPr lang="en-US" sz="1800" dirty="0"/>
              <a:t> Select and </a:t>
            </a:r>
            <a:r>
              <a:rPr lang="en-US" sz="1800" dirty="0" err="1"/>
              <a:t>ActiveCare</a:t>
            </a:r>
            <a:r>
              <a:rPr lang="en-US" sz="1800" dirty="0"/>
              <a:t> </a:t>
            </a:r>
            <a:r>
              <a:rPr lang="en-US" sz="1800" dirty="0" smtClean="0"/>
              <a:t>2</a:t>
            </a:r>
            <a:br>
              <a:rPr lang="en-US" sz="1800" dirty="0" smtClean="0"/>
            </a:br>
            <a:r>
              <a:rPr lang="en-US" sz="1800" dirty="0"/>
              <a:t/>
            </a:r>
            <a:br>
              <a:rPr lang="en-US" sz="1800" dirty="0"/>
            </a:br>
            <a:r>
              <a:rPr lang="en-US" sz="1800" dirty="0"/>
              <a:t/>
            </a:r>
            <a:br>
              <a:rPr lang="en-US" sz="1800" dirty="0"/>
            </a:br>
            <a:r>
              <a:rPr lang="en-US" sz="1800" dirty="0"/>
              <a:t>2014-2015 Plan Year</a:t>
            </a:r>
          </a:p>
        </p:txBody>
      </p:sp>
      <p:sp>
        <p:nvSpPr>
          <p:cNvPr id="3" name="Text Placeholder 2"/>
          <p:cNvSpPr>
            <a:spLocks noGrp="1"/>
          </p:cNvSpPr>
          <p:nvPr>
            <p:ph type="body" idx="1"/>
          </p:nvPr>
        </p:nvSpPr>
        <p:spPr/>
        <p:txBody>
          <a:bodyPr/>
          <a:lstStyle/>
          <a:p>
            <a:r>
              <a:rPr lang="en-US" dirty="0">
                <a:latin typeface="Chalkduster"/>
                <a:cs typeface="Chalkduster"/>
              </a:rPr>
              <a:t>Prescription </a:t>
            </a:r>
            <a:r>
              <a:rPr lang="en-US" dirty="0" smtClean="0">
                <a:latin typeface="Chalkduster"/>
                <a:cs typeface="Chalkduster"/>
              </a:rPr>
              <a:t>Drugs</a:t>
            </a:r>
            <a:endParaRPr lang="en-US" dirty="0">
              <a:latin typeface="Chalkduster"/>
              <a:cs typeface="Chalkduster"/>
            </a:endParaRPr>
          </a:p>
        </p:txBody>
      </p:sp>
      <p:grpSp>
        <p:nvGrpSpPr>
          <p:cNvPr id="12" name="Group 11"/>
          <p:cNvGrpSpPr/>
          <p:nvPr/>
        </p:nvGrpSpPr>
        <p:grpSpPr>
          <a:xfrm>
            <a:off x="396875" y="247604"/>
            <a:ext cx="6528522" cy="3170911"/>
            <a:chOff x="396875" y="247604"/>
            <a:chExt cx="6528522" cy="3170911"/>
          </a:xfrm>
        </p:grpSpPr>
        <p:sp>
          <p:nvSpPr>
            <p:cNvPr id="13" name="Rectangle 12"/>
            <p:cNvSpPr/>
            <p:nvPr/>
          </p:nvSpPr>
          <p:spPr>
            <a:xfrm>
              <a:off x="404813" y="247604"/>
              <a:ext cx="4843151" cy="3162926"/>
            </a:xfrm>
            <a:prstGeom prst="rect">
              <a:avLst/>
            </a:prstGeom>
            <a:gradFill flip="none" rotWithShape="1">
              <a:gsLst>
                <a:gs pos="0">
                  <a:schemeClr val="accent1">
                    <a:lumMod val="75000"/>
                  </a:schemeClr>
                </a:gs>
                <a:gs pos="100000">
                  <a:srgbClr val="FFFFFF"/>
                </a:gs>
              </a:gsLst>
              <a:lin ang="57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465249451_Teacher And Pupil In Pre School Art Class.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4644" y="340371"/>
              <a:ext cx="4394556" cy="2869628"/>
            </a:xfrm>
            <a:prstGeom prst="rect">
              <a:avLst/>
            </a:prstGeom>
            <a:ln>
              <a:noFill/>
            </a:ln>
            <a:effectLst>
              <a:softEdge rad="112500"/>
            </a:effectLst>
          </p:spPr>
        </p:pic>
        <p:cxnSp>
          <p:nvCxnSpPr>
            <p:cNvPr id="15" name="Straight Connector 14"/>
            <p:cNvCxnSpPr/>
            <p:nvPr/>
          </p:nvCxnSpPr>
          <p:spPr>
            <a:xfrm flipV="1">
              <a:off x="396875" y="3410529"/>
              <a:ext cx="6528522" cy="7986"/>
            </a:xfrm>
            <a:prstGeom prst="line">
              <a:avLst/>
            </a:prstGeom>
            <a:ln w="57150" cmpd="sng"/>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171345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title"/>
          </p:nvPr>
        </p:nvSpPr>
        <p:spPr>
          <a:xfrm>
            <a:off x="484032" y="265694"/>
            <a:ext cx="8229600" cy="697016"/>
          </a:xfrm>
        </p:spPr>
        <p:txBody>
          <a:bodyPr/>
          <a:lstStyle/>
          <a:p>
            <a:pPr eaLnBrk="1" hangingPunct="1">
              <a:defRPr/>
            </a:pPr>
            <a:r>
              <a:rPr lang="en-US" dirty="0"/>
              <a:t>What is TRS-</a:t>
            </a:r>
            <a:r>
              <a:rPr lang="en-US" dirty="0" err="1"/>
              <a:t>ActiveCare</a:t>
            </a:r>
            <a:r>
              <a:rPr lang="en-US" dirty="0"/>
              <a:t>?</a:t>
            </a:r>
          </a:p>
        </p:txBody>
      </p:sp>
      <p:sp>
        <p:nvSpPr>
          <p:cNvPr id="36867" name="Rectangle 7"/>
          <p:cNvSpPr>
            <a:spLocks noGrp="1" noChangeArrowheads="1"/>
          </p:cNvSpPr>
          <p:nvPr>
            <p:ph idx="1"/>
          </p:nvPr>
        </p:nvSpPr>
        <p:spPr>
          <a:xfrm>
            <a:off x="457200" y="1271946"/>
            <a:ext cx="8229600" cy="4525963"/>
          </a:xfrm>
        </p:spPr>
        <p:txBody>
          <a:bodyPr/>
          <a:lstStyle/>
          <a:p>
            <a:pPr marL="283464" indent="-283464" eaLnBrk="1" hangingPunct="1">
              <a:lnSpc>
                <a:spcPct val="90000"/>
              </a:lnSpc>
              <a:spcBef>
                <a:spcPts val="1200"/>
              </a:spcBef>
              <a:defRPr/>
            </a:pPr>
            <a:r>
              <a:rPr lang="en-US" sz="2400" dirty="0">
                <a:cs typeface="+mn-cs"/>
              </a:rPr>
              <a:t>Established and signed into law in 2001 </a:t>
            </a:r>
            <a:r>
              <a:rPr lang="en-US" sz="2400" dirty="0" smtClean="0">
                <a:cs typeface="+mn-cs"/>
              </a:rPr>
              <a:t/>
            </a:r>
            <a:br>
              <a:rPr lang="en-US" sz="2400" dirty="0" smtClean="0">
                <a:cs typeface="+mn-cs"/>
              </a:rPr>
            </a:br>
            <a:r>
              <a:rPr lang="en-US" sz="2400" dirty="0" smtClean="0">
                <a:cs typeface="+mn-cs"/>
              </a:rPr>
              <a:t>(</a:t>
            </a:r>
            <a:r>
              <a:rPr lang="en-US" sz="2400" dirty="0">
                <a:cs typeface="+mn-cs"/>
              </a:rPr>
              <a:t>Chapter 1579</a:t>
            </a:r>
            <a:r>
              <a:rPr lang="en-US" sz="2400" dirty="0" smtClean="0">
                <a:cs typeface="+mn-cs"/>
              </a:rPr>
              <a:t>, Texas </a:t>
            </a:r>
            <a:r>
              <a:rPr lang="en-US" sz="2400" dirty="0">
                <a:cs typeface="+mn-cs"/>
              </a:rPr>
              <a:t>Insurance Code)</a:t>
            </a:r>
          </a:p>
          <a:p>
            <a:pPr marL="283464" indent="-283464" eaLnBrk="1" hangingPunct="1">
              <a:lnSpc>
                <a:spcPct val="90000"/>
              </a:lnSpc>
              <a:spcBef>
                <a:spcPts val="2400"/>
              </a:spcBef>
              <a:defRPr/>
            </a:pPr>
            <a:r>
              <a:rPr lang="en-US" sz="2400" dirty="0">
                <a:cs typeface="+mn-cs"/>
              </a:rPr>
              <a:t>A statewide health care benefits program for employees </a:t>
            </a:r>
            <a:br>
              <a:rPr lang="en-US" sz="2400" dirty="0">
                <a:cs typeface="+mn-cs"/>
              </a:rPr>
            </a:br>
            <a:r>
              <a:rPr lang="en-US" sz="2400" dirty="0">
                <a:cs typeface="+mn-cs"/>
              </a:rPr>
              <a:t>of school districts, charter schools, regional educational </a:t>
            </a:r>
            <a:r>
              <a:rPr lang="en-US" sz="2400" dirty="0" smtClean="0">
                <a:cs typeface="+mn-cs"/>
              </a:rPr>
              <a:t/>
            </a:r>
            <a:br>
              <a:rPr lang="en-US" sz="2400" dirty="0" smtClean="0">
                <a:cs typeface="+mn-cs"/>
              </a:rPr>
            </a:br>
            <a:r>
              <a:rPr lang="en-US" sz="2400" dirty="0" smtClean="0">
                <a:cs typeface="+mn-cs"/>
              </a:rPr>
              <a:t>service </a:t>
            </a:r>
            <a:r>
              <a:rPr lang="en-US" sz="2400" dirty="0">
                <a:cs typeface="+mn-cs"/>
              </a:rPr>
              <a:t>centers and other educational districts</a:t>
            </a:r>
          </a:p>
          <a:p>
            <a:pPr marL="283464" indent="-283464" eaLnBrk="1" hangingPunct="1">
              <a:lnSpc>
                <a:spcPct val="90000"/>
              </a:lnSpc>
              <a:spcBef>
                <a:spcPts val="2400"/>
              </a:spcBef>
              <a:defRPr/>
            </a:pPr>
            <a:r>
              <a:rPr lang="en-US" sz="2400" dirty="0">
                <a:cs typeface="+mn-cs"/>
              </a:rPr>
              <a:t>Law authorizes funding levels to help employees pay </a:t>
            </a:r>
            <a:br>
              <a:rPr lang="en-US" sz="2400" dirty="0">
                <a:cs typeface="+mn-cs"/>
              </a:rPr>
            </a:br>
            <a:r>
              <a:rPr lang="en-US" sz="2400" dirty="0">
                <a:cs typeface="+mn-cs"/>
              </a:rPr>
              <a:t>for coverage</a:t>
            </a:r>
          </a:p>
        </p:txBody>
      </p:sp>
      <p:sp>
        <p:nvSpPr>
          <p:cNvPr id="29700" name="TextBox 5"/>
          <p:cNvSpPr txBox="1">
            <a:spLocks noChangeArrowheads="1"/>
          </p:cNvSpPr>
          <p:nvPr/>
        </p:nvSpPr>
        <p:spPr bwMode="auto">
          <a:xfrm>
            <a:off x="182563" y="6072188"/>
            <a:ext cx="8816975" cy="336550"/>
          </a:xfrm>
          <a:prstGeom prst="rect">
            <a:avLst/>
          </a:prstGeom>
          <a:solidFill>
            <a:schemeClr val="accent1">
              <a:lumMod val="75000"/>
            </a:schemeClr>
          </a:solidFill>
          <a:ln>
            <a:noFill/>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smtClean="0">
                <a:solidFill>
                  <a:schemeClr val="bg1"/>
                </a:solidFill>
              </a:rPr>
              <a:t>1,127 </a:t>
            </a:r>
            <a:r>
              <a:rPr lang="en-US" sz="1600" b="1" dirty="0">
                <a:solidFill>
                  <a:schemeClr val="bg1"/>
                </a:solidFill>
              </a:rPr>
              <a:t>districts/entities participate in TRS-</a:t>
            </a:r>
            <a:r>
              <a:rPr lang="en-US" sz="1600" b="1" dirty="0" err="1">
                <a:solidFill>
                  <a:schemeClr val="bg1"/>
                </a:solidFill>
              </a:rPr>
              <a:t>ActiveCare</a:t>
            </a:r>
            <a:r>
              <a:rPr lang="en-US" sz="1600" b="1" dirty="0">
                <a:solidFill>
                  <a:schemeClr val="bg1"/>
                </a:solidFill>
              </a:rPr>
              <a:t> (90% of eligible entities)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93200" y="-24690"/>
            <a:ext cx="7645400" cy="990600"/>
          </a:xfrm>
        </p:spPr>
        <p:txBody>
          <a:bodyPr/>
          <a:lstStyle/>
          <a:p>
            <a:pPr eaLnBrk="1" hangingPunct="1"/>
            <a:r>
              <a:rPr lang="en-US" dirty="0">
                <a:cs typeface="Calibri" charset="0"/>
              </a:rPr>
              <a:t>Your Prescription Drug Plan</a:t>
            </a:r>
          </a:p>
        </p:txBody>
      </p:sp>
      <p:sp>
        <p:nvSpPr>
          <p:cNvPr id="56324" name="Rectangle 7"/>
          <p:cNvSpPr>
            <a:spLocks noChangeArrowheads="1"/>
          </p:cNvSpPr>
          <p:nvPr/>
        </p:nvSpPr>
        <p:spPr bwMode="auto">
          <a:xfrm>
            <a:off x="3439114" y="1296347"/>
            <a:ext cx="5201089" cy="387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8925" indent="-288925">
              <a:spcBef>
                <a:spcPts val="3000"/>
              </a:spcBef>
              <a:buClr>
                <a:srgbClr val="008000"/>
              </a:buClr>
              <a:buSzPct val="110000"/>
              <a:buFont typeface="Arial" charset="0"/>
              <a:buChar char="•"/>
            </a:pPr>
            <a:r>
              <a:rPr lang="en-US" dirty="0">
                <a:solidFill>
                  <a:srgbClr val="000000"/>
                </a:solidFill>
              </a:rPr>
              <a:t>Caremark administers your prescription drug plans </a:t>
            </a:r>
            <a:r>
              <a:rPr lang="en-US" dirty="0" smtClean="0">
                <a:solidFill>
                  <a:srgbClr val="000000"/>
                </a:solidFill>
              </a:rPr>
              <a:t/>
            </a:r>
            <a:br>
              <a:rPr lang="en-US" dirty="0" smtClean="0">
                <a:solidFill>
                  <a:srgbClr val="000000"/>
                </a:solidFill>
              </a:rPr>
            </a:br>
            <a:r>
              <a:rPr lang="en-US" dirty="0" smtClean="0">
                <a:solidFill>
                  <a:srgbClr val="000000"/>
                </a:solidFill>
              </a:rPr>
              <a:t>on </a:t>
            </a:r>
            <a:r>
              <a:rPr lang="en-US" dirty="0">
                <a:solidFill>
                  <a:srgbClr val="000000"/>
                </a:solidFill>
              </a:rPr>
              <a:t>behalf of TRS</a:t>
            </a:r>
          </a:p>
          <a:p>
            <a:pPr marL="731520" lvl="1" indent="-283464">
              <a:spcBef>
                <a:spcPts val="1200"/>
              </a:spcBef>
              <a:buSzPct val="100000"/>
              <a:buFont typeface="Arial" charset="0"/>
              <a:buChar char="–"/>
            </a:pPr>
            <a:r>
              <a:rPr lang="en-US" dirty="0" err="1" smtClean="0">
                <a:solidFill>
                  <a:srgbClr val="000000"/>
                </a:solidFill>
              </a:rPr>
              <a:t>ActiveCare</a:t>
            </a:r>
            <a:r>
              <a:rPr lang="en-US" dirty="0" smtClean="0">
                <a:solidFill>
                  <a:srgbClr val="000000"/>
                </a:solidFill>
              </a:rPr>
              <a:t> </a:t>
            </a:r>
            <a:r>
              <a:rPr lang="en-US" dirty="0">
                <a:solidFill>
                  <a:srgbClr val="000000"/>
                </a:solidFill>
              </a:rPr>
              <a:t>1-</a:t>
            </a:r>
            <a:r>
              <a:rPr lang="en-US" dirty="0" smtClean="0">
                <a:solidFill>
                  <a:srgbClr val="000000"/>
                </a:solidFill>
              </a:rPr>
              <a:t>HD, </a:t>
            </a:r>
            <a:r>
              <a:rPr lang="en-US" dirty="0" err="1">
                <a:solidFill>
                  <a:srgbClr val="000000"/>
                </a:solidFill>
              </a:rPr>
              <a:t>ActiveCare</a:t>
            </a:r>
            <a:r>
              <a:rPr lang="en-US" dirty="0">
                <a:solidFill>
                  <a:srgbClr val="000000"/>
                </a:solidFill>
              </a:rPr>
              <a:t> Select and </a:t>
            </a:r>
            <a:r>
              <a:rPr lang="en-US" dirty="0" smtClean="0">
                <a:solidFill>
                  <a:srgbClr val="000000"/>
                </a:solidFill>
              </a:rPr>
              <a:t/>
            </a:r>
            <a:br>
              <a:rPr lang="en-US" dirty="0" smtClean="0">
                <a:solidFill>
                  <a:srgbClr val="000000"/>
                </a:solidFill>
              </a:rPr>
            </a:br>
            <a:r>
              <a:rPr lang="en-US" dirty="0" err="1" smtClean="0">
                <a:solidFill>
                  <a:srgbClr val="000000"/>
                </a:solidFill>
              </a:rPr>
              <a:t>ActiveCare</a:t>
            </a:r>
            <a:r>
              <a:rPr lang="en-US" dirty="0" smtClean="0">
                <a:solidFill>
                  <a:srgbClr val="000000"/>
                </a:solidFill>
              </a:rPr>
              <a:t> </a:t>
            </a:r>
            <a:r>
              <a:rPr lang="en-US" dirty="0">
                <a:solidFill>
                  <a:srgbClr val="000000"/>
                </a:solidFill>
              </a:rPr>
              <a:t>2 plans</a:t>
            </a:r>
          </a:p>
          <a:p>
            <a:pPr marL="288925" indent="-288925">
              <a:spcBef>
                <a:spcPts val="1800"/>
              </a:spcBef>
              <a:buClr>
                <a:srgbClr val="008000"/>
              </a:buClr>
              <a:buSzPct val="110000"/>
              <a:buFont typeface="Arial" charset="0"/>
              <a:buChar char="•"/>
            </a:pPr>
            <a:r>
              <a:rPr lang="en-US" dirty="0">
                <a:solidFill>
                  <a:srgbClr val="000000"/>
                </a:solidFill>
              </a:rPr>
              <a:t>Benefit includes both a retail and mail component</a:t>
            </a:r>
          </a:p>
          <a:p>
            <a:pPr marL="288925" indent="-288925">
              <a:spcBef>
                <a:spcPts val="1800"/>
              </a:spcBef>
              <a:buClr>
                <a:srgbClr val="008000"/>
              </a:buClr>
              <a:buSzPct val="110000"/>
              <a:buFont typeface="Arial" charset="0"/>
              <a:buChar char="•"/>
            </a:pPr>
            <a:r>
              <a:rPr lang="en-US" dirty="0">
                <a:solidFill>
                  <a:srgbClr val="000000"/>
                </a:solidFill>
              </a:rPr>
              <a:t>Caremark has its own mail-order pharmacy where specialist pharmacists focus on compliance and lower cost options for the patient, and the automated filling system ensures the prescription is filled </a:t>
            </a:r>
            <a:r>
              <a:rPr lang="en-US" dirty="0" smtClean="0">
                <a:solidFill>
                  <a:srgbClr val="000000"/>
                </a:solidFill>
              </a:rPr>
              <a:t>accurately</a:t>
            </a:r>
            <a:endParaRPr lang="en-US" dirty="0">
              <a:solidFill>
                <a:srgbClr val="000000"/>
              </a:solidFill>
            </a:endParaRPr>
          </a:p>
        </p:txBody>
      </p:sp>
      <p:pic>
        <p:nvPicPr>
          <p:cNvPr id="2" name="Picture 1" descr="comks12779.cc.ti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800" y="1393825"/>
            <a:ext cx="2744646" cy="4119314"/>
          </a:xfrm>
          <a:prstGeom prst="rect">
            <a:avLst/>
          </a:prstGeom>
          <a:ln>
            <a:noFill/>
          </a:ln>
          <a:effectLst>
            <a:softEdge rad="112500"/>
          </a:effectLst>
          <a:scene3d>
            <a:camera prst="orthographicFront"/>
            <a:lightRig rig="threePt" dir="t"/>
          </a:scene3d>
          <a:sp3d>
            <a:bevelT/>
          </a:sp3d>
        </p:spPr>
      </p:pic>
    </p:spTree>
    <p:extLst>
      <p:ext uri="{BB962C8B-B14F-4D97-AF65-F5344CB8AC3E}">
        <p14:creationId xmlns:p14="http://schemas.microsoft.com/office/powerpoint/2010/main" val="218430280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920" y="308672"/>
            <a:ext cx="7645400" cy="657238"/>
          </a:xfrm>
        </p:spPr>
        <p:txBody>
          <a:bodyPr/>
          <a:lstStyle/>
          <a:p>
            <a:pPr eaLnBrk="1" hangingPunct="1"/>
            <a:r>
              <a:rPr lang="en-US" dirty="0">
                <a:cs typeface="Calibri" charset="0"/>
              </a:rPr>
              <a:t>Prescription Drug </a:t>
            </a:r>
            <a:r>
              <a:rPr lang="en-US" dirty="0" smtClean="0">
                <a:cs typeface="Calibri" charset="0"/>
              </a:rPr>
              <a:t>benefits </a:t>
            </a:r>
            <a:r>
              <a:rPr lang="en-US" dirty="0">
                <a:cs typeface="Calibri" charset="0"/>
              </a:rPr>
              <a:t>– </a:t>
            </a:r>
            <a:r>
              <a:rPr lang="en-US" dirty="0" smtClean="0">
                <a:cs typeface="Calibri" charset="0"/>
              </a:rPr>
              <a:t>network level</a:t>
            </a:r>
            <a:endParaRPr lang="en-US" dirty="0">
              <a:cs typeface="Calibri" charset="0"/>
            </a:endParaRPr>
          </a:p>
        </p:txBody>
      </p:sp>
      <p:sp>
        <p:nvSpPr>
          <p:cNvPr id="57348" name="Text Box 108"/>
          <p:cNvSpPr txBox="1">
            <a:spLocks noChangeArrowheads="1"/>
          </p:cNvSpPr>
          <p:nvPr/>
        </p:nvSpPr>
        <p:spPr bwMode="auto">
          <a:xfrm>
            <a:off x="458350" y="5743708"/>
            <a:ext cx="8212207" cy="51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2713" indent="-112713"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90000"/>
              </a:lnSpc>
              <a:spcBef>
                <a:spcPct val="50000"/>
              </a:spcBef>
            </a:pPr>
            <a:r>
              <a:rPr lang="en-US" sz="1000" dirty="0">
                <a:solidFill>
                  <a:srgbClr val="000000"/>
                </a:solidFill>
              </a:rPr>
              <a:t>* 	If you obtain a brand-name drug when a generic equivalent is available, you are responsible for the generic copayment plus the cost difference between the brand-name drug and the generic drug. </a:t>
            </a:r>
            <a:r>
              <a:rPr lang="en-US" sz="1000" dirty="0" smtClean="0">
                <a:solidFill>
                  <a:srgbClr val="000000"/>
                </a:solidFill>
              </a:rPr>
              <a:t>Chart </a:t>
            </a:r>
            <a:r>
              <a:rPr lang="en-US" sz="1000" dirty="0">
                <a:solidFill>
                  <a:srgbClr val="000000"/>
                </a:solidFill>
              </a:rPr>
              <a:t>illustrates benefits when network pharmacies are used.  Non-network benefits are also available; see Enrollment Guide for more information.</a:t>
            </a:r>
          </a:p>
        </p:txBody>
      </p:sp>
      <p:graphicFrame>
        <p:nvGraphicFramePr>
          <p:cNvPr id="35005" name="Group 189"/>
          <p:cNvGraphicFramePr>
            <a:graphicFrameLocks noGrp="1"/>
          </p:cNvGraphicFramePr>
          <p:nvPr>
            <p:extLst>
              <p:ext uri="{D42A27DB-BD31-4B8C-83A1-F6EECF244321}">
                <p14:modId xmlns:p14="http://schemas.microsoft.com/office/powerpoint/2010/main" val="3939329646"/>
              </p:ext>
            </p:extLst>
          </p:nvPr>
        </p:nvGraphicFramePr>
        <p:xfrm>
          <a:off x="558801" y="1397406"/>
          <a:ext cx="8106460" cy="4224251"/>
        </p:xfrm>
        <a:graphic>
          <a:graphicData uri="http://schemas.openxmlformats.org/drawingml/2006/table">
            <a:tbl>
              <a:tblPr/>
              <a:tblGrid>
                <a:gridCol w="2339243"/>
                <a:gridCol w="1794590"/>
                <a:gridCol w="1941913"/>
                <a:gridCol w="2030714"/>
              </a:tblGrid>
              <a:tr h="243025">
                <a:tc>
                  <a:txBody>
                    <a:bodyPr/>
                    <a:lstStyle/>
                    <a:p>
                      <a:pPr marL="285750" marR="0" lvl="0" indent="-285750" algn="l"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j-lt"/>
                          <a:cs typeface="Times New Roman" pitchFamily="18" charset="0"/>
                        </a:rPr>
                        <a:t>Features</a:t>
                      </a:r>
                      <a:endParaRPr kumimoji="0" lang="en-US" sz="1600" b="1" i="0" u="none" strike="noStrike" cap="none" normalizeH="0" baseline="0" dirty="0" smtClean="0">
                        <a:ln>
                          <a:noFill/>
                        </a:ln>
                        <a:solidFill>
                          <a:schemeClr val="bg1"/>
                        </a:solidFill>
                        <a:effectLst/>
                        <a:latin typeface="+mj-lt"/>
                      </a:endParaRPr>
                    </a:p>
                  </a:txBody>
                  <a:tcPr marT="45697" marB="45697"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rgbClr val="008000"/>
                    </a:solidFill>
                  </a:tcPr>
                </a:tc>
                <a:tc>
                  <a:txBody>
                    <a:bodyPr/>
                    <a:lstStyle/>
                    <a:p>
                      <a:pPr marL="285750" marR="0" lvl="0" indent="-28575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dirty="0" err="1" smtClean="0">
                          <a:ln>
                            <a:noFill/>
                          </a:ln>
                          <a:solidFill>
                            <a:schemeClr val="bg1"/>
                          </a:solidFill>
                          <a:effectLst/>
                          <a:latin typeface="+mj-lt"/>
                          <a:cs typeface="Times New Roman" pitchFamily="18" charset="0"/>
                        </a:rPr>
                        <a:t>ActiveCare</a:t>
                      </a:r>
                      <a:r>
                        <a:rPr kumimoji="0" lang="en-US" sz="1600" b="1" i="0" u="none" strike="noStrike" cap="none" normalizeH="0" baseline="0" dirty="0" smtClean="0">
                          <a:ln>
                            <a:noFill/>
                          </a:ln>
                          <a:solidFill>
                            <a:schemeClr val="bg1"/>
                          </a:solidFill>
                          <a:effectLst/>
                          <a:latin typeface="+mj-lt"/>
                          <a:cs typeface="Times New Roman" pitchFamily="18" charset="0"/>
                        </a:rPr>
                        <a:t> 1-HD</a:t>
                      </a:r>
                      <a:endParaRPr kumimoji="0" lang="en-US" sz="1600" b="1" i="0" u="none" strike="noStrike" cap="none" normalizeH="0" baseline="0" dirty="0" smtClean="0">
                        <a:ln>
                          <a:noFill/>
                        </a:ln>
                        <a:solidFill>
                          <a:schemeClr val="bg1"/>
                        </a:solidFill>
                        <a:effectLst/>
                        <a:latin typeface="+mj-lt"/>
                      </a:endParaRPr>
                    </a:p>
                  </a:txBody>
                  <a:tcPr marT="45697" marB="45697"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chemeClr val="accent1">
                        <a:lumMod val="75000"/>
                      </a:schemeClr>
                    </a:solidFill>
                  </a:tcPr>
                </a:tc>
                <a:tc>
                  <a:txBody>
                    <a:bodyPr/>
                    <a:lstStyle/>
                    <a:p>
                      <a:pPr marL="285750" marR="0" lvl="0" indent="-28575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dirty="0" err="1" smtClean="0">
                          <a:ln>
                            <a:noFill/>
                          </a:ln>
                          <a:solidFill>
                            <a:schemeClr val="bg1"/>
                          </a:solidFill>
                          <a:effectLst/>
                          <a:latin typeface="+mj-lt"/>
                          <a:cs typeface="Times New Roman" pitchFamily="18" charset="0"/>
                        </a:rPr>
                        <a:t>ActiveCare</a:t>
                      </a:r>
                      <a:r>
                        <a:rPr kumimoji="0" lang="en-US" sz="1600" b="1" i="0" u="none" strike="noStrike" cap="none" normalizeH="0" baseline="0" dirty="0" smtClean="0">
                          <a:ln>
                            <a:noFill/>
                          </a:ln>
                          <a:solidFill>
                            <a:schemeClr val="bg1"/>
                          </a:solidFill>
                          <a:effectLst/>
                          <a:latin typeface="+mj-lt"/>
                          <a:cs typeface="Times New Roman" pitchFamily="18" charset="0"/>
                        </a:rPr>
                        <a:t> Select</a:t>
                      </a:r>
                      <a:endParaRPr kumimoji="0" lang="en-US" sz="1600" b="1" i="0" u="none" strike="noStrike" cap="none" normalizeH="0" baseline="0" dirty="0" smtClean="0">
                        <a:ln>
                          <a:noFill/>
                        </a:ln>
                        <a:solidFill>
                          <a:schemeClr val="bg1"/>
                        </a:solidFill>
                        <a:effectLst/>
                        <a:latin typeface="+mj-lt"/>
                      </a:endParaRPr>
                    </a:p>
                  </a:txBody>
                  <a:tcPr marT="45697" marB="45697"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rgbClr val="376092"/>
                    </a:solidFill>
                  </a:tcPr>
                </a:tc>
                <a:tc>
                  <a:txBody>
                    <a:bodyPr/>
                    <a:lstStyle/>
                    <a:p>
                      <a:pPr marL="285750" marR="0" lvl="0" indent="-28575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dirty="0" err="1" smtClean="0">
                          <a:ln>
                            <a:noFill/>
                          </a:ln>
                          <a:solidFill>
                            <a:schemeClr val="bg1"/>
                          </a:solidFill>
                          <a:effectLst/>
                          <a:latin typeface="+mj-lt"/>
                          <a:cs typeface="Times New Roman" pitchFamily="18" charset="0"/>
                        </a:rPr>
                        <a:t>ActiveCare</a:t>
                      </a:r>
                      <a:r>
                        <a:rPr kumimoji="0" lang="en-US" sz="1600" b="1" i="0" u="none" strike="noStrike" cap="none" normalizeH="0" baseline="0" dirty="0" smtClean="0">
                          <a:ln>
                            <a:noFill/>
                          </a:ln>
                          <a:solidFill>
                            <a:schemeClr val="bg1"/>
                          </a:solidFill>
                          <a:effectLst/>
                          <a:latin typeface="+mj-lt"/>
                          <a:cs typeface="Times New Roman" pitchFamily="18" charset="0"/>
                        </a:rPr>
                        <a:t> 2</a:t>
                      </a:r>
                      <a:endParaRPr kumimoji="0" lang="en-US" sz="1600" b="1" i="0" u="none" strike="noStrike" cap="none" normalizeH="0" baseline="0" dirty="0" smtClean="0">
                        <a:ln>
                          <a:noFill/>
                        </a:ln>
                        <a:solidFill>
                          <a:schemeClr val="bg1"/>
                        </a:solidFill>
                        <a:effectLst/>
                        <a:latin typeface="+mj-lt"/>
                      </a:endParaRPr>
                    </a:p>
                  </a:txBody>
                  <a:tcPr marT="45697" marB="45697"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rgbClr val="376092"/>
                    </a:solidFill>
                  </a:tcPr>
                </a:tc>
              </a:tr>
              <a:tr h="389996">
                <a:tc>
                  <a:txBody>
                    <a:bodyPr/>
                    <a:lstStyle/>
                    <a:p>
                      <a:pPr marL="285750" marR="0" lvl="0" indent="-285750" algn="l"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Times New Roman" pitchFamily="18" charset="0"/>
                        </a:rPr>
                        <a:t>Drug Deductible</a:t>
                      </a:r>
                      <a:endParaRPr kumimoji="0" lang="en-US" sz="1200" b="0" i="0" u="none" strike="noStrike" cap="none" normalizeH="0" baseline="0" dirty="0" smtClean="0">
                        <a:ln>
                          <a:noFill/>
                        </a:ln>
                        <a:solidFill>
                          <a:schemeClr val="tx1"/>
                        </a:solidFill>
                        <a:effectLst/>
                        <a:latin typeface="+mj-lt"/>
                        <a:cs typeface="Times New Roman" pitchFamily="18" charset="0"/>
                      </a:endParaRPr>
                    </a:p>
                    <a:p>
                      <a:pPr marL="285750" marR="0" lvl="0" indent="-285750" algn="l" defTabSz="914400" rtl="0" eaLnBrk="0" fontAlgn="base" latinLnBrk="0" hangingPunct="0">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(per person, per plan year)</a:t>
                      </a:r>
                      <a:endParaRPr kumimoji="0" lang="en-US" sz="1200" b="0" i="0" u="none" strike="noStrike" cap="none" normalizeH="0" baseline="0" dirty="0" smtClean="0">
                        <a:ln>
                          <a:noFill/>
                        </a:ln>
                        <a:solidFill>
                          <a:schemeClr val="tx1"/>
                        </a:solidFill>
                        <a:effectLst/>
                        <a:latin typeface="+mj-lt"/>
                      </a:endParaRPr>
                    </a:p>
                  </a:txBody>
                  <a:tcPr marT="45697" marB="45697"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Subject to </a:t>
                      </a:r>
                      <a:br>
                        <a:rPr kumimoji="0" lang="en-US" sz="1200" b="0" i="0" u="none" strike="noStrike" cap="none" normalizeH="0" baseline="0" dirty="0" smtClean="0">
                          <a:ln>
                            <a:noFill/>
                          </a:ln>
                          <a:solidFill>
                            <a:schemeClr val="tx1"/>
                          </a:solidFill>
                          <a:effectLst/>
                          <a:latin typeface="+mj-lt"/>
                          <a:cs typeface="Times New Roman" pitchFamily="18" charset="0"/>
                        </a:rPr>
                      </a:br>
                      <a:r>
                        <a:rPr kumimoji="0" lang="en-US" sz="1200" b="0" i="0" u="none" strike="noStrike" cap="none" normalizeH="0" baseline="0" dirty="0" smtClean="0">
                          <a:ln>
                            <a:noFill/>
                          </a:ln>
                          <a:solidFill>
                            <a:schemeClr val="tx1"/>
                          </a:solidFill>
                          <a:effectLst/>
                          <a:latin typeface="+mj-lt"/>
                          <a:cs typeface="Times New Roman" pitchFamily="18" charset="0"/>
                        </a:rPr>
                        <a:t>plan year deductible</a:t>
                      </a:r>
                      <a:endParaRPr kumimoji="0" lang="en-US" sz="1200" b="0" i="0" u="none" strike="noStrike" cap="none" normalizeH="0" baseline="0" dirty="0" smtClean="0">
                        <a:ln>
                          <a:noFill/>
                        </a:ln>
                        <a:solidFill>
                          <a:schemeClr val="tx1"/>
                        </a:solidFill>
                        <a:effectLst/>
                        <a:latin typeface="+mj-lt"/>
                      </a:endParaRPr>
                    </a:p>
                  </a:txBody>
                  <a:tcPr marT="45697" marB="45697"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c>
                  <a:txBody>
                    <a:bodyPr/>
                    <a:lstStyle/>
                    <a:p>
                      <a:pPr marL="285750" marR="0" lvl="0" indent="-28575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$0 generic; </a:t>
                      </a:r>
                    </a:p>
                    <a:p>
                      <a:pPr marL="285750" marR="0" lvl="0" indent="-28575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$200 brand</a:t>
                      </a:r>
                      <a:endParaRPr kumimoji="0" lang="en-US" sz="1200" b="0" i="0" u="none" strike="noStrike" cap="none" normalizeH="0" baseline="0" dirty="0" smtClean="0">
                        <a:ln>
                          <a:noFill/>
                        </a:ln>
                        <a:solidFill>
                          <a:schemeClr val="tx1"/>
                        </a:solidFill>
                        <a:effectLst/>
                        <a:latin typeface="+mj-lt"/>
                      </a:endParaRPr>
                    </a:p>
                  </a:txBody>
                  <a:tcPr marT="45697" marB="45697"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c>
                  <a:txBody>
                    <a:bodyPr/>
                    <a:lstStyle/>
                    <a:p>
                      <a:pPr marL="285750" marR="0" lvl="0" indent="-28575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 $0 generic; </a:t>
                      </a:r>
                    </a:p>
                    <a:p>
                      <a:pPr marL="285750" marR="0" lvl="0" indent="-28575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 $200 brand</a:t>
                      </a:r>
                      <a:endParaRPr kumimoji="0" lang="en-US" sz="1200" b="0" i="0" u="none" strike="noStrike" cap="none" normalizeH="0" baseline="0" dirty="0" smtClean="0">
                        <a:ln>
                          <a:noFill/>
                        </a:ln>
                        <a:solidFill>
                          <a:schemeClr val="tx1"/>
                        </a:solidFill>
                        <a:effectLst/>
                        <a:latin typeface="+mj-lt"/>
                      </a:endParaRPr>
                    </a:p>
                  </a:txBody>
                  <a:tcPr marT="45697" marB="45697"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r>
              <a:tr h="729134">
                <a:tc>
                  <a:txBody>
                    <a:bodyPr/>
                    <a:lstStyle/>
                    <a:p>
                      <a:pPr marL="285750" marR="0" lvl="0" indent="-285750" algn="l"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Times New Roman" pitchFamily="18" charset="0"/>
                        </a:rPr>
                        <a:t>Retail Short-Term</a:t>
                      </a:r>
                      <a:endParaRPr kumimoji="0" lang="en-US" sz="1200" b="0" i="0" u="none" strike="noStrike" cap="none" normalizeH="0" baseline="0" dirty="0" smtClean="0">
                        <a:ln>
                          <a:noFill/>
                        </a:ln>
                        <a:solidFill>
                          <a:schemeClr val="tx1"/>
                        </a:solidFill>
                        <a:effectLst/>
                        <a:latin typeface="+mj-lt"/>
                        <a:cs typeface="Times New Roman" pitchFamily="18" charset="0"/>
                      </a:endParaRPr>
                    </a:p>
                    <a:p>
                      <a:pPr marL="285750" marR="0" lvl="0" indent="-285750" algn="l" defTabSz="914400" rtl="0" eaLnBrk="0" fontAlgn="base" latinLnBrk="0" hangingPunct="0">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(up to 31-day supply)</a:t>
                      </a:r>
                    </a:p>
                    <a:p>
                      <a:pPr marL="0" marR="0" lvl="0" indent="0" algn="l" defTabSz="914400" rtl="0" eaLnBrk="0" fontAlgn="base" latinLnBrk="0" hangingPunct="0">
                        <a:lnSpc>
                          <a:spcPct val="9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mj-lt"/>
                          <a:cs typeface="Times New Roman" pitchFamily="18" charset="0"/>
                        </a:rPr>
                        <a:t>Tier 1 (Generic)</a:t>
                      </a:r>
                      <a:br>
                        <a:rPr kumimoji="0" lang="en-US" sz="1200" b="0" i="0" u="none" strike="noStrike" cap="none" normalizeH="0" baseline="0" dirty="0" smtClean="0">
                          <a:ln>
                            <a:noFill/>
                          </a:ln>
                          <a:solidFill>
                            <a:schemeClr val="tx1"/>
                          </a:solidFill>
                          <a:effectLst/>
                          <a:latin typeface="+mj-lt"/>
                          <a:cs typeface="Times New Roman" pitchFamily="18" charset="0"/>
                        </a:rPr>
                      </a:br>
                      <a:r>
                        <a:rPr kumimoji="0" lang="en-US" sz="1200" b="0" i="0" u="none" strike="noStrike" cap="none" normalizeH="0" baseline="0" dirty="0" smtClean="0">
                          <a:ln>
                            <a:noFill/>
                          </a:ln>
                          <a:solidFill>
                            <a:schemeClr val="tx1"/>
                          </a:solidFill>
                          <a:effectLst/>
                          <a:latin typeface="+mj-lt"/>
                          <a:cs typeface="Times New Roman" pitchFamily="18" charset="0"/>
                        </a:rPr>
                        <a:t>Tier 2 (Preferred Brand)</a:t>
                      </a:r>
                      <a:br>
                        <a:rPr kumimoji="0" lang="en-US" sz="1200" b="0" i="0" u="none" strike="noStrike" cap="none" normalizeH="0" baseline="0" dirty="0" smtClean="0">
                          <a:ln>
                            <a:noFill/>
                          </a:ln>
                          <a:solidFill>
                            <a:schemeClr val="tx1"/>
                          </a:solidFill>
                          <a:effectLst/>
                          <a:latin typeface="+mj-lt"/>
                          <a:cs typeface="Times New Roman" pitchFamily="18" charset="0"/>
                        </a:rPr>
                      </a:br>
                      <a:r>
                        <a:rPr kumimoji="0" lang="en-US" sz="1200" b="0" i="0" u="none" strike="noStrike" cap="none" normalizeH="0" baseline="0" dirty="0" smtClean="0">
                          <a:ln>
                            <a:noFill/>
                          </a:ln>
                          <a:solidFill>
                            <a:schemeClr val="tx1"/>
                          </a:solidFill>
                          <a:effectLst/>
                          <a:latin typeface="+mj-lt"/>
                          <a:cs typeface="Times New Roman" pitchFamily="18" charset="0"/>
                        </a:rPr>
                        <a:t>Tier 3 (Non-Preferred Brand)</a:t>
                      </a:r>
                      <a:endParaRPr kumimoji="0" lang="en-US" sz="1200" b="0" i="0" u="none" strike="noStrike" cap="none" normalizeH="0" baseline="0" dirty="0" smtClean="0">
                        <a:ln>
                          <a:noFill/>
                        </a:ln>
                        <a:solidFill>
                          <a:schemeClr val="tx1"/>
                        </a:solidFill>
                        <a:effectLst/>
                        <a:latin typeface="+mj-lt"/>
                      </a:endParaRPr>
                    </a:p>
                  </a:txBody>
                  <a:tcPr marT="45697" marB="45697"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rowSpan="3">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20% coinsurance</a:t>
                      </a:r>
                      <a:br>
                        <a:rPr kumimoji="0" lang="en-US" sz="1200" b="0" i="0" u="none" strike="noStrike" cap="none" normalizeH="0" baseline="0" dirty="0" smtClean="0">
                          <a:ln>
                            <a:noFill/>
                          </a:ln>
                          <a:solidFill>
                            <a:schemeClr val="tx1"/>
                          </a:solidFill>
                          <a:effectLst/>
                          <a:latin typeface="+mj-lt"/>
                          <a:cs typeface="Times New Roman" pitchFamily="18" charset="0"/>
                        </a:rPr>
                      </a:br>
                      <a:r>
                        <a:rPr kumimoji="0" lang="en-US" sz="1200" b="0" i="0" u="none" strike="noStrike" cap="none" normalizeH="0" baseline="0" dirty="0" smtClean="0">
                          <a:ln>
                            <a:noFill/>
                          </a:ln>
                          <a:solidFill>
                            <a:schemeClr val="tx1"/>
                          </a:solidFill>
                          <a:effectLst/>
                          <a:latin typeface="+mj-lt"/>
                          <a:cs typeface="Times New Roman" pitchFamily="18" charset="0"/>
                        </a:rPr>
                        <a:t>after deductible</a:t>
                      </a:r>
                    </a:p>
                  </a:txBody>
                  <a:tcPr marT="45697" marB="45697"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c>
                  <a:txBody>
                    <a:bodyPr/>
                    <a:lstStyle/>
                    <a:p>
                      <a:pPr marL="285750" marR="0" lvl="0" indent="-28575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  $20</a:t>
                      </a:r>
                    </a:p>
                    <a:p>
                      <a:pPr marL="285750" marR="0" lvl="0" indent="-285750" algn="l" defTabSz="914400" rtl="0" eaLnBrk="0" fontAlgn="base" latinLnBrk="0" hangingPunct="0">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  $40*</a:t>
                      </a:r>
                    </a:p>
                    <a:p>
                      <a:pPr marL="285750" marR="0" lvl="0" indent="-285750" algn="l" defTabSz="914400" rtl="0" eaLnBrk="0" fontAlgn="base" latinLnBrk="0" hangingPunct="0">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  50% coinsurance</a:t>
                      </a:r>
                      <a:endParaRPr kumimoji="0" lang="en-US" sz="1200" b="0" i="0" u="none" strike="noStrike" cap="none" normalizeH="0" baseline="0" dirty="0" smtClean="0">
                        <a:ln>
                          <a:noFill/>
                        </a:ln>
                        <a:solidFill>
                          <a:schemeClr val="tx1"/>
                        </a:solidFill>
                        <a:effectLst/>
                        <a:latin typeface="+mj-lt"/>
                      </a:endParaRPr>
                    </a:p>
                  </a:txBody>
                  <a:tcPr marT="45697" marB="45697" anchor="b"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c>
                  <a:txBody>
                    <a:bodyPr/>
                    <a:lstStyle/>
                    <a:p>
                      <a:pPr marL="285750" marR="0" lvl="0" indent="-28575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  $20</a:t>
                      </a:r>
                    </a:p>
                    <a:p>
                      <a:pPr marL="285750" marR="0" lvl="0" indent="-285750" algn="l" defTabSz="914400" rtl="0" eaLnBrk="0" fontAlgn="base" latinLnBrk="0" hangingPunct="0">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  $40*</a:t>
                      </a:r>
                    </a:p>
                    <a:p>
                      <a:pPr marL="285750" marR="0" lvl="0" indent="-285750" algn="l" defTabSz="914400" rtl="0" eaLnBrk="0" fontAlgn="base" latinLnBrk="0" hangingPunct="0">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  $65*</a:t>
                      </a:r>
                      <a:endParaRPr kumimoji="0" lang="en-US" sz="1200" b="0" i="0" u="none" strike="noStrike" cap="none" normalizeH="0" baseline="0" dirty="0" smtClean="0">
                        <a:ln>
                          <a:noFill/>
                        </a:ln>
                        <a:solidFill>
                          <a:schemeClr val="tx1"/>
                        </a:solidFill>
                        <a:effectLst/>
                        <a:latin typeface="+mj-lt"/>
                      </a:endParaRPr>
                    </a:p>
                  </a:txBody>
                  <a:tcPr marT="45697" marB="45697" anchor="b"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r>
              <a:tr h="882622">
                <a:tc>
                  <a:txBody>
                    <a:bodyPr/>
                    <a:lstStyle/>
                    <a:p>
                      <a:pPr marL="285750" marR="0" lvl="0" indent="-285750" algn="l"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Times New Roman" pitchFamily="18" charset="0"/>
                        </a:rPr>
                        <a:t>Retail Maintenance</a:t>
                      </a:r>
                      <a:endParaRPr kumimoji="0" lang="en-US" sz="1200" b="0" i="0" u="none" strike="noStrike" cap="none" normalizeH="0" baseline="0" dirty="0" smtClean="0">
                        <a:ln>
                          <a:noFill/>
                        </a:ln>
                        <a:solidFill>
                          <a:schemeClr val="tx1"/>
                        </a:solidFill>
                        <a:effectLst/>
                        <a:latin typeface="+mj-lt"/>
                        <a:cs typeface="Times New Roman" pitchFamily="18" charset="0"/>
                      </a:endParaRPr>
                    </a:p>
                    <a:p>
                      <a:pPr marL="0" marR="0" lvl="0" indent="0" algn="l" defTabSz="914400" rtl="0" eaLnBrk="0" fontAlgn="base" latinLnBrk="0" hangingPunct="0">
                        <a:lnSpc>
                          <a:spcPct val="9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mj-lt"/>
                          <a:cs typeface="Times New Roman" pitchFamily="18" charset="0"/>
                        </a:rPr>
                        <a:t>(after </a:t>
                      </a:r>
                      <a:r>
                        <a:rPr kumimoji="0" lang="en-US" sz="1200" b="1" i="0" u="none" strike="noStrike" cap="none" normalizeH="0" baseline="0" dirty="0" smtClean="0">
                          <a:ln>
                            <a:noFill/>
                          </a:ln>
                          <a:solidFill>
                            <a:schemeClr val="tx1"/>
                          </a:solidFill>
                          <a:effectLst/>
                          <a:latin typeface="+mj-lt"/>
                          <a:cs typeface="Times New Roman" pitchFamily="18" charset="0"/>
                        </a:rPr>
                        <a:t>first </a:t>
                      </a:r>
                      <a:r>
                        <a:rPr kumimoji="0" lang="en-US" sz="1200" b="0" i="0" u="none" strike="noStrike" cap="none" normalizeH="0" baseline="0" dirty="0" smtClean="0">
                          <a:ln>
                            <a:noFill/>
                          </a:ln>
                          <a:solidFill>
                            <a:schemeClr val="tx1"/>
                          </a:solidFill>
                          <a:effectLst/>
                          <a:latin typeface="+mj-lt"/>
                          <a:cs typeface="Times New Roman" pitchFamily="18" charset="0"/>
                        </a:rPr>
                        <a:t>fill, up to 31-day supply)</a:t>
                      </a:r>
                    </a:p>
                    <a:p>
                      <a:pPr marL="0" marR="0" lvl="0" indent="0" algn="l" defTabSz="914400" rtl="0" eaLnBrk="0" fontAlgn="base" latinLnBrk="0" hangingPunct="0">
                        <a:lnSpc>
                          <a:spcPct val="9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mj-lt"/>
                          <a:cs typeface="Times New Roman" pitchFamily="18" charset="0"/>
                        </a:rPr>
                        <a:t>Tier 1 (Generic)</a:t>
                      </a:r>
                      <a:br>
                        <a:rPr kumimoji="0" lang="en-US" sz="1200" b="0" i="0" u="none" strike="noStrike" cap="none" normalizeH="0" baseline="0" dirty="0" smtClean="0">
                          <a:ln>
                            <a:noFill/>
                          </a:ln>
                          <a:solidFill>
                            <a:schemeClr val="tx1"/>
                          </a:solidFill>
                          <a:effectLst/>
                          <a:latin typeface="+mj-lt"/>
                          <a:cs typeface="Times New Roman" pitchFamily="18" charset="0"/>
                        </a:rPr>
                      </a:br>
                      <a:r>
                        <a:rPr kumimoji="0" lang="en-US" sz="1200" b="0" i="0" u="none" strike="noStrike" cap="none" normalizeH="0" baseline="0" dirty="0" smtClean="0">
                          <a:ln>
                            <a:noFill/>
                          </a:ln>
                          <a:solidFill>
                            <a:schemeClr val="tx1"/>
                          </a:solidFill>
                          <a:effectLst/>
                          <a:latin typeface="+mj-lt"/>
                          <a:cs typeface="Times New Roman" pitchFamily="18" charset="0"/>
                        </a:rPr>
                        <a:t>Tier 2 (Preferred Brand)</a:t>
                      </a:r>
                      <a:br>
                        <a:rPr kumimoji="0" lang="en-US" sz="1200" b="0" i="0" u="none" strike="noStrike" cap="none" normalizeH="0" baseline="0" dirty="0" smtClean="0">
                          <a:ln>
                            <a:noFill/>
                          </a:ln>
                          <a:solidFill>
                            <a:schemeClr val="tx1"/>
                          </a:solidFill>
                          <a:effectLst/>
                          <a:latin typeface="+mj-lt"/>
                          <a:cs typeface="Times New Roman" pitchFamily="18" charset="0"/>
                        </a:rPr>
                      </a:br>
                      <a:r>
                        <a:rPr kumimoji="0" lang="en-US" sz="1200" b="0" i="0" u="none" strike="noStrike" cap="none" normalizeH="0" baseline="0" dirty="0" smtClean="0">
                          <a:ln>
                            <a:noFill/>
                          </a:ln>
                          <a:solidFill>
                            <a:schemeClr val="tx1"/>
                          </a:solidFill>
                          <a:effectLst/>
                          <a:latin typeface="+mj-lt"/>
                          <a:cs typeface="Times New Roman" pitchFamily="18" charset="0"/>
                        </a:rPr>
                        <a:t>Tier 3 (Non-Preferred Brand)</a:t>
                      </a:r>
                      <a:endParaRPr kumimoji="0" lang="en-US" sz="1200" b="0" i="0" u="none" strike="noStrike" cap="none" normalizeH="0" baseline="0" dirty="0" smtClean="0">
                        <a:ln>
                          <a:noFill/>
                        </a:ln>
                        <a:solidFill>
                          <a:schemeClr val="tx1"/>
                        </a:solidFill>
                        <a:effectLst/>
                        <a:latin typeface="+mj-lt"/>
                      </a:endParaRPr>
                    </a:p>
                  </a:txBody>
                  <a:tcPr marT="45697" marB="45697"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vMerge="1">
                  <a:txBody>
                    <a:bodyPr/>
                    <a:lstStyle/>
                    <a:p>
                      <a:endParaRPr lang="en-US"/>
                    </a:p>
                  </a:txBody>
                  <a:tcPr/>
                </a:tc>
                <a:tc>
                  <a:txBody>
                    <a:bodyPr/>
                    <a:lstStyle/>
                    <a:p>
                      <a:pPr marL="285750" marR="0" lvl="0" indent="-28575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 $25</a:t>
                      </a:r>
                    </a:p>
                    <a:p>
                      <a:pPr marL="285750" marR="0" lvl="0" indent="-285750" algn="l" defTabSz="914400" rtl="0" eaLnBrk="0" fontAlgn="base" latinLnBrk="0" hangingPunct="0">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 $50*</a:t>
                      </a:r>
                    </a:p>
                    <a:p>
                      <a:pPr marL="285750" marR="0" lvl="0" indent="-285750" algn="l" defTabSz="914400" rtl="0" eaLnBrk="0" fontAlgn="base" latinLnBrk="0" hangingPunct="0">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 50% coinsurance</a:t>
                      </a:r>
                      <a:endParaRPr kumimoji="0" lang="en-US" sz="1200" b="0" i="0" u="none" strike="noStrike" cap="none" normalizeH="0" baseline="0" dirty="0" smtClean="0">
                        <a:ln>
                          <a:noFill/>
                        </a:ln>
                        <a:solidFill>
                          <a:schemeClr val="tx1"/>
                        </a:solidFill>
                        <a:effectLst/>
                        <a:latin typeface="+mj-lt"/>
                      </a:endParaRPr>
                    </a:p>
                  </a:txBody>
                  <a:tcPr marT="45697" marB="45697" anchor="b"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c>
                  <a:txBody>
                    <a:bodyPr/>
                    <a:lstStyle/>
                    <a:p>
                      <a:pPr marL="285750" marR="0" lvl="0" indent="-28575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 $25</a:t>
                      </a:r>
                    </a:p>
                    <a:p>
                      <a:pPr marL="285750" marR="0" lvl="0" indent="-285750" algn="l" defTabSz="914400" rtl="0" eaLnBrk="0" fontAlgn="base" latinLnBrk="0" hangingPunct="0">
                        <a:lnSpc>
                          <a:spcPct val="9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cs typeface="Times New Roman" pitchFamily="18" charset="0"/>
                        </a:rPr>
                        <a:t> $</a:t>
                      </a:r>
                      <a:r>
                        <a:rPr kumimoji="0" lang="en-US" sz="1200" b="0" i="0" u="none" strike="noStrike" cap="none" normalizeH="0" baseline="0" dirty="0" smtClean="0">
                          <a:ln>
                            <a:noFill/>
                          </a:ln>
                          <a:solidFill>
                            <a:schemeClr val="tx1"/>
                          </a:solidFill>
                          <a:effectLst/>
                          <a:latin typeface="+mj-lt"/>
                          <a:cs typeface="Times New Roman" pitchFamily="18" charset="0"/>
                        </a:rPr>
                        <a:t>50*</a:t>
                      </a:r>
                    </a:p>
                    <a:p>
                      <a:pPr marL="285750" marR="0" lvl="0" indent="-285750" algn="l" defTabSz="914400" rtl="0" eaLnBrk="0" fontAlgn="base" latinLnBrk="0" hangingPunct="0">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 $80*</a:t>
                      </a:r>
                      <a:endParaRPr kumimoji="0" lang="en-US" sz="1200" b="0" i="0" u="none" strike="noStrike" cap="none" normalizeH="0" baseline="0" dirty="0" smtClean="0">
                        <a:ln>
                          <a:noFill/>
                        </a:ln>
                        <a:solidFill>
                          <a:schemeClr val="tx1"/>
                        </a:solidFill>
                        <a:effectLst/>
                        <a:latin typeface="+mj-lt"/>
                      </a:endParaRPr>
                    </a:p>
                  </a:txBody>
                  <a:tcPr marT="45697" marB="45697" anchor="b"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r>
              <a:tr h="771310">
                <a:tc>
                  <a:txBody>
                    <a:bodyPr/>
                    <a:lstStyle/>
                    <a:p>
                      <a:pPr marL="285750" marR="0" lvl="0" indent="-285750" algn="l" defTabSz="914400" rtl="0" eaLnBrk="1" fontAlgn="base" latinLnBrk="0" hangingPunct="1">
                        <a:lnSpc>
                          <a:spcPct val="90000"/>
                        </a:lnSpc>
                        <a:spcBef>
                          <a:spcPct val="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mj-lt"/>
                          <a:cs typeface="Times New Roman" pitchFamily="18" charset="0"/>
                        </a:rPr>
                        <a:t>Mail Order % Retail-</a:t>
                      </a:r>
                      <a:r>
                        <a:rPr kumimoji="0" lang="en-US" sz="1200" b="1" i="1" u="none" strike="noStrike" cap="none" normalizeH="0" baseline="0" dirty="0" smtClean="0">
                          <a:ln>
                            <a:noFill/>
                          </a:ln>
                          <a:solidFill>
                            <a:schemeClr val="tx1"/>
                          </a:solidFill>
                          <a:effectLst/>
                          <a:latin typeface="+mj-lt"/>
                          <a:cs typeface="Times New Roman" pitchFamily="18" charset="0"/>
                        </a:rPr>
                        <a:t>Plus</a:t>
                      </a:r>
                      <a:endParaRPr kumimoji="0" lang="en-US" sz="1200" b="1" i="0" u="none" strike="noStrike" cap="none" normalizeH="0" baseline="0" dirty="0" smtClean="0">
                        <a:ln>
                          <a:noFill/>
                        </a:ln>
                        <a:solidFill>
                          <a:schemeClr val="tx1"/>
                        </a:solidFill>
                        <a:effectLst/>
                        <a:latin typeface="+mj-lt"/>
                        <a:cs typeface="Times New Roman" pitchFamily="18" charset="0"/>
                      </a:endParaRPr>
                    </a:p>
                    <a:p>
                      <a:pPr marL="285750" marR="0" lvl="0" indent="-285750" algn="l" defTabSz="914400" rtl="0" eaLnBrk="0" fontAlgn="base" latinLnBrk="0" hangingPunct="0">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(up to 90-day supply)</a:t>
                      </a:r>
                    </a:p>
                    <a:p>
                      <a:pPr marL="0" marR="0" lvl="0" indent="0" algn="l" defTabSz="914400" rtl="0" eaLnBrk="0" fontAlgn="base" latinLnBrk="0" hangingPunct="0">
                        <a:lnSpc>
                          <a:spcPct val="9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mj-lt"/>
                          <a:cs typeface="Times New Roman" pitchFamily="18" charset="0"/>
                        </a:rPr>
                        <a:t>Tier 1 (Generic)</a:t>
                      </a:r>
                      <a:br>
                        <a:rPr kumimoji="0" lang="en-US" sz="1200" b="0" i="0" u="none" strike="noStrike" cap="none" normalizeH="0" baseline="0" dirty="0" smtClean="0">
                          <a:ln>
                            <a:noFill/>
                          </a:ln>
                          <a:solidFill>
                            <a:schemeClr val="tx1"/>
                          </a:solidFill>
                          <a:effectLst/>
                          <a:latin typeface="+mj-lt"/>
                          <a:cs typeface="Times New Roman" pitchFamily="18" charset="0"/>
                        </a:rPr>
                      </a:br>
                      <a:r>
                        <a:rPr kumimoji="0" lang="en-US" sz="1200" b="0" i="0" u="none" strike="noStrike" cap="none" normalizeH="0" baseline="0" dirty="0" smtClean="0">
                          <a:ln>
                            <a:noFill/>
                          </a:ln>
                          <a:solidFill>
                            <a:schemeClr val="tx1"/>
                          </a:solidFill>
                          <a:effectLst/>
                          <a:latin typeface="+mj-lt"/>
                          <a:cs typeface="Times New Roman" pitchFamily="18" charset="0"/>
                        </a:rPr>
                        <a:t>Tier 2 (Preferred Brand)</a:t>
                      </a:r>
                      <a:br>
                        <a:rPr kumimoji="0" lang="en-US" sz="1200" b="0" i="0" u="none" strike="noStrike" cap="none" normalizeH="0" baseline="0" dirty="0" smtClean="0">
                          <a:ln>
                            <a:noFill/>
                          </a:ln>
                          <a:solidFill>
                            <a:schemeClr val="tx1"/>
                          </a:solidFill>
                          <a:effectLst/>
                          <a:latin typeface="+mj-lt"/>
                          <a:cs typeface="Times New Roman" pitchFamily="18" charset="0"/>
                        </a:rPr>
                      </a:br>
                      <a:r>
                        <a:rPr kumimoji="0" lang="en-US" sz="1200" b="0" i="0" u="none" strike="noStrike" cap="none" normalizeH="0" baseline="0" dirty="0" smtClean="0">
                          <a:ln>
                            <a:noFill/>
                          </a:ln>
                          <a:solidFill>
                            <a:schemeClr val="tx1"/>
                          </a:solidFill>
                          <a:effectLst/>
                          <a:latin typeface="+mj-lt"/>
                          <a:cs typeface="Times New Roman" pitchFamily="18" charset="0"/>
                        </a:rPr>
                        <a:t>Tier 3 (Non-Preferred Brand)</a:t>
                      </a:r>
                      <a:endParaRPr kumimoji="0" lang="en-US" sz="1200" b="0" i="0" u="none" strike="noStrike" cap="none" normalizeH="0" baseline="0" dirty="0" smtClean="0">
                        <a:ln>
                          <a:noFill/>
                        </a:ln>
                        <a:solidFill>
                          <a:schemeClr val="tx1"/>
                        </a:solidFill>
                        <a:effectLst/>
                        <a:latin typeface="+mj-lt"/>
                      </a:endParaRPr>
                    </a:p>
                  </a:txBody>
                  <a:tcPr marT="45697" marB="45697"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vMerge="1">
                  <a:txBody>
                    <a:bodyPr/>
                    <a:lstStyle/>
                    <a:p>
                      <a:endParaRPr lang="en-US"/>
                    </a:p>
                  </a:txBody>
                  <a:tcPr/>
                </a:tc>
                <a:tc>
                  <a:txBody>
                    <a:bodyPr/>
                    <a:lstStyle/>
                    <a:p>
                      <a:pPr marL="285750" marR="0" lvl="0" indent="-28575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$45</a:t>
                      </a:r>
                    </a:p>
                    <a:p>
                      <a:pPr marL="285750" marR="0" lvl="0" indent="-285750" algn="l" defTabSz="914400" rtl="0" eaLnBrk="0" fontAlgn="base" latinLnBrk="0" hangingPunct="0">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$105*</a:t>
                      </a:r>
                    </a:p>
                    <a:p>
                      <a:pPr marL="285750" marR="0" lvl="0" indent="-285750" algn="l" defTabSz="914400" rtl="0" eaLnBrk="0" fontAlgn="base" latinLnBrk="0" hangingPunct="0">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50% coinsurance</a:t>
                      </a:r>
                      <a:endParaRPr kumimoji="0" lang="en-US" sz="1200" b="0" i="0" u="none" strike="noStrike" cap="none" normalizeH="0" baseline="0" dirty="0" smtClean="0">
                        <a:ln>
                          <a:noFill/>
                        </a:ln>
                        <a:solidFill>
                          <a:schemeClr val="tx1"/>
                        </a:solidFill>
                        <a:effectLst/>
                        <a:latin typeface="+mj-lt"/>
                      </a:endParaRPr>
                    </a:p>
                  </a:txBody>
                  <a:tcPr marT="45697" marB="45697" anchor="b"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c>
                  <a:txBody>
                    <a:bodyPr/>
                    <a:lstStyle/>
                    <a:p>
                      <a:pPr marL="285750" marR="0" lvl="0" indent="-28575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 $45</a:t>
                      </a:r>
                    </a:p>
                    <a:p>
                      <a:pPr marL="285750" marR="0" lvl="0" indent="-285750" algn="l" defTabSz="914400" rtl="0" eaLnBrk="0" fontAlgn="base" latinLnBrk="0" hangingPunct="0">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 $105*</a:t>
                      </a:r>
                    </a:p>
                    <a:p>
                      <a:pPr marL="285750" marR="0" lvl="0" indent="-285750" algn="l" defTabSz="914400" rtl="0" eaLnBrk="0" fontAlgn="base" latinLnBrk="0" hangingPunct="0">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 $180*</a:t>
                      </a:r>
                      <a:endParaRPr kumimoji="0" lang="en-US" sz="1200" b="0" i="0" u="none" strike="noStrike" cap="none" normalizeH="0" baseline="0" dirty="0" smtClean="0">
                        <a:ln>
                          <a:noFill/>
                        </a:ln>
                        <a:solidFill>
                          <a:schemeClr val="tx1"/>
                        </a:solidFill>
                        <a:effectLst/>
                        <a:latin typeface="+mj-lt"/>
                      </a:endParaRPr>
                    </a:p>
                  </a:txBody>
                  <a:tcPr marT="45697" marB="45697" anchor="b"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r>
              <a:tr h="596558">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Times New Roman" pitchFamily="18" charset="0"/>
                        </a:rPr>
                        <a:t>Specialty Medications </a:t>
                      </a:r>
                      <a:br>
                        <a:rPr kumimoji="0" lang="en-US" sz="1200" b="1" i="0" u="none" strike="noStrike" cap="none" normalizeH="0" baseline="0" dirty="0" smtClean="0">
                          <a:ln>
                            <a:noFill/>
                          </a:ln>
                          <a:solidFill>
                            <a:schemeClr val="tx1"/>
                          </a:solidFill>
                          <a:effectLst/>
                          <a:latin typeface="+mj-lt"/>
                          <a:cs typeface="Times New Roman" pitchFamily="18" charset="0"/>
                        </a:rPr>
                      </a:br>
                      <a:r>
                        <a:rPr kumimoji="0" lang="en-US" sz="1200" b="1" i="0" u="none" strike="noStrike" cap="none" normalizeH="0" baseline="0" dirty="0" smtClean="0">
                          <a:ln>
                            <a:noFill/>
                          </a:ln>
                          <a:solidFill>
                            <a:schemeClr val="tx1"/>
                          </a:solidFill>
                          <a:effectLst/>
                          <a:latin typeface="+mj-lt"/>
                          <a:cs typeface="Times New Roman" pitchFamily="18" charset="0"/>
                        </a:rPr>
                        <a:t>(retail or mail)</a:t>
                      </a:r>
                      <a:endParaRPr kumimoji="0" lang="en-US" sz="1200" b="0" i="0" u="none" strike="noStrike" cap="none" normalizeH="0" baseline="0" dirty="0" smtClean="0">
                        <a:ln>
                          <a:noFill/>
                        </a:ln>
                        <a:solidFill>
                          <a:schemeClr val="tx1"/>
                        </a:solidFill>
                        <a:effectLst/>
                        <a:latin typeface="+mj-lt"/>
                      </a:endParaRPr>
                    </a:p>
                  </a:txBody>
                  <a:tcPr marT="45697" marB="45697"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20% coinsurance </a:t>
                      </a:r>
                      <a:br>
                        <a:rPr kumimoji="0" lang="en-US" sz="1200" b="0" i="0" u="none" strike="noStrike" cap="none" normalizeH="0" baseline="0" dirty="0" smtClean="0">
                          <a:ln>
                            <a:noFill/>
                          </a:ln>
                          <a:solidFill>
                            <a:schemeClr val="tx1"/>
                          </a:solidFill>
                          <a:effectLst/>
                          <a:latin typeface="+mj-lt"/>
                          <a:cs typeface="Times New Roman" pitchFamily="18" charset="0"/>
                        </a:rPr>
                      </a:br>
                      <a:r>
                        <a:rPr kumimoji="0" lang="en-US" sz="1200" b="0" i="0" u="none" strike="noStrike" cap="none" normalizeH="0" baseline="0" dirty="0" smtClean="0">
                          <a:ln>
                            <a:noFill/>
                          </a:ln>
                          <a:solidFill>
                            <a:schemeClr val="tx1"/>
                          </a:solidFill>
                          <a:effectLst/>
                          <a:latin typeface="+mj-lt"/>
                          <a:cs typeface="Times New Roman" pitchFamily="18" charset="0"/>
                        </a:rPr>
                        <a:t>after deductible</a:t>
                      </a:r>
                      <a:endParaRPr kumimoji="0" lang="en-US" sz="1200" b="0" i="0" u="none" strike="noStrike" cap="none" normalizeH="0" baseline="0" dirty="0" smtClean="0">
                        <a:ln>
                          <a:noFill/>
                        </a:ln>
                        <a:solidFill>
                          <a:schemeClr val="tx1"/>
                        </a:solidFill>
                        <a:effectLst/>
                        <a:latin typeface="+mj-lt"/>
                      </a:endParaRPr>
                    </a:p>
                  </a:txBody>
                  <a:tcPr marT="45697" marB="45697"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c>
                  <a:txBody>
                    <a:bodyPr/>
                    <a:lstStyle/>
                    <a:p>
                      <a:pPr marL="285750" marR="0" lvl="0" indent="-28575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20% coinsurance per fill</a:t>
                      </a:r>
                      <a:endParaRPr kumimoji="0" lang="en-US" sz="1200" b="0" i="0" u="none" strike="noStrike" cap="none" normalizeH="0" baseline="0" dirty="0" smtClean="0">
                        <a:ln>
                          <a:noFill/>
                        </a:ln>
                        <a:solidFill>
                          <a:schemeClr val="tx1"/>
                        </a:solidFill>
                        <a:effectLst/>
                        <a:latin typeface="+mj-lt"/>
                      </a:endParaRPr>
                    </a:p>
                  </a:txBody>
                  <a:tcPr marT="45697" marB="45697"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 $200 per fill </a:t>
                      </a:r>
                      <a:br>
                        <a:rPr kumimoji="0" lang="en-US" sz="1200" b="0" i="0" u="none" strike="noStrike" cap="none" normalizeH="0" baseline="0" dirty="0" smtClean="0">
                          <a:ln>
                            <a:noFill/>
                          </a:ln>
                          <a:solidFill>
                            <a:schemeClr val="tx1"/>
                          </a:solidFill>
                          <a:effectLst/>
                          <a:latin typeface="+mj-lt"/>
                          <a:cs typeface="Times New Roman" pitchFamily="18" charset="0"/>
                        </a:rPr>
                      </a:br>
                      <a:r>
                        <a:rPr kumimoji="0" lang="en-US" sz="1200" b="0" i="0" u="none" strike="noStrike" cap="none" normalizeH="0" baseline="0" dirty="0" smtClean="0">
                          <a:ln>
                            <a:noFill/>
                          </a:ln>
                          <a:solidFill>
                            <a:schemeClr val="tx1"/>
                          </a:solidFill>
                          <a:effectLst/>
                          <a:latin typeface="+mj-lt"/>
                          <a:cs typeface="Times New Roman" pitchFamily="18" charset="0"/>
                        </a:rPr>
                        <a:t> (up to 31-day supply)</a:t>
                      </a:r>
                    </a:p>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 $450 per fill </a:t>
                      </a:r>
                      <a:br>
                        <a:rPr kumimoji="0" lang="en-US" sz="1200" b="0" i="0" u="none" strike="noStrike" cap="none" normalizeH="0" baseline="0" dirty="0" smtClean="0">
                          <a:ln>
                            <a:noFill/>
                          </a:ln>
                          <a:solidFill>
                            <a:schemeClr val="tx1"/>
                          </a:solidFill>
                          <a:effectLst/>
                          <a:latin typeface="+mj-lt"/>
                          <a:cs typeface="Times New Roman" pitchFamily="18" charset="0"/>
                        </a:rPr>
                      </a:br>
                      <a:r>
                        <a:rPr kumimoji="0" lang="en-US" sz="1200" b="0" i="0" u="none" strike="noStrike" cap="none" normalizeH="0" baseline="0" dirty="0" smtClean="0">
                          <a:ln>
                            <a:noFill/>
                          </a:ln>
                          <a:solidFill>
                            <a:schemeClr val="tx1"/>
                          </a:solidFill>
                          <a:effectLst/>
                          <a:latin typeface="+mj-lt"/>
                          <a:cs typeface="Times New Roman" pitchFamily="18" charset="0"/>
                        </a:rPr>
                        <a:t> (32-to 90-day supply)</a:t>
                      </a:r>
                      <a:endParaRPr kumimoji="0" lang="en-US" sz="1200" b="0" i="0" u="none" strike="noStrike" cap="none" normalizeH="0" baseline="0" dirty="0" smtClean="0">
                        <a:ln>
                          <a:noFill/>
                        </a:ln>
                        <a:solidFill>
                          <a:schemeClr val="tx1"/>
                        </a:solidFill>
                        <a:effectLst/>
                        <a:latin typeface="+mj-lt"/>
                      </a:endParaRPr>
                    </a:p>
                  </a:txBody>
                  <a:tcPr marT="45697" marB="45697"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r>
            </a:tbl>
          </a:graphicData>
        </a:graphic>
      </p:graphicFrame>
    </p:spTree>
    <p:extLst>
      <p:ext uri="{BB962C8B-B14F-4D97-AF65-F5344CB8AC3E}">
        <p14:creationId xmlns:p14="http://schemas.microsoft.com/office/powerpoint/2010/main" val="8026861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1"/>
          <p:cNvSpPr>
            <a:spLocks noGrp="1"/>
          </p:cNvSpPr>
          <p:nvPr>
            <p:ph type="title"/>
          </p:nvPr>
        </p:nvSpPr>
        <p:spPr>
          <a:xfrm>
            <a:off x="474840" y="-166312"/>
            <a:ext cx="8229600" cy="1143000"/>
          </a:xfrm>
        </p:spPr>
        <p:txBody>
          <a:bodyPr/>
          <a:lstStyle/>
          <a:p>
            <a:pPr>
              <a:lnSpc>
                <a:spcPct val="80000"/>
              </a:lnSpc>
            </a:pPr>
            <a:r>
              <a:rPr lang="en-US" dirty="0" smtClean="0">
                <a:cs typeface="Calibri" charset="0"/>
              </a:rPr>
              <a:t>Caremark’s </a:t>
            </a:r>
            <a:r>
              <a:rPr lang="en-US" dirty="0">
                <a:cs typeface="Calibri" charset="0"/>
              </a:rPr>
              <a:t>online tools and mobile apps </a:t>
            </a:r>
            <a:r>
              <a:rPr lang="en-US" dirty="0" smtClean="0">
                <a:cs typeface="Calibri" charset="0"/>
              </a:rPr>
              <a:t/>
            </a:r>
            <a:br>
              <a:rPr lang="en-US" dirty="0" smtClean="0">
                <a:cs typeface="Calibri" charset="0"/>
              </a:rPr>
            </a:br>
            <a:r>
              <a:rPr lang="en-US" dirty="0" smtClean="0">
                <a:cs typeface="Calibri" charset="0"/>
              </a:rPr>
              <a:t>help </a:t>
            </a:r>
            <a:r>
              <a:rPr lang="en-US" dirty="0">
                <a:cs typeface="Calibri" charset="0"/>
              </a:rPr>
              <a:t>connect patients and their caregivers </a:t>
            </a:r>
          </a:p>
        </p:txBody>
      </p:sp>
      <p:sp>
        <p:nvSpPr>
          <p:cNvPr id="59396" name="Rectangle 11"/>
          <p:cNvSpPr>
            <a:spLocks noChangeArrowheads="1"/>
          </p:cNvSpPr>
          <p:nvPr/>
        </p:nvSpPr>
        <p:spPr bwMode="auto">
          <a:xfrm>
            <a:off x="4898246" y="1311374"/>
            <a:ext cx="4191000" cy="418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ts val="1800"/>
              </a:spcBef>
            </a:pPr>
            <a:r>
              <a:rPr lang="en-US" b="1" dirty="0">
                <a:solidFill>
                  <a:srgbClr val="008000"/>
                </a:solidFill>
              </a:rPr>
              <a:t>Prescription Alerts</a:t>
            </a:r>
          </a:p>
          <a:p>
            <a:pPr marL="0" lvl="1">
              <a:lnSpc>
                <a:spcPct val="90000"/>
              </a:lnSpc>
              <a:spcBef>
                <a:spcPts val="600"/>
              </a:spcBef>
            </a:pPr>
            <a:r>
              <a:rPr lang="en-US" sz="1400" dirty="0"/>
              <a:t>Alerts you to refills available at mail </a:t>
            </a:r>
            <a:br>
              <a:rPr lang="en-US" sz="1400" dirty="0"/>
            </a:br>
            <a:r>
              <a:rPr lang="en-US" sz="1400" dirty="0"/>
              <a:t>or retail, remaining refills, last refill, past </a:t>
            </a:r>
            <a:br>
              <a:rPr lang="en-US" sz="1400" dirty="0"/>
            </a:br>
            <a:r>
              <a:rPr lang="en-US" sz="1400" dirty="0"/>
              <a:t>due refills; add to cart right there</a:t>
            </a:r>
          </a:p>
          <a:p>
            <a:pPr>
              <a:lnSpc>
                <a:spcPct val="90000"/>
              </a:lnSpc>
              <a:spcBef>
                <a:spcPts val="1800"/>
              </a:spcBef>
            </a:pPr>
            <a:r>
              <a:rPr lang="en-US" b="1" dirty="0">
                <a:solidFill>
                  <a:srgbClr val="008000"/>
                </a:solidFill>
              </a:rPr>
              <a:t>Savings Opportunities</a:t>
            </a:r>
          </a:p>
          <a:p>
            <a:pPr marL="0" lvl="1">
              <a:lnSpc>
                <a:spcPct val="90000"/>
              </a:lnSpc>
              <a:spcBef>
                <a:spcPts val="600"/>
              </a:spcBef>
            </a:pPr>
            <a:r>
              <a:rPr lang="en-GB" sz="1400" dirty="0"/>
              <a:t>Displays savings for each member of the </a:t>
            </a:r>
            <a:r>
              <a:rPr lang="en-GB" sz="1400" dirty="0" smtClean="0"/>
              <a:t/>
            </a:r>
            <a:br>
              <a:rPr lang="en-GB" sz="1400" dirty="0" smtClean="0"/>
            </a:br>
            <a:r>
              <a:rPr lang="en-GB" sz="1400" dirty="0" smtClean="0"/>
              <a:t>family</a:t>
            </a:r>
            <a:r>
              <a:rPr lang="en-GB" sz="1400" dirty="0"/>
              <a:t>, with ability to request a medication change online</a:t>
            </a:r>
            <a:endParaRPr lang="en-US" sz="1400" dirty="0"/>
          </a:p>
          <a:p>
            <a:pPr>
              <a:lnSpc>
                <a:spcPct val="90000"/>
              </a:lnSpc>
              <a:spcBef>
                <a:spcPts val="1800"/>
              </a:spcBef>
            </a:pPr>
            <a:r>
              <a:rPr lang="en-US" b="1" dirty="0">
                <a:solidFill>
                  <a:srgbClr val="008000"/>
                </a:solidFill>
              </a:rPr>
              <a:t>Recent Orders</a:t>
            </a:r>
          </a:p>
          <a:p>
            <a:pPr marL="0" lvl="1">
              <a:lnSpc>
                <a:spcPct val="90000"/>
              </a:lnSpc>
              <a:spcBef>
                <a:spcPts val="600"/>
              </a:spcBef>
            </a:pPr>
            <a:r>
              <a:rPr lang="en-US" sz="1400" dirty="0"/>
              <a:t>Provides capability to track orders and </a:t>
            </a:r>
            <a:br>
              <a:rPr lang="en-US" sz="1400" dirty="0"/>
            </a:br>
            <a:r>
              <a:rPr lang="en-US" sz="1400" dirty="0"/>
              <a:t>a</a:t>
            </a:r>
            <a:r>
              <a:rPr lang="en-GB" sz="1400" dirty="0" err="1"/>
              <a:t>lerts</a:t>
            </a:r>
            <a:r>
              <a:rPr lang="en-GB" sz="1400" dirty="0"/>
              <a:t> members of any changes to status </a:t>
            </a:r>
            <a:endParaRPr lang="en-US" sz="1400" dirty="0"/>
          </a:p>
          <a:p>
            <a:pPr>
              <a:lnSpc>
                <a:spcPct val="90000"/>
              </a:lnSpc>
              <a:spcBef>
                <a:spcPts val="1800"/>
              </a:spcBef>
            </a:pPr>
            <a:r>
              <a:rPr lang="en-US" b="1" dirty="0">
                <a:solidFill>
                  <a:srgbClr val="008000"/>
                </a:solidFill>
              </a:rPr>
              <a:t>Refill and Manage</a:t>
            </a:r>
          </a:p>
          <a:p>
            <a:pPr marL="0" lvl="1">
              <a:lnSpc>
                <a:spcPct val="90000"/>
              </a:lnSpc>
              <a:spcBef>
                <a:spcPts val="600"/>
              </a:spcBef>
            </a:pPr>
            <a:r>
              <a:rPr lang="en-US" sz="1400" dirty="0"/>
              <a:t>Family prescriptions can be managed in one place </a:t>
            </a:r>
            <a:r>
              <a:rPr lang="en-US" sz="1400" dirty="0" smtClean="0"/>
              <a:t/>
            </a:r>
            <a:br>
              <a:rPr lang="en-US" sz="1400" dirty="0" smtClean="0"/>
            </a:br>
            <a:r>
              <a:rPr lang="en-US" sz="1400" dirty="0" smtClean="0"/>
              <a:t>with </a:t>
            </a:r>
            <a:r>
              <a:rPr lang="en-US" sz="1400" dirty="0"/>
              <a:t>a few clicks</a:t>
            </a:r>
            <a:endParaRPr lang="en-US" sz="1600" dirty="0">
              <a:solidFill>
                <a:srgbClr val="000000"/>
              </a:solidFill>
              <a:latin typeface="Franklin Gothic Book" charset="0"/>
            </a:endParaRPr>
          </a:p>
        </p:txBody>
      </p:sp>
      <p:pic>
        <p:nvPicPr>
          <p:cNvPr id="7" name="Content Placeholder 3" descr="_0000_Refill Rx and Future Savings Module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8800" y="1393825"/>
            <a:ext cx="4114800" cy="4800600"/>
          </a:xfrm>
          <a:prstGeom prst="rect">
            <a:avLst/>
          </a:prstGeom>
          <a:noFill/>
          <a:ln>
            <a:noFill/>
          </a:ln>
          <a:effectLst>
            <a:outerShdw blurRad="63500" sx="102000" sy="102000" algn="ctr" rotWithShape="0">
              <a:srgbClr val="000000">
                <a:alpha val="39999"/>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63406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p:cNvSpPr>
            <a:spLocks noGrp="1"/>
          </p:cNvSpPr>
          <p:nvPr>
            <p:ph type="title"/>
          </p:nvPr>
        </p:nvSpPr>
        <p:spPr>
          <a:xfrm>
            <a:off x="470088" y="-16996"/>
            <a:ext cx="7645400" cy="990600"/>
          </a:xfrm>
        </p:spPr>
        <p:txBody>
          <a:bodyPr/>
          <a:lstStyle/>
          <a:p>
            <a:pPr eaLnBrk="1" hangingPunct="1">
              <a:lnSpc>
                <a:spcPct val="80000"/>
              </a:lnSpc>
              <a:defRPr/>
            </a:pPr>
            <a:r>
              <a:rPr lang="en-US" dirty="0" smtClean="0">
                <a:ea typeface="+mj-ea"/>
              </a:rPr>
              <a:t>Innovation that can help </a:t>
            </a:r>
            <a:r>
              <a:rPr lang="en-US" kern="1200" dirty="0" smtClean="0">
                <a:ea typeface="+mj-ea"/>
              </a:rPr>
              <a:t>participant</a:t>
            </a:r>
            <a:r>
              <a:rPr lang="en-US" dirty="0" smtClean="0">
                <a:ea typeface="+mj-ea"/>
              </a:rPr>
              <a:t>s make </a:t>
            </a:r>
            <a:br>
              <a:rPr lang="en-US" dirty="0" smtClean="0">
                <a:ea typeface="+mj-ea"/>
              </a:rPr>
            </a:br>
            <a:r>
              <a:rPr lang="en-US" dirty="0" smtClean="0">
                <a:ea typeface="+mj-ea"/>
              </a:rPr>
              <a:t>better decisions for healthier outcomes</a:t>
            </a:r>
          </a:p>
        </p:txBody>
      </p:sp>
      <p:sp>
        <p:nvSpPr>
          <p:cNvPr id="60420" name="Text Box 3"/>
          <p:cNvSpPr txBox="1">
            <a:spLocks noChangeArrowheads="1"/>
          </p:cNvSpPr>
          <p:nvPr/>
        </p:nvSpPr>
        <p:spPr bwMode="auto">
          <a:xfrm>
            <a:off x="3805238" y="2008252"/>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a:solidFill>
                <a:srgbClr val="000000"/>
              </a:solidFill>
              <a:latin typeface="Calibri" charset="0"/>
            </a:endParaRPr>
          </a:p>
        </p:txBody>
      </p:sp>
      <p:sp>
        <p:nvSpPr>
          <p:cNvPr id="12" name="Oval 11"/>
          <p:cNvSpPr/>
          <p:nvPr/>
        </p:nvSpPr>
        <p:spPr>
          <a:xfrm>
            <a:off x="2460625" y="1547877"/>
            <a:ext cx="4222750" cy="4186238"/>
          </a:xfrm>
          <a:prstGeom prst="ellipse">
            <a:avLst/>
          </a:prstGeom>
          <a:noFill/>
          <a:ln>
            <a:solidFill>
              <a:srgbClr val="B5ED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0422" name="Text Box 5"/>
          <p:cNvSpPr txBox="1">
            <a:spLocks noChangeArrowheads="1"/>
          </p:cNvSpPr>
          <p:nvPr/>
        </p:nvSpPr>
        <p:spPr bwMode="auto">
          <a:xfrm>
            <a:off x="3875088" y="2233677"/>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a:solidFill>
                <a:srgbClr val="000000"/>
              </a:solidFill>
              <a:latin typeface="Calibri" charset="0"/>
            </a:endParaRPr>
          </a:p>
        </p:txBody>
      </p:sp>
      <p:sp>
        <p:nvSpPr>
          <p:cNvPr id="14" name="Oval 13"/>
          <p:cNvSpPr/>
          <p:nvPr/>
        </p:nvSpPr>
        <p:spPr>
          <a:xfrm>
            <a:off x="2773363" y="1943165"/>
            <a:ext cx="3597275" cy="3470275"/>
          </a:xfrm>
          <a:prstGeom prst="ellipse">
            <a:avLst/>
          </a:prstGeom>
          <a:noFill/>
          <a:ln>
            <a:solidFill>
              <a:srgbClr val="B5ED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Oval 14"/>
          <p:cNvSpPr/>
          <p:nvPr/>
        </p:nvSpPr>
        <p:spPr>
          <a:xfrm>
            <a:off x="3265488" y="2406715"/>
            <a:ext cx="2613025" cy="2613025"/>
          </a:xfrm>
          <a:prstGeom prst="ellipse">
            <a:avLst/>
          </a:prstGeom>
          <a:noFill/>
          <a:ln>
            <a:solidFill>
              <a:srgbClr val="B5ED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0425" name="Text Box 8"/>
          <p:cNvSpPr txBox="1">
            <a:spLocks noChangeArrowheads="1"/>
          </p:cNvSpPr>
          <p:nvPr/>
        </p:nvSpPr>
        <p:spPr bwMode="auto">
          <a:xfrm>
            <a:off x="4479925" y="3683065"/>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a:solidFill>
                <a:srgbClr val="000000"/>
              </a:solidFill>
              <a:latin typeface="Calibri" charset="0"/>
            </a:endParaRPr>
          </a:p>
        </p:txBody>
      </p:sp>
      <p:sp>
        <p:nvSpPr>
          <p:cNvPr id="17" name="Oval 16"/>
          <p:cNvSpPr/>
          <p:nvPr/>
        </p:nvSpPr>
        <p:spPr>
          <a:xfrm>
            <a:off x="3713163" y="2954402"/>
            <a:ext cx="1803400" cy="1804988"/>
          </a:xfrm>
          <a:prstGeom prst="ellipse">
            <a:avLst/>
          </a:prstGeom>
          <a:noFill/>
          <a:ln>
            <a:solidFill>
              <a:srgbClr val="B5ED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60429" name="Rectangle 3"/>
          <p:cNvSpPr txBox="1">
            <a:spLocks noChangeArrowheads="1"/>
          </p:cNvSpPr>
          <p:nvPr/>
        </p:nvSpPr>
        <p:spPr bwMode="auto">
          <a:xfrm>
            <a:off x="382588" y="5111503"/>
            <a:ext cx="2843212"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69863" indent="-2286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spcBef>
                <a:spcPct val="20000"/>
              </a:spcBef>
              <a:buClr>
                <a:srgbClr val="000000"/>
              </a:buClr>
            </a:pPr>
            <a:endParaRPr lang="en-US" sz="2000">
              <a:solidFill>
                <a:srgbClr val="000000"/>
              </a:solidFill>
              <a:latin typeface="Franklin Gothic Book" charset="0"/>
            </a:endParaRPr>
          </a:p>
        </p:txBody>
      </p:sp>
      <p:sp>
        <p:nvSpPr>
          <p:cNvPr id="60430" name="Rectangle 14"/>
          <p:cNvSpPr>
            <a:spLocks noChangeArrowheads="1"/>
          </p:cNvSpPr>
          <p:nvPr/>
        </p:nvSpPr>
        <p:spPr bwMode="auto">
          <a:xfrm>
            <a:off x="382588" y="4135191"/>
            <a:ext cx="2790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endParaRPr lang="en-US" sz="2000">
              <a:solidFill>
                <a:srgbClr val="000000"/>
              </a:solidFill>
              <a:latin typeface="Franklin Gothic Book" charset="0"/>
            </a:endParaRPr>
          </a:p>
        </p:txBody>
      </p:sp>
      <p:pic>
        <p:nvPicPr>
          <p:cNvPr id="60431" name="Picture 2" descr="C:\Documents and Settings\sl036\Desktop\New Image - iphone 2.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70088" y="1280161"/>
            <a:ext cx="2592388" cy="5314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3578413" y="1328803"/>
            <a:ext cx="4740275" cy="4266809"/>
          </a:xfrm>
          <a:prstGeom prst="rect">
            <a:avLst/>
          </a:prstGeom>
        </p:spPr>
        <p:txBody>
          <a:bodyPr>
            <a:spAutoFit/>
          </a:bodyPr>
          <a:lstStyle/>
          <a:p>
            <a:pPr eaLnBrk="0" hangingPunct="0">
              <a:lnSpc>
                <a:spcPct val="90000"/>
              </a:lnSpc>
              <a:spcBef>
                <a:spcPts val="1200"/>
              </a:spcBef>
              <a:buClr>
                <a:schemeClr val="accent3">
                  <a:lumMod val="75000"/>
                </a:schemeClr>
              </a:buClr>
              <a:defRPr/>
            </a:pPr>
            <a:r>
              <a:rPr lang="en-US" sz="1600" b="1" dirty="0">
                <a:solidFill>
                  <a:srgbClr val="008000"/>
                </a:solidFill>
                <a:latin typeface="+mj-lt"/>
                <a:ea typeface="ＭＳ Ｐゴシック" charset="-128"/>
                <a:cs typeface="ＭＳ Ｐゴシック"/>
              </a:rPr>
              <a:t>Only PBM to offer native pre-log in functions </a:t>
            </a:r>
            <a:r>
              <a:rPr lang="en-US" sz="1600" b="1" dirty="0" smtClean="0">
                <a:solidFill>
                  <a:srgbClr val="008000"/>
                </a:solidFill>
                <a:latin typeface="+mj-lt"/>
                <a:ea typeface="ＭＳ Ｐゴシック" charset="-128"/>
                <a:cs typeface="ＭＳ Ｐゴシック"/>
              </a:rPr>
              <a:t/>
            </a:r>
            <a:br>
              <a:rPr lang="en-US" sz="1600" b="1" dirty="0" smtClean="0">
                <a:solidFill>
                  <a:srgbClr val="008000"/>
                </a:solidFill>
                <a:latin typeface="+mj-lt"/>
                <a:ea typeface="ＭＳ Ｐゴシック" charset="-128"/>
                <a:cs typeface="ＭＳ Ｐゴシック"/>
              </a:rPr>
            </a:br>
            <a:r>
              <a:rPr lang="en-US" sz="1600" b="1" dirty="0" smtClean="0">
                <a:solidFill>
                  <a:srgbClr val="008000"/>
                </a:solidFill>
                <a:latin typeface="+mj-lt"/>
                <a:ea typeface="ＭＳ Ｐゴシック" charset="-128"/>
                <a:cs typeface="ＭＳ Ｐゴシック"/>
              </a:rPr>
              <a:t>for </a:t>
            </a:r>
            <a:r>
              <a:rPr lang="en-US" sz="1600" b="1" dirty="0">
                <a:solidFill>
                  <a:srgbClr val="008000"/>
                </a:solidFill>
                <a:latin typeface="+mj-lt"/>
                <a:ea typeface="ＭＳ Ｐゴシック" charset="-128"/>
                <a:cs typeface="ＭＳ Ｐゴシック"/>
              </a:rPr>
              <a:t>iPhone and Android</a:t>
            </a:r>
            <a:endParaRPr lang="en-US" altLang="ja-JP" sz="1600" b="1" dirty="0">
              <a:solidFill>
                <a:srgbClr val="008000"/>
              </a:solidFill>
              <a:latin typeface="+mj-lt"/>
              <a:ea typeface="ＭＳ Ｐゴシック" charset="-128"/>
              <a:cs typeface="ＭＳ Ｐゴシック"/>
            </a:endParaRPr>
          </a:p>
          <a:p>
            <a:pPr marL="169863" lvl="1" indent="-169863" eaLnBrk="0" hangingPunct="0">
              <a:lnSpc>
                <a:spcPct val="90000"/>
              </a:lnSpc>
              <a:spcBef>
                <a:spcPts val="1200"/>
              </a:spcBef>
              <a:buClr>
                <a:srgbClr val="008000"/>
              </a:buClr>
              <a:buFont typeface="Arial" pitchFamily="34" charset="0"/>
              <a:buChar char="•"/>
              <a:defRPr/>
            </a:pPr>
            <a:r>
              <a:rPr lang="en-US" sz="1600" dirty="0">
                <a:solidFill>
                  <a:srgbClr val="000000"/>
                </a:solidFill>
                <a:latin typeface="+mj-lt"/>
                <a:ea typeface="ＭＳ Ｐゴシック" charset="-128"/>
                <a:cs typeface="ＭＳ Ｐゴシック"/>
              </a:rPr>
              <a:t>Scan to refill multiple Rx checkout</a:t>
            </a:r>
          </a:p>
          <a:p>
            <a:pPr marL="169863" lvl="1" indent="-169863" eaLnBrk="0" hangingPunct="0">
              <a:lnSpc>
                <a:spcPct val="90000"/>
              </a:lnSpc>
              <a:spcBef>
                <a:spcPts val="1200"/>
              </a:spcBef>
              <a:buClr>
                <a:srgbClr val="008000"/>
              </a:buClr>
              <a:buFont typeface="Arial" pitchFamily="34" charset="0"/>
              <a:buChar char="•"/>
              <a:defRPr/>
            </a:pPr>
            <a:r>
              <a:rPr lang="en-US" sz="1600" dirty="0">
                <a:solidFill>
                  <a:srgbClr val="000000"/>
                </a:solidFill>
                <a:latin typeface="+mj-lt"/>
                <a:ea typeface="ＭＳ Ｐゴシック" charset="-128"/>
                <a:cs typeface="ＭＳ Ｐゴシック"/>
              </a:rPr>
              <a:t>Pill identifier</a:t>
            </a:r>
          </a:p>
          <a:p>
            <a:pPr marL="169863" lvl="1" indent="-169863" eaLnBrk="0" hangingPunct="0">
              <a:lnSpc>
                <a:spcPct val="90000"/>
              </a:lnSpc>
              <a:spcBef>
                <a:spcPts val="1200"/>
              </a:spcBef>
              <a:buClr>
                <a:srgbClr val="008000"/>
              </a:buClr>
              <a:buFont typeface="Arial" pitchFamily="34" charset="0"/>
              <a:buChar char="•"/>
              <a:defRPr/>
            </a:pPr>
            <a:r>
              <a:rPr lang="en-US" sz="1600" dirty="0">
                <a:solidFill>
                  <a:srgbClr val="000000"/>
                </a:solidFill>
                <a:latin typeface="+mj-lt"/>
                <a:ea typeface="ＭＳ Ｐゴシック" charset="-128"/>
                <a:cs typeface="ＭＳ Ｐゴシック"/>
              </a:rPr>
              <a:t>Drug interaction checker </a:t>
            </a:r>
          </a:p>
          <a:p>
            <a:pPr marL="169909" indent="-169863" eaLnBrk="0" hangingPunct="0">
              <a:lnSpc>
                <a:spcPct val="90000"/>
              </a:lnSpc>
              <a:spcBef>
                <a:spcPts val="1200"/>
              </a:spcBef>
              <a:buClr>
                <a:schemeClr val="accent3">
                  <a:lumMod val="75000"/>
                </a:schemeClr>
              </a:buClr>
              <a:defRPr/>
            </a:pPr>
            <a:endParaRPr lang="en-US" sz="1400" b="1" dirty="0">
              <a:solidFill>
                <a:srgbClr val="4D4D4D"/>
              </a:solidFill>
              <a:latin typeface="+mj-lt"/>
              <a:ea typeface="ＭＳ Ｐゴシック" charset="-128"/>
              <a:cs typeface="ＭＳ Ｐゴシック"/>
            </a:endParaRPr>
          </a:p>
          <a:p>
            <a:pPr marL="169863" indent="-169863" eaLnBrk="0" hangingPunct="0">
              <a:lnSpc>
                <a:spcPct val="90000"/>
              </a:lnSpc>
              <a:spcBef>
                <a:spcPts val="1200"/>
              </a:spcBef>
              <a:buClr>
                <a:schemeClr val="accent3">
                  <a:lumMod val="75000"/>
                </a:schemeClr>
              </a:buClr>
              <a:defRPr/>
            </a:pPr>
            <a:r>
              <a:rPr lang="en-US" sz="1600" b="1" dirty="0">
                <a:solidFill>
                  <a:srgbClr val="008000"/>
                </a:solidFill>
                <a:latin typeface="+mj-lt"/>
                <a:ea typeface="ＭＳ Ｐゴシック" charset="-128"/>
                <a:cs typeface="ＭＳ Ｐゴシック"/>
              </a:rPr>
              <a:t>After log in functions available</a:t>
            </a:r>
          </a:p>
          <a:p>
            <a:pPr marL="169863" lvl="1" indent="-169863" eaLnBrk="0" hangingPunct="0">
              <a:lnSpc>
                <a:spcPct val="90000"/>
              </a:lnSpc>
              <a:spcBef>
                <a:spcPts val="1200"/>
              </a:spcBef>
              <a:buClr>
                <a:srgbClr val="008000"/>
              </a:buClr>
              <a:buFont typeface="Arial" pitchFamily="34" charset="0"/>
              <a:buChar char="•"/>
              <a:defRPr/>
            </a:pPr>
            <a:r>
              <a:rPr lang="en-US" altLang="ja-JP" sz="1600" dirty="0">
                <a:solidFill>
                  <a:srgbClr val="000000"/>
                </a:solidFill>
                <a:latin typeface="+mj-lt"/>
                <a:ea typeface="ＭＳ Ｐゴシック" charset="-128"/>
                <a:cs typeface="ＭＳ Ｐゴシック"/>
              </a:rPr>
              <a:t>Find </a:t>
            </a:r>
            <a:r>
              <a:rPr lang="en-US" altLang="ja-JP" sz="1600" dirty="0" smtClean="0">
                <a:solidFill>
                  <a:srgbClr val="000000"/>
                </a:solidFill>
                <a:latin typeface="+mj-lt"/>
                <a:ea typeface="ＭＳ Ｐゴシック" charset="-128"/>
                <a:cs typeface="ＭＳ Ｐゴシック"/>
              </a:rPr>
              <a:t>drug costs</a:t>
            </a:r>
            <a:endParaRPr lang="en-US" altLang="ja-JP" sz="1600" dirty="0">
              <a:solidFill>
                <a:srgbClr val="000000"/>
              </a:solidFill>
              <a:latin typeface="+mj-lt"/>
              <a:ea typeface="ＭＳ Ｐゴシック" charset="-128"/>
              <a:cs typeface="ＭＳ Ｐゴシック"/>
            </a:endParaRPr>
          </a:p>
          <a:p>
            <a:pPr marL="169863" lvl="1" indent="-169863" eaLnBrk="0" hangingPunct="0">
              <a:lnSpc>
                <a:spcPct val="90000"/>
              </a:lnSpc>
              <a:spcBef>
                <a:spcPts val="1200"/>
              </a:spcBef>
              <a:buClr>
                <a:srgbClr val="008000"/>
              </a:buClr>
              <a:buFont typeface="Arial" pitchFamily="34" charset="0"/>
              <a:buChar char="•"/>
              <a:defRPr/>
            </a:pPr>
            <a:r>
              <a:rPr lang="en-US" sz="1600" dirty="0">
                <a:solidFill>
                  <a:srgbClr val="000000"/>
                </a:solidFill>
                <a:latin typeface="+mj-lt"/>
                <a:ea typeface="ＭＳ Ｐゴシック" charset="-128"/>
                <a:cs typeface="ＭＳ Ｐゴシック"/>
              </a:rPr>
              <a:t>Find a </a:t>
            </a:r>
            <a:r>
              <a:rPr lang="en-US" sz="1600" dirty="0" smtClean="0">
                <a:solidFill>
                  <a:srgbClr val="000000"/>
                </a:solidFill>
                <a:latin typeface="+mj-lt"/>
                <a:ea typeface="ＭＳ Ｐゴシック" charset="-128"/>
                <a:cs typeface="ＭＳ Ｐゴシック"/>
              </a:rPr>
              <a:t>pharmacy </a:t>
            </a:r>
            <a:r>
              <a:rPr lang="en-US" sz="1600" dirty="0">
                <a:solidFill>
                  <a:srgbClr val="000000"/>
                </a:solidFill>
                <a:latin typeface="+mj-lt"/>
                <a:ea typeface="ＭＳ Ｐゴシック" charset="-128"/>
                <a:cs typeface="ＭＳ Ｐゴシック"/>
              </a:rPr>
              <a:t>in </a:t>
            </a:r>
            <a:r>
              <a:rPr lang="en-US" sz="1600" dirty="0" smtClean="0">
                <a:solidFill>
                  <a:srgbClr val="000000"/>
                </a:solidFill>
                <a:latin typeface="+mj-lt"/>
                <a:ea typeface="ＭＳ Ｐゴシック" charset="-128"/>
                <a:cs typeface="ＭＳ Ｐゴシック"/>
              </a:rPr>
              <a:t>network</a:t>
            </a:r>
            <a:endParaRPr lang="en-US" sz="1600" dirty="0">
              <a:solidFill>
                <a:srgbClr val="000000"/>
              </a:solidFill>
              <a:latin typeface="+mj-lt"/>
              <a:ea typeface="ＭＳ Ｐゴシック" charset="-128"/>
              <a:cs typeface="ＭＳ Ｐゴシック"/>
            </a:endParaRPr>
          </a:p>
          <a:p>
            <a:pPr marL="169863" lvl="1" indent="-169863" eaLnBrk="0" hangingPunct="0">
              <a:lnSpc>
                <a:spcPct val="90000"/>
              </a:lnSpc>
              <a:spcBef>
                <a:spcPts val="1200"/>
              </a:spcBef>
              <a:buClr>
                <a:srgbClr val="008000"/>
              </a:buClr>
              <a:buFont typeface="Arial" pitchFamily="34" charset="0"/>
              <a:buChar char="•"/>
              <a:defRPr/>
            </a:pPr>
            <a:r>
              <a:rPr lang="en-US" sz="1600" dirty="0">
                <a:solidFill>
                  <a:srgbClr val="000000"/>
                </a:solidFill>
                <a:latin typeface="+mj-lt"/>
                <a:ea typeface="ＭＳ Ｐゴシック" charset="-128"/>
                <a:cs typeface="ＭＳ Ｐゴシック"/>
              </a:rPr>
              <a:t>View </a:t>
            </a:r>
            <a:r>
              <a:rPr lang="en-US" sz="1600" dirty="0" smtClean="0">
                <a:solidFill>
                  <a:srgbClr val="000000"/>
                </a:solidFill>
                <a:latin typeface="+mj-lt"/>
                <a:ea typeface="ＭＳ Ｐゴシック" charset="-128"/>
                <a:cs typeface="ＭＳ Ｐゴシック"/>
              </a:rPr>
              <a:t>digital </a:t>
            </a:r>
            <a:r>
              <a:rPr lang="en-US" sz="1600" dirty="0">
                <a:solidFill>
                  <a:srgbClr val="000000"/>
                </a:solidFill>
                <a:latin typeface="+mj-lt"/>
                <a:ea typeface="ＭＳ Ｐゴシック" charset="-128"/>
                <a:cs typeface="ＭＳ Ｐゴシック"/>
              </a:rPr>
              <a:t>ID </a:t>
            </a:r>
            <a:r>
              <a:rPr lang="en-US" sz="1600" dirty="0" smtClean="0">
                <a:solidFill>
                  <a:srgbClr val="000000"/>
                </a:solidFill>
                <a:latin typeface="+mj-lt"/>
                <a:ea typeface="ＭＳ Ｐゴシック" charset="-128"/>
                <a:cs typeface="ＭＳ Ｐゴシック"/>
              </a:rPr>
              <a:t>card</a:t>
            </a:r>
            <a:endParaRPr lang="en-US" sz="1600" dirty="0">
              <a:solidFill>
                <a:srgbClr val="000000"/>
              </a:solidFill>
              <a:latin typeface="+mj-lt"/>
              <a:ea typeface="ＭＳ Ｐゴシック" charset="-128"/>
              <a:cs typeface="ＭＳ Ｐゴシック"/>
            </a:endParaRPr>
          </a:p>
          <a:p>
            <a:pPr marL="169863" lvl="1" indent="-169863" eaLnBrk="0" hangingPunct="0">
              <a:lnSpc>
                <a:spcPct val="90000"/>
              </a:lnSpc>
              <a:spcBef>
                <a:spcPts val="1200"/>
              </a:spcBef>
              <a:buClr>
                <a:srgbClr val="008000"/>
              </a:buClr>
              <a:buFont typeface="Arial" pitchFamily="34" charset="0"/>
              <a:buChar char="•"/>
              <a:defRPr/>
            </a:pPr>
            <a:r>
              <a:rPr lang="en-US" sz="1600" dirty="0">
                <a:solidFill>
                  <a:srgbClr val="000000"/>
                </a:solidFill>
                <a:latin typeface="+mj-lt"/>
                <a:ea typeface="ＭＳ Ｐゴシック" charset="-128"/>
                <a:cs typeface="ＭＳ Ｐゴシック"/>
              </a:rPr>
              <a:t>See </a:t>
            </a:r>
            <a:r>
              <a:rPr lang="en-US" sz="1600" dirty="0" smtClean="0">
                <a:solidFill>
                  <a:srgbClr val="000000"/>
                </a:solidFill>
                <a:latin typeface="+mj-lt"/>
                <a:ea typeface="ＭＳ Ｐゴシック" charset="-128"/>
                <a:cs typeface="ＭＳ Ｐゴシック"/>
              </a:rPr>
              <a:t>prescription orders </a:t>
            </a:r>
            <a:r>
              <a:rPr lang="en-US" sz="1600" dirty="0">
                <a:solidFill>
                  <a:srgbClr val="000000"/>
                </a:solidFill>
                <a:latin typeface="+mj-lt"/>
                <a:ea typeface="ＭＳ Ｐゴシック" charset="-128"/>
                <a:cs typeface="ＭＳ Ｐゴシック"/>
              </a:rPr>
              <a:t>and </a:t>
            </a:r>
            <a:r>
              <a:rPr lang="en-US" sz="1600" dirty="0" smtClean="0">
                <a:solidFill>
                  <a:srgbClr val="000000"/>
                </a:solidFill>
                <a:latin typeface="+mj-lt"/>
                <a:ea typeface="ＭＳ Ｐゴシック" charset="-128"/>
                <a:cs typeface="ＭＳ Ｐゴシック"/>
              </a:rPr>
              <a:t>history</a:t>
            </a:r>
            <a:endParaRPr lang="en-US" sz="1600" dirty="0">
              <a:solidFill>
                <a:srgbClr val="000000"/>
              </a:solidFill>
              <a:latin typeface="+mj-lt"/>
              <a:ea typeface="ＭＳ Ｐゴシック" charset="-128"/>
              <a:cs typeface="ＭＳ Ｐゴシック"/>
            </a:endParaRPr>
          </a:p>
          <a:p>
            <a:pPr marL="169863" lvl="1" indent="-169863" eaLnBrk="0" hangingPunct="0">
              <a:lnSpc>
                <a:spcPct val="90000"/>
              </a:lnSpc>
              <a:spcBef>
                <a:spcPts val="1200"/>
              </a:spcBef>
              <a:buClr>
                <a:srgbClr val="008000"/>
              </a:buClr>
              <a:buFont typeface="Arial" pitchFamily="34" charset="0"/>
              <a:buChar char="•"/>
              <a:defRPr/>
            </a:pPr>
            <a:r>
              <a:rPr lang="en-US" sz="1600" dirty="0">
                <a:solidFill>
                  <a:srgbClr val="000000"/>
                </a:solidFill>
                <a:latin typeface="+mj-lt"/>
                <a:ea typeface="ＭＳ Ｐゴシック" charset="-128"/>
                <a:cs typeface="ＭＳ Ｐゴシック"/>
              </a:rPr>
              <a:t>Refill </a:t>
            </a:r>
            <a:r>
              <a:rPr lang="en-US" sz="1600" dirty="0" smtClean="0">
                <a:solidFill>
                  <a:srgbClr val="000000"/>
                </a:solidFill>
                <a:latin typeface="+mj-lt"/>
                <a:ea typeface="ＭＳ Ｐゴシック" charset="-128"/>
                <a:cs typeface="ＭＳ Ｐゴシック"/>
              </a:rPr>
              <a:t>prescriptions</a:t>
            </a:r>
            <a:endParaRPr lang="en-US" sz="1600" dirty="0">
              <a:latin typeface="+mj-lt"/>
            </a:endParaRPr>
          </a:p>
        </p:txBody>
      </p:sp>
    </p:spTree>
    <p:extLst>
      <p:ext uri="{BB962C8B-B14F-4D97-AF65-F5344CB8AC3E}">
        <p14:creationId xmlns:p14="http://schemas.microsoft.com/office/powerpoint/2010/main" val="175718523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itle 2"/>
          <p:cNvSpPr>
            <a:spLocks noGrp="1"/>
          </p:cNvSpPr>
          <p:nvPr>
            <p:ph type="title"/>
          </p:nvPr>
        </p:nvSpPr>
        <p:spPr>
          <a:xfrm>
            <a:off x="462135" y="-166312"/>
            <a:ext cx="8229600" cy="1143000"/>
          </a:xfrm>
        </p:spPr>
        <p:txBody>
          <a:bodyPr/>
          <a:lstStyle/>
          <a:p>
            <a:pPr>
              <a:lnSpc>
                <a:spcPct val="80000"/>
              </a:lnSpc>
            </a:pPr>
            <a:r>
              <a:rPr lang="en-US" dirty="0">
                <a:cs typeface="Calibri" charset="0"/>
              </a:rPr>
              <a:t>Specialist Pharmacists are an integral </a:t>
            </a:r>
            <a:br>
              <a:rPr lang="en-US" dirty="0">
                <a:cs typeface="Calibri" charset="0"/>
              </a:rPr>
            </a:br>
            <a:r>
              <a:rPr lang="en-US" dirty="0">
                <a:cs typeface="Calibri" charset="0"/>
              </a:rPr>
              <a:t>part of the </a:t>
            </a:r>
            <a:r>
              <a:rPr lang="en-US" dirty="0" smtClean="0">
                <a:cs typeface="Calibri" charset="0"/>
              </a:rPr>
              <a:t>health care </a:t>
            </a:r>
            <a:r>
              <a:rPr lang="en-US" dirty="0">
                <a:cs typeface="Calibri" charset="0"/>
              </a:rPr>
              <a:t>continuum</a:t>
            </a:r>
          </a:p>
        </p:txBody>
      </p:sp>
      <p:sp>
        <p:nvSpPr>
          <p:cNvPr id="61444" name="Content Placeholder 18"/>
          <p:cNvSpPr>
            <a:spLocks noGrp="1"/>
          </p:cNvSpPr>
          <p:nvPr>
            <p:ph idx="1"/>
          </p:nvPr>
        </p:nvSpPr>
        <p:spPr>
          <a:xfrm>
            <a:off x="474717" y="1302018"/>
            <a:ext cx="8724478" cy="4525963"/>
          </a:xfrm>
        </p:spPr>
        <p:txBody>
          <a:bodyPr/>
          <a:lstStyle/>
          <a:p>
            <a:pPr marL="0" indent="0">
              <a:lnSpc>
                <a:spcPct val="90000"/>
              </a:lnSpc>
              <a:spcBef>
                <a:spcPts val="1400"/>
              </a:spcBef>
              <a:buNone/>
            </a:pPr>
            <a:r>
              <a:rPr lang="en-US" sz="2000" dirty="0">
                <a:latin typeface="+mj-lt"/>
              </a:rPr>
              <a:t>The Caremark Specialty Pharmacy provides not only your specialty medicines, but also personalized pharmacy care management services:</a:t>
            </a:r>
          </a:p>
          <a:p>
            <a:pPr marL="225425" indent="-225425">
              <a:lnSpc>
                <a:spcPct val="90000"/>
              </a:lnSpc>
              <a:spcBef>
                <a:spcPts val="1400"/>
              </a:spcBef>
            </a:pPr>
            <a:r>
              <a:rPr lang="en-US" sz="2000" dirty="0">
                <a:latin typeface="+mj-lt"/>
              </a:rPr>
              <a:t>Access to a team of clinical experts that are specially trained in your condition </a:t>
            </a:r>
          </a:p>
          <a:p>
            <a:pPr marL="225425" indent="-225425">
              <a:lnSpc>
                <a:spcPct val="90000"/>
              </a:lnSpc>
              <a:spcBef>
                <a:spcPts val="1400"/>
              </a:spcBef>
            </a:pPr>
            <a:r>
              <a:rPr lang="en-US" sz="2000" dirty="0">
                <a:latin typeface="+mj-lt"/>
              </a:rPr>
              <a:t>On-call pharmacist 24 hours a day, seven days a week </a:t>
            </a:r>
          </a:p>
          <a:p>
            <a:pPr marL="225425" indent="-225425">
              <a:lnSpc>
                <a:spcPct val="90000"/>
              </a:lnSpc>
              <a:spcBef>
                <a:spcPts val="1400"/>
              </a:spcBef>
            </a:pPr>
            <a:r>
              <a:rPr lang="en-US" sz="2000" dirty="0">
                <a:latin typeface="+mj-lt"/>
              </a:rPr>
              <a:t>Coordination of care with you and your doctor</a:t>
            </a:r>
          </a:p>
          <a:p>
            <a:pPr marL="225425" indent="-225425">
              <a:lnSpc>
                <a:spcPct val="90000"/>
              </a:lnSpc>
              <a:spcBef>
                <a:spcPts val="1400"/>
              </a:spcBef>
            </a:pPr>
            <a:r>
              <a:rPr lang="en-US" sz="2000" dirty="0">
                <a:latin typeface="+mj-lt"/>
              </a:rPr>
              <a:t>Convenient delivery to the address of your choice, including your </a:t>
            </a:r>
            <a:r>
              <a:rPr lang="en-US" sz="2000" dirty="0" smtClean="0">
                <a:latin typeface="+mj-lt"/>
              </a:rPr>
              <a:t>doctor’s </a:t>
            </a:r>
            <a:r>
              <a:rPr lang="en-US" sz="2000" dirty="0">
                <a:latin typeface="+mj-lt"/>
              </a:rPr>
              <a:t>office</a:t>
            </a:r>
          </a:p>
          <a:p>
            <a:pPr marL="225425" indent="-225425">
              <a:lnSpc>
                <a:spcPct val="90000"/>
              </a:lnSpc>
              <a:spcBef>
                <a:spcPts val="1400"/>
              </a:spcBef>
            </a:pPr>
            <a:r>
              <a:rPr lang="en-US" sz="2000" dirty="0">
                <a:latin typeface="+mj-lt"/>
              </a:rPr>
              <a:t>Medicine- and condition-specific education and counseling </a:t>
            </a:r>
          </a:p>
          <a:p>
            <a:pPr marL="225425" indent="-225425">
              <a:lnSpc>
                <a:spcPct val="90000"/>
              </a:lnSpc>
              <a:spcBef>
                <a:spcPts val="1400"/>
              </a:spcBef>
            </a:pPr>
            <a:r>
              <a:rPr lang="en-US" sz="2000" dirty="0">
                <a:latin typeface="+mj-lt"/>
              </a:rPr>
              <a:t>Insurance and financial coordination assistance</a:t>
            </a:r>
          </a:p>
          <a:p>
            <a:pPr marL="225425" indent="-225425">
              <a:lnSpc>
                <a:spcPct val="90000"/>
              </a:lnSpc>
              <a:spcBef>
                <a:spcPts val="1400"/>
              </a:spcBef>
            </a:pPr>
            <a:r>
              <a:rPr lang="en-US" sz="2000" dirty="0">
                <a:latin typeface="+mj-lt"/>
              </a:rPr>
              <a:t>Confidential and empathetic care</a:t>
            </a:r>
          </a:p>
          <a:p>
            <a:pPr marL="225425" indent="-225425">
              <a:lnSpc>
                <a:spcPct val="90000"/>
              </a:lnSpc>
              <a:spcBef>
                <a:spcPts val="1400"/>
              </a:spcBef>
            </a:pPr>
            <a:r>
              <a:rPr lang="en-US" sz="2000" dirty="0">
                <a:latin typeface="+mj-lt"/>
              </a:rPr>
              <a:t>Online support and resources through </a:t>
            </a:r>
            <a:r>
              <a:rPr lang="en-US" sz="2000" b="1" dirty="0" err="1">
                <a:latin typeface="+mj-lt"/>
              </a:rPr>
              <a:t>www.CVSCaremarkSpecialtyR</a:t>
            </a:r>
            <a:r>
              <a:rPr lang="en-US" sz="1800" b="1" dirty="0" err="1">
                <a:latin typeface="+mj-lt"/>
              </a:rPr>
              <a:t>x.com</a:t>
            </a:r>
            <a:r>
              <a:rPr lang="en-US" sz="1800" dirty="0">
                <a:latin typeface="+mj-lt"/>
              </a:rPr>
              <a:t>, </a:t>
            </a:r>
            <a:r>
              <a:rPr lang="en-US" sz="2000" dirty="0">
                <a:latin typeface="+mj-lt"/>
              </a:rPr>
              <a:t>including condition‑specific information and the specialty pharmacy drug </a:t>
            </a:r>
            <a:r>
              <a:rPr lang="en-US" sz="2000" dirty="0" smtClean="0">
                <a:latin typeface="+mj-lt"/>
              </a:rPr>
              <a:t>list</a:t>
            </a:r>
            <a:endParaRPr lang="en-US" sz="2000" dirty="0">
              <a:latin typeface="+mj-lt"/>
            </a:endParaRPr>
          </a:p>
        </p:txBody>
      </p:sp>
      <p:sp>
        <p:nvSpPr>
          <p:cNvPr id="61446" name="TextBox 15"/>
          <p:cNvSpPr txBox="1">
            <a:spLocks noChangeArrowheads="1"/>
          </p:cNvSpPr>
          <p:nvPr/>
        </p:nvSpPr>
        <p:spPr bwMode="auto">
          <a:xfrm>
            <a:off x="4775200" y="4229100"/>
            <a:ext cx="39862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sz="1600">
              <a:solidFill>
                <a:srgbClr val="000000"/>
              </a:solidFill>
            </a:endParaRPr>
          </a:p>
        </p:txBody>
      </p:sp>
    </p:spTree>
    <p:extLst>
      <p:ext uri="{BB962C8B-B14F-4D97-AF65-F5344CB8AC3E}">
        <p14:creationId xmlns:p14="http://schemas.microsoft.com/office/powerpoint/2010/main" val="136204853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175131"/>
            <a:ext cx="8229600" cy="1143000"/>
          </a:xfrm>
        </p:spPr>
        <p:txBody>
          <a:bodyPr/>
          <a:lstStyle/>
          <a:p>
            <a:pPr marL="609600" indent="-609600" eaLnBrk="1" hangingPunct="1"/>
            <a:r>
              <a:rPr lang="en-US" dirty="0">
                <a:cs typeface="Calibri" charset="0"/>
              </a:rPr>
              <a:t>Information </a:t>
            </a:r>
            <a:r>
              <a:rPr lang="en-US" dirty="0" smtClean="0">
                <a:cs typeface="Calibri" charset="0"/>
              </a:rPr>
              <a:t>resources</a:t>
            </a:r>
            <a:endParaRPr lang="en-US" dirty="0">
              <a:cs typeface="Calibri" charset="0"/>
            </a:endParaRPr>
          </a:p>
        </p:txBody>
      </p:sp>
      <p:sp>
        <p:nvSpPr>
          <p:cNvPr id="62467" name="Rectangle 9"/>
          <p:cNvSpPr>
            <a:spLocks noGrp="1" noChangeArrowheads="1"/>
          </p:cNvSpPr>
          <p:nvPr>
            <p:ph idx="1"/>
          </p:nvPr>
        </p:nvSpPr>
        <p:spPr>
          <a:xfrm>
            <a:off x="473040" y="1285776"/>
            <a:ext cx="8636000" cy="5556250"/>
          </a:xfrm>
        </p:spPr>
        <p:txBody>
          <a:bodyPr/>
          <a:lstStyle/>
          <a:p>
            <a:pPr eaLnBrk="1" hangingPunct="1">
              <a:lnSpc>
                <a:spcPct val="90000"/>
              </a:lnSpc>
            </a:pPr>
            <a:r>
              <a:rPr lang="en-US" sz="2000" dirty="0">
                <a:latin typeface="+mj-lt"/>
              </a:rPr>
              <a:t>TRS Website – </a:t>
            </a:r>
            <a:r>
              <a:rPr lang="en-US" sz="2000" b="1" dirty="0" err="1">
                <a:solidFill>
                  <a:srgbClr val="008000"/>
                </a:solidFill>
                <a:latin typeface="+mj-lt"/>
              </a:rPr>
              <a:t>www.trs.state.tx.us</a:t>
            </a:r>
            <a:r>
              <a:rPr lang="en-US" sz="2000" b="1" dirty="0">
                <a:solidFill>
                  <a:srgbClr val="008000"/>
                </a:solidFill>
                <a:latin typeface="+mj-lt"/>
              </a:rPr>
              <a:t>/</a:t>
            </a:r>
            <a:r>
              <a:rPr lang="en-US" sz="2000" b="1" dirty="0" err="1">
                <a:solidFill>
                  <a:srgbClr val="008000"/>
                </a:solidFill>
                <a:latin typeface="+mj-lt"/>
              </a:rPr>
              <a:t>trs-activecare</a:t>
            </a:r>
            <a:endParaRPr lang="en-US" sz="2000" b="1" dirty="0">
              <a:solidFill>
                <a:srgbClr val="008000"/>
              </a:solidFill>
              <a:latin typeface="+mj-lt"/>
            </a:endParaRPr>
          </a:p>
          <a:p>
            <a:pPr lvl="1" eaLnBrk="1" hangingPunct="1">
              <a:lnSpc>
                <a:spcPct val="90000"/>
              </a:lnSpc>
            </a:pPr>
            <a:r>
              <a:rPr lang="en-US" sz="1400" dirty="0">
                <a:latin typeface="+mj-lt"/>
              </a:rPr>
              <a:t>Pharmacy Benefit Highlights</a:t>
            </a:r>
          </a:p>
          <a:p>
            <a:pPr lvl="1" eaLnBrk="1" hangingPunct="1">
              <a:lnSpc>
                <a:spcPct val="90000"/>
              </a:lnSpc>
            </a:pPr>
            <a:r>
              <a:rPr lang="en-US" sz="1400" dirty="0">
                <a:latin typeface="+mj-lt"/>
              </a:rPr>
              <a:t>List of maintenance medications</a:t>
            </a:r>
          </a:p>
          <a:p>
            <a:pPr lvl="1" eaLnBrk="1" hangingPunct="1">
              <a:lnSpc>
                <a:spcPct val="90000"/>
              </a:lnSpc>
            </a:pPr>
            <a:r>
              <a:rPr lang="en-US" sz="1400" dirty="0">
                <a:latin typeface="+mj-lt"/>
              </a:rPr>
              <a:t>FAQs</a:t>
            </a:r>
          </a:p>
          <a:p>
            <a:pPr lvl="1" eaLnBrk="1" hangingPunct="1">
              <a:lnSpc>
                <a:spcPct val="90000"/>
              </a:lnSpc>
            </a:pPr>
            <a:r>
              <a:rPr lang="en-US" sz="1400" dirty="0">
                <a:latin typeface="+mj-lt"/>
              </a:rPr>
              <a:t>Download forms</a:t>
            </a:r>
          </a:p>
          <a:p>
            <a:pPr eaLnBrk="1" hangingPunct="1">
              <a:lnSpc>
                <a:spcPct val="90000"/>
              </a:lnSpc>
              <a:spcBef>
                <a:spcPts val="1100"/>
              </a:spcBef>
            </a:pPr>
            <a:r>
              <a:rPr lang="en-US" sz="2000" dirty="0" smtClean="0">
                <a:latin typeface="+mj-lt"/>
              </a:rPr>
              <a:t>Caremark </a:t>
            </a:r>
            <a:r>
              <a:rPr lang="en-US" sz="2000" dirty="0">
                <a:latin typeface="+mj-lt"/>
              </a:rPr>
              <a:t>Participant Website – </a:t>
            </a:r>
            <a:r>
              <a:rPr lang="en-US" sz="2000" b="1" dirty="0" err="1">
                <a:solidFill>
                  <a:srgbClr val="008000"/>
                </a:solidFill>
                <a:latin typeface="+mj-lt"/>
              </a:rPr>
              <a:t>www.caremark.com</a:t>
            </a:r>
            <a:r>
              <a:rPr lang="en-US" sz="2000" b="1" dirty="0">
                <a:solidFill>
                  <a:srgbClr val="008000"/>
                </a:solidFill>
                <a:latin typeface="+mj-lt"/>
              </a:rPr>
              <a:t>/</a:t>
            </a:r>
            <a:r>
              <a:rPr lang="en-US" sz="2000" b="1" dirty="0" err="1">
                <a:solidFill>
                  <a:srgbClr val="008000"/>
                </a:solidFill>
                <a:latin typeface="+mj-lt"/>
              </a:rPr>
              <a:t>trsactivecare</a:t>
            </a:r>
            <a:endParaRPr lang="en-US" sz="2000" b="1" dirty="0">
              <a:solidFill>
                <a:srgbClr val="008000"/>
              </a:solidFill>
              <a:latin typeface="+mj-lt"/>
            </a:endParaRPr>
          </a:p>
          <a:p>
            <a:pPr lvl="1" eaLnBrk="1" hangingPunct="1">
              <a:lnSpc>
                <a:spcPct val="90000"/>
              </a:lnSpc>
            </a:pPr>
            <a:r>
              <a:rPr lang="en-US" sz="1400" dirty="0">
                <a:latin typeface="+mj-lt"/>
              </a:rPr>
              <a:t>Prior authorization list</a:t>
            </a:r>
          </a:p>
          <a:p>
            <a:pPr lvl="1" eaLnBrk="1" hangingPunct="1">
              <a:lnSpc>
                <a:spcPct val="90000"/>
              </a:lnSpc>
            </a:pPr>
            <a:r>
              <a:rPr lang="en-US" sz="1400" dirty="0">
                <a:latin typeface="+mj-lt"/>
              </a:rPr>
              <a:t>Formulary information</a:t>
            </a:r>
          </a:p>
          <a:p>
            <a:pPr lvl="1" eaLnBrk="1" hangingPunct="1">
              <a:lnSpc>
                <a:spcPct val="90000"/>
              </a:lnSpc>
            </a:pPr>
            <a:r>
              <a:rPr lang="en-US" sz="1400" dirty="0">
                <a:latin typeface="+mj-lt"/>
              </a:rPr>
              <a:t>Locate a participating pharmacy</a:t>
            </a:r>
          </a:p>
          <a:p>
            <a:pPr lvl="1" eaLnBrk="1" hangingPunct="1">
              <a:lnSpc>
                <a:spcPct val="90000"/>
              </a:lnSpc>
            </a:pPr>
            <a:r>
              <a:rPr lang="en-US" sz="1400" dirty="0">
                <a:latin typeface="+mj-lt"/>
              </a:rPr>
              <a:t>Generics Rx Advantage</a:t>
            </a:r>
          </a:p>
          <a:p>
            <a:pPr lvl="1" eaLnBrk="1" hangingPunct="1">
              <a:lnSpc>
                <a:spcPct val="90000"/>
              </a:lnSpc>
            </a:pPr>
            <a:r>
              <a:rPr lang="en-US" sz="1400" dirty="0">
                <a:latin typeface="+mj-lt"/>
              </a:rPr>
              <a:t>My Rx Choices® / Price a Medication</a:t>
            </a:r>
          </a:p>
          <a:p>
            <a:pPr lvl="1" eaLnBrk="1" hangingPunct="1">
              <a:lnSpc>
                <a:spcPct val="90000"/>
              </a:lnSpc>
            </a:pPr>
            <a:r>
              <a:rPr lang="en-US" sz="1400" dirty="0">
                <a:latin typeface="+mj-lt"/>
              </a:rPr>
              <a:t>Health and wellness information</a:t>
            </a:r>
          </a:p>
          <a:p>
            <a:pPr lvl="1" eaLnBrk="1" hangingPunct="1">
              <a:lnSpc>
                <a:spcPct val="90000"/>
              </a:lnSpc>
            </a:pPr>
            <a:r>
              <a:rPr lang="en-US" sz="1400" dirty="0">
                <a:latin typeface="+mj-lt"/>
              </a:rPr>
              <a:t>Mobile App</a:t>
            </a:r>
          </a:p>
          <a:p>
            <a:pPr lvl="1" eaLnBrk="1" hangingPunct="1">
              <a:lnSpc>
                <a:spcPct val="90000"/>
              </a:lnSpc>
            </a:pPr>
            <a:r>
              <a:rPr lang="en-US" sz="1400" dirty="0">
                <a:latin typeface="+mj-lt"/>
              </a:rPr>
              <a:t>Check prescription status</a:t>
            </a:r>
          </a:p>
          <a:p>
            <a:pPr lvl="1" eaLnBrk="1" hangingPunct="1">
              <a:lnSpc>
                <a:spcPct val="90000"/>
              </a:lnSpc>
            </a:pPr>
            <a:r>
              <a:rPr lang="en-US" sz="1400" dirty="0">
                <a:latin typeface="+mj-lt"/>
              </a:rPr>
              <a:t>Order mail order refills</a:t>
            </a:r>
          </a:p>
          <a:p>
            <a:pPr lvl="1" eaLnBrk="1" hangingPunct="1">
              <a:lnSpc>
                <a:spcPct val="90000"/>
              </a:lnSpc>
            </a:pPr>
            <a:r>
              <a:rPr lang="en-US" sz="1400" dirty="0">
                <a:latin typeface="+mj-lt"/>
              </a:rPr>
              <a:t>Download forms</a:t>
            </a:r>
          </a:p>
          <a:p>
            <a:pPr lvl="1" eaLnBrk="1" hangingPunct="1">
              <a:lnSpc>
                <a:spcPct val="90000"/>
              </a:lnSpc>
            </a:pPr>
            <a:r>
              <a:rPr lang="en-US" sz="1400" dirty="0">
                <a:latin typeface="+mj-lt"/>
              </a:rPr>
              <a:t>Caremark widget </a:t>
            </a:r>
          </a:p>
          <a:p>
            <a:pPr eaLnBrk="1" hangingPunct="1">
              <a:lnSpc>
                <a:spcPct val="90000"/>
              </a:lnSpc>
              <a:spcBef>
                <a:spcPts val="1100"/>
              </a:spcBef>
            </a:pPr>
            <a:r>
              <a:rPr lang="en-US" sz="2000" dirty="0">
                <a:latin typeface="+mj-lt"/>
              </a:rPr>
              <a:t>Customer Service – </a:t>
            </a:r>
            <a:r>
              <a:rPr lang="en-US" sz="2000" b="1" dirty="0">
                <a:solidFill>
                  <a:srgbClr val="008000"/>
                </a:solidFill>
                <a:latin typeface="+mj-lt"/>
              </a:rPr>
              <a:t>1-800-222-9205 </a:t>
            </a:r>
          </a:p>
          <a:p>
            <a:pPr eaLnBrk="1" hangingPunct="1">
              <a:lnSpc>
                <a:spcPct val="90000"/>
              </a:lnSpc>
              <a:spcBef>
                <a:spcPts val="1100"/>
              </a:spcBef>
            </a:pPr>
            <a:r>
              <a:rPr lang="en-US" sz="2000" dirty="0">
                <a:latin typeface="+mj-lt"/>
              </a:rPr>
              <a:t>Benefits Booklet</a:t>
            </a:r>
          </a:p>
        </p:txBody>
      </p:sp>
      <p:pic>
        <p:nvPicPr>
          <p:cNvPr id="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979615" y="5368570"/>
            <a:ext cx="3042087" cy="107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7572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title"/>
          </p:nvPr>
        </p:nvSpPr>
        <p:spPr>
          <a:xfrm>
            <a:off x="494828" y="402538"/>
            <a:ext cx="8229600" cy="563563"/>
          </a:xfrm>
        </p:spPr>
        <p:txBody>
          <a:bodyPr/>
          <a:lstStyle/>
          <a:p>
            <a:pPr eaLnBrk="1" hangingPunct="1">
              <a:lnSpc>
                <a:spcPct val="90000"/>
              </a:lnSpc>
            </a:pPr>
            <a:r>
              <a:rPr lang="en-US" dirty="0">
                <a:cs typeface="Calibri" charset="0"/>
              </a:rPr>
              <a:t>What if I </a:t>
            </a:r>
            <a:r>
              <a:rPr lang="en-US" dirty="0" smtClean="0">
                <a:cs typeface="Calibri" charset="0"/>
              </a:rPr>
              <a:t>have questions</a:t>
            </a:r>
            <a:r>
              <a:rPr lang="en-US" dirty="0">
                <a:cs typeface="Calibri" charset="0"/>
              </a:rPr>
              <a:t>?</a:t>
            </a:r>
          </a:p>
        </p:txBody>
      </p:sp>
      <p:sp>
        <p:nvSpPr>
          <p:cNvPr id="110595" name="Rectangle 10"/>
          <p:cNvSpPr>
            <a:spLocks noGrp="1" noChangeArrowheads="1"/>
          </p:cNvSpPr>
          <p:nvPr>
            <p:ph idx="1"/>
          </p:nvPr>
        </p:nvSpPr>
        <p:spPr>
          <a:xfrm>
            <a:off x="470088" y="1745206"/>
            <a:ext cx="8636000" cy="3468687"/>
          </a:xfrm>
        </p:spPr>
        <p:txBody>
          <a:bodyPr/>
          <a:lstStyle/>
          <a:p>
            <a:pPr marL="225425" indent="-225425" eaLnBrk="1" hangingPunct="1">
              <a:lnSpc>
                <a:spcPct val="90000"/>
              </a:lnSpc>
              <a:spcBef>
                <a:spcPts val="1128"/>
              </a:spcBef>
            </a:pPr>
            <a:r>
              <a:rPr lang="en-US" dirty="0">
                <a:latin typeface="+mj-lt"/>
              </a:rPr>
              <a:t>Call TRS-</a:t>
            </a:r>
            <a:r>
              <a:rPr lang="en-US" dirty="0" err="1">
                <a:latin typeface="+mj-lt"/>
              </a:rPr>
              <a:t>ActiveCare</a:t>
            </a:r>
            <a:r>
              <a:rPr lang="en-US" dirty="0">
                <a:latin typeface="+mj-lt"/>
              </a:rPr>
              <a:t> customer service for:</a:t>
            </a:r>
          </a:p>
          <a:p>
            <a:pPr lvl="1" eaLnBrk="1" hangingPunct="1">
              <a:lnSpc>
                <a:spcPct val="90000"/>
              </a:lnSpc>
              <a:spcBef>
                <a:spcPts val="1128"/>
              </a:spcBef>
            </a:pPr>
            <a:r>
              <a:rPr lang="en-US" dirty="0">
                <a:latin typeface="+mj-lt"/>
              </a:rPr>
              <a:t>Claim questions/status</a:t>
            </a:r>
          </a:p>
          <a:p>
            <a:pPr lvl="1" eaLnBrk="1" hangingPunct="1">
              <a:lnSpc>
                <a:spcPct val="90000"/>
              </a:lnSpc>
              <a:spcBef>
                <a:spcPts val="1128"/>
              </a:spcBef>
            </a:pPr>
            <a:r>
              <a:rPr lang="en-US" dirty="0">
                <a:latin typeface="+mj-lt"/>
              </a:rPr>
              <a:t>Network provider information</a:t>
            </a:r>
          </a:p>
          <a:p>
            <a:pPr lvl="1" eaLnBrk="1" hangingPunct="1">
              <a:lnSpc>
                <a:spcPct val="90000"/>
              </a:lnSpc>
              <a:spcBef>
                <a:spcPts val="1128"/>
              </a:spcBef>
            </a:pPr>
            <a:r>
              <a:rPr lang="en-US" dirty="0" smtClean="0">
                <a:latin typeface="+mj-lt"/>
              </a:rPr>
              <a:t>Medical </a:t>
            </a:r>
            <a:r>
              <a:rPr lang="en-US" dirty="0">
                <a:latin typeface="+mj-lt"/>
              </a:rPr>
              <a:t>and Rx coverage questions</a:t>
            </a:r>
          </a:p>
          <a:p>
            <a:pPr lvl="1" eaLnBrk="1" hangingPunct="1">
              <a:lnSpc>
                <a:spcPct val="90000"/>
              </a:lnSpc>
              <a:spcBef>
                <a:spcPts val="1128"/>
              </a:spcBef>
            </a:pPr>
            <a:r>
              <a:rPr lang="en-US" dirty="0">
                <a:latin typeface="+mj-lt"/>
              </a:rPr>
              <a:t>Inquiries (telephone and email)</a:t>
            </a:r>
          </a:p>
          <a:p>
            <a:pPr lvl="1" eaLnBrk="1" hangingPunct="1">
              <a:lnSpc>
                <a:spcPct val="90000"/>
              </a:lnSpc>
              <a:spcBef>
                <a:spcPts val="1128"/>
              </a:spcBef>
            </a:pPr>
            <a:r>
              <a:rPr lang="en-US" dirty="0">
                <a:latin typeface="+mj-lt"/>
              </a:rPr>
              <a:t>ID card requests</a:t>
            </a:r>
          </a:p>
          <a:p>
            <a:pPr lvl="1" eaLnBrk="1" hangingPunct="1">
              <a:lnSpc>
                <a:spcPct val="90000"/>
              </a:lnSpc>
              <a:spcBef>
                <a:spcPts val="1128"/>
              </a:spcBef>
            </a:pPr>
            <a:r>
              <a:rPr lang="en-US" dirty="0">
                <a:latin typeface="+mj-lt"/>
              </a:rPr>
              <a:t>Transition of care information</a:t>
            </a:r>
          </a:p>
          <a:p>
            <a:pPr lvl="1" eaLnBrk="1" hangingPunct="1">
              <a:lnSpc>
                <a:spcPct val="90000"/>
              </a:lnSpc>
              <a:spcBef>
                <a:spcPts val="1128"/>
              </a:spcBef>
            </a:pPr>
            <a:r>
              <a:rPr lang="en-US" dirty="0">
                <a:latin typeface="+mj-lt"/>
              </a:rPr>
              <a:t>Help with online </a:t>
            </a:r>
            <a:r>
              <a:rPr lang="en-US" dirty="0" smtClean="0">
                <a:latin typeface="+mj-lt"/>
              </a:rPr>
              <a:t>tools</a:t>
            </a:r>
            <a:endParaRPr lang="en-US" dirty="0">
              <a:latin typeface="+mj-lt"/>
            </a:endParaRPr>
          </a:p>
        </p:txBody>
      </p:sp>
      <p:sp>
        <p:nvSpPr>
          <p:cNvPr id="110600" name="Rectangle 8"/>
          <p:cNvSpPr>
            <a:spLocks noChangeArrowheads="1"/>
          </p:cNvSpPr>
          <p:nvPr/>
        </p:nvSpPr>
        <p:spPr bwMode="auto">
          <a:xfrm>
            <a:off x="559851" y="1329241"/>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lnSpc>
                <a:spcPct val="90000"/>
              </a:lnSpc>
              <a:spcBef>
                <a:spcPct val="40000"/>
              </a:spcBef>
              <a:buClr>
                <a:srgbClr val="8CA63B"/>
              </a:buClr>
              <a:buSzPct val="110000"/>
            </a:pPr>
            <a:r>
              <a:rPr lang="en-US" sz="2200" b="1" dirty="0">
                <a:solidFill>
                  <a:srgbClr val="246DAE"/>
                </a:solidFill>
                <a:latin typeface="+mj-lt"/>
              </a:rPr>
              <a:t>Personalized Service</a:t>
            </a:r>
            <a:endParaRPr lang="en-US" sz="2200" dirty="0">
              <a:solidFill>
                <a:srgbClr val="246DAE"/>
              </a:solidFill>
              <a:latin typeface="+mj-lt"/>
            </a:endParaRPr>
          </a:p>
        </p:txBody>
      </p:sp>
      <p:pic>
        <p:nvPicPr>
          <p:cNvPr id="3" name="Picture 2" descr="4820846-1501x225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07862" y="2475374"/>
            <a:ext cx="3951172" cy="2630026"/>
          </a:xfrm>
          <a:prstGeom prst="rect">
            <a:avLst/>
          </a:prstGeom>
          <a:ln>
            <a:noFill/>
          </a:ln>
          <a:effectLst>
            <a:softEdge rad="112500"/>
          </a:effectLst>
          <a:scene3d>
            <a:camera prst="orthographicFront"/>
            <a:lightRig rig="threePt" dir="t"/>
          </a:scene3d>
          <a:sp3d>
            <a:bevelT/>
          </a:sp3d>
        </p:spPr>
      </p:pic>
      <p:grpSp>
        <p:nvGrpSpPr>
          <p:cNvPr id="4" name="Group 3"/>
          <p:cNvGrpSpPr/>
          <p:nvPr/>
        </p:nvGrpSpPr>
        <p:grpSpPr>
          <a:xfrm>
            <a:off x="4476647" y="4976232"/>
            <a:ext cx="4182387" cy="1340555"/>
            <a:chOff x="4767707" y="5105400"/>
            <a:chExt cx="4233417" cy="1340555"/>
          </a:xfrm>
        </p:grpSpPr>
        <p:sp>
          <p:nvSpPr>
            <p:cNvPr id="110598" name="AutoShape 2"/>
            <p:cNvSpPr>
              <a:spLocks noChangeArrowheads="1"/>
            </p:cNvSpPr>
            <p:nvPr/>
          </p:nvSpPr>
          <p:spPr bwMode="auto">
            <a:xfrm>
              <a:off x="4998921" y="5105400"/>
              <a:ext cx="4002203" cy="1295161"/>
            </a:xfrm>
            <a:prstGeom prst="roundRect">
              <a:avLst>
                <a:gd name="adj" fmla="val 14005"/>
              </a:avLst>
            </a:prstGeom>
            <a:solidFill>
              <a:schemeClr val="accent1">
                <a:lumMod val="75000"/>
              </a:schemeClr>
            </a:solidFill>
            <a:ln w="19050">
              <a:solidFill>
                <a:srgbClr val="80B4E4"/>
              </a:solidFill>
              <a:round/>
              <a:headEnd/>
              <a:tailEnd/>
            </a:ln>
            <a:effectLst/>
            <a:scene3d>
              <a:camera prst="orthographicFront"/>
              <a:lightRig rig="threePt" dir="t"/>
            </a:scene3d>
            <a:sp3d>
              <a:bevelT/>
            </a:sp3d>
            <a:extLst/>
          </p:spPr>
          <p:txBody>
            <a:bodyPr lIns="685800" tIns="91440" rIns="45720" bIns="91440" anchor="ctr"/>
            <a:lstStyle/>
            <a:p>
              <a:pPr algn="ctr">
                <a:lnSpc>
                  <a:spcPct val="90000"/>
                </a:lnSpc>
              </a:pPr>
              <a:endParaRPr lang="en-US" sz="3400" b="1">
                <a:solidFill>
                  <a:srgbClr val="F2F2F2"/>
                </a:solidFill>
                <a:latin typeface="+mj-lt"/>
              </a:endParaRPr>
            </a:p>
          </p:txBody>
        </p:sp>
        <p:sp>
          <p:nvSpPr>
            <p:cNvPr id="2" name="TextBox 1"/>
            <p:cNvSpPr txBox="1"/>
            <p:nvPr/>
          </p:nvSpPr>
          <p:spPr>
            <a:xfrm>
              <a:off x="4767707" y="5307182"/>
              <a:ext cx="4233417" cy="1138773"/>
            </a:xfrm>
            <a:prstGeom prst="rect">
              <a:avLst/>
            </a:prstGeom>
            <a:noFill/>
          </p:spPr>
          <p:txBody>
            <a:bodyPr wrap="square" rtlCol="0">
              <a:spAutoFit/>
            </a:bodyPr>
            <a:lstStyle/>
            <a:p>
              <a:pPr algn="ctr"/>
              <a:r>
                <a:rPr lang="en-US" b="1" dirty="0">
                  <a:solidFill>
                    <a:schemeClr val="bg1"/>
                  </a:solidFill>
                </a:rPr>
                <a:t>TRS-</a:t>
              </a:r>
              <a:r>
                <a:rPr lang="en-US" b="1" dirty="0" err="1">
                  <a:solidFill>
                    <a:schemeClr val="bg1"/>
                  </a:solidFill>
                </a:rPr>
                <a:t>ActiveCare</a:t>
              </a:r>
              <a:r>
                <a:rPr lang="en-US" b="1" dirty="0">
                  <a:solidFill>
                    <a:schemeClr val="bg1"/>
                  </a:solidFill>
                </a:rPr>
                <a:t> Customer Service</a:t>
              </a:r>
              <a:r>
                <a:rPr lang="en-US" sz="1600" b="1" dirty="0">
                  <a:solidFill>
                    <a:schemeClr val="bg1"/>
                  </a:solidFill>
                </a:rPr>
                <a:t> </a:t>
              </a:r>
              <a:br>
                <a:rPr lang="en-US" sz="1600" b="1" dirty="0">
                  <a:solidFill>
                    <a:schemeClr val="bg1"/>
                  </a:solidFill>
                </a:rPr>
              </a:br>
              <a:r>
                <a:rPr lang="en-US" sz="3200" b="1" dirty="0">
                  <a:solidFill>
                    <a:schemeClr val="bg1"/>
                  </a:solidFill>
                </a:rPr>
                <a:t>1-800-222-9205</a:t>
              </a:r>
            </a:p>
            <a:p>
              <a:pPr algn="ctr"/>
              <a:endParaRPr lang="en-US" dirty="0"/>
            </a:p>
          </p:txBody>
        </p:sp>
      </p:grpSp>
    </p:spTree>
    <p:extLst>
      <p:ext uri="{BB962C8B-B14F-4D97-AF65-F5344CB8AC3E}">
        <p14:creationId xmlns:p14="http://schemas.microsoft.com/office/powerpoint/2010/main" val="5050388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79" y="4524004"/>
            <a:ext cx="7772400" cy="1362075"/>
          </a:xfrm>
        </p:spPr>
        <p:txBody>
          <a:bodyPr/>
          <a:lstStyle/>
          <a:p>
            <a:pPr>
              <a:defRPr/>
            </a:pPr>
            <a:r>
              <a:rPr lang="en-US" dirty="0" smtClean="0"/>
              <a:t>HMO </a:t>
            </a:r>
            <a:r>
              <a:rPr lang="en-US" dirty="0"/>
              <a:t>Plan Option</a:t>
            </a:r>
            <a:br>
              <a:rPr lang="en-US" dirty="0"/>
            </a:br>
            <a:r>
              <a:rPr lang="en-US" dirty="0"/>
              <a:t/>
            </a:r>
            <a:br>
              <a:rPr lang="en-US" dirty="0"/>
            </a:br>
            <a:r>
              <a:rPr lang="en-US" dirty="0" smtClean="0"/>
              <a:t>2014-2015 </a:t>
            </a:r>
            <a:r>
              <a:rPr lang="en-US" dirty="0"/>
              <a:t>Plan Year</a:t>
            </a:r>
            <a:r>
              <a:rPr lang="en-US" dirty="0" smtClean="0"/>
              <a:t/>
            </a:r>
            <a:br>
              <a:rPr lang="en-US" dirty="0" smtClean="0"/>
            </a:br>
            <a:endParaRPr lang="en-US" dirty="0"/>
          </a:p>
        </p:txBody>
      </p:sp>
      <p:sp>
        <p:nvSpPr>
          <p:cNvPr id="3" name="Text Placeholder 2"/>
          <p:cNvSpPr>
            <a:spLocks noGrp="1"/>
          </p:cNvSpPr>
          <p:nvPr>
            <p:ph type="body" idx="1"/>
          </p:nvPr>
        </p:nvSpPr>
        <p:spPr>
          <a:xfrm>
            <a:off x="479779" y="3047112"/>
            <a:ext cx="7772400" cy="1500187"/>
          </a:xfrm>
        </p:spPr>
        <p:txBody>
          <a:bodyPr/>
          <a:lstStyle/>
          <a:p>
            <a:pPr>
              <a:defRPr/>
            </a:pPr>
            <a:r>
              <a:rPr lang="en-US" b="1" dirty="0" err="1">
                <a:solidFill>
                  <a:schemeClr val="bg1"/>
                </a:solidFill>
                <a:latin typeface="Chalkduster"/>
                <a:cs typeface="Chalkduster"/>
              </a:rPr>
              <a:t>FirstCare</a:t>
            </a:r>
            <a:r>
              <a:rPr lang="en-US" b="1" dirty="0">
                <a:solidFill>
                  <a:schemeClr val="bg1"/>
                </a:solidFill>
                <a:latin typeface="Chalkduster"/>
                <a:cs typeface="Chalkduster"/>
              </a:rPr>
              <a:t> Health Plans</a:t>
            </a:r>
          </a:p>
        </p:txBody>
      </p:sp>
      <p:sp>
        <p:nvSpPr>
          <p:cNvPr id="4" name="Rectangle 3"/>
          <p:cNvSpPr/>
          <p:nvPr/>
        </p:nvSpPr>
        <p:spPr>
          <a:xfrm>
            <a:off x="404813" y="247604"/>
            <a:ext cx="4843151" cy="3162926"/>
          </a:xfrm>
          <a:prstGeom prst="rect">
            <a:avLst/>
          </a:prstGeom>
          <a:gradFill flip="none" rotWithShape="1">
            <a:gsLst>
              <a:gs pos="0">
                <a:schemeClr val="accent1">
                  <a:lumMod val="75000"/>
                </a:schemeClr>
              </a:gs>
              <a:gs pos="100000">
                <a:srgbClr val="FFFFFF"/>
              </a:gs>
            </a:gsLst>
            <a:lin ang="57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V="1">
            <a:off x="396875" y="3410529"/>
            <a:ext cx="6528522" cy="7986"/>
          </a:xfrm>
          <a:prstGeom prst="line">
            <a:avLst/>
          </a:prstGeom>
          <a:ln w="57150" cmpd="sng"/>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8" name="Picture 7" descr="7881671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076" y="423863"/>
            <a:ext cx="4254500" cy="2836334"/>
          </a:xfrm>
          <a:prstGeom prst="rect">
            <a:avLst/>
          </a:prstGeom>
          <a:ln>
            <a:noFill/>
          </a:ln>
          <a:effectLst>
            <a:softEdge rad="112500"/>
          </a:effectLst>
        </p:spPr>
      </p:pic>
    </p:spTree>
    <p:extLst>
      <p:ext uri="{BB962C8B-B14F-4D97-AF65-F5344CB8AC3E}">
        <p14:creationId xmlns:p14="http://schemas.microsoft.com/office/powerpoint/2010/main" val="191856338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title"/>
          </p:nvPr>
        </p:nvSpPr>
        <p:spPr>
          <a:xfrm>
            <a:off x="476014" y="180568"/>
            <a:ext cx="8229600" cy="788399"/>
          </a:xfrm>
        </p:spPr>
        <p:txBody>
          <a:bodyPr/>
          <a:lstStyle/>
          <a:p>
            <a:pPr eaLnBrk="1" hangingPunct="1">
              <a:lnSpc>
                <a:spcPct val="90000"/>
              </a:lnSpc>
            </a:pPr>
            <a:r>
              <a:rPr lang="en-US" dirty="0">
                <a:cs typeface="Calibri" charset="0"/>
              </a:rPr>
              <a:t>Company </a:t>
            </a:r>
            <a:r>
              <a:rPr lang="en-US" dirty="0" smtClean="0">
                <a:cs typeface="Calibri" charset="0"/>
              </a:rPr>
              <a:t>overview</a:t>
            </a:r>
            <a:endParaRPr lang="en-US" dirty="0">
              <a:cs typeface="Calibri" charset="0"/>
            </a:endParaRPr>
          </a:p>
        </p:txBody>
      </p:sp>
      <p:sp>
        <p:nvSpPr>
          <p:cNvPr id="61443" name="Rectangle 8"/>
          <p:cNvSpPr>
            <a:spLocks noGrp="1" noChangeArrowheads="1"/>
          </p:cNvSpPr>
          <p:nvPr>
            <p:ph idx="1"/>
          </p:nvPr>
        </p:nvSpPr>
        <p:spPr>
          <a:xfrm>
            <a:off x="494515" y="1256429"/>
            <a:ext cx="8686800" cy="5105400"/>
          </a:xfrm>
        </p:spPr>
        <p:txBody>
          <a:bodyPr>
            <a:normAutofit/>
          </a:bodyPr>
          <a:lstStyle/>
          <a:p>
            <a:pPr marL="228600" indent="-228600" eaLnBrk="1" hangingPunct="1">
              <a:lnSpc>
                <a:spcPct val="90000"/>
              </a:lnSpc>
              <a:spcBef>
                <a:spcPts val="1800"/>
              </a:spcBef>
              <a:defRPr/>
            </a:pPr>
            <a:r>
              <a:rPr lang="en-US" dirty="0" smtClean="0">
                <a:latin typeface="+mj-lt"/>
                <a:ea typeface="+mn-ea"/>
              </a:rPr>
              <a:t>Joined TRS-</a:t>
            </a:r>
            <a:r>
              <a:rPr lang="en-US" dirty="0" err="1" smtClean="0">
                <a:latin typeface="+mj-lt"/>
                <a:ea typeface="+mn-ea"/>
              </a:rPr>
              <a:t>ActiveCare</a:t>
            </a:r>
            <a:r>
              <a:rPr lang="en-US" dirty="0" smtClean="0">
                <a:latin typeface="+mj-lt"/>
                <a:ea typeface="+mn-ea"/>
              </a:rPr>
              <a:t> program in 2003; currently cover </a:t>
            </a:r>
            <a:br>
              <a:rPr lang="en-US" dirty="0" smtClean="0">
                <a:latin typeface="+mj-lt"/>
                <a:ea typeface="+mn-ea"/>
              </a:rPr>
            </a:br>
            <a:r>
              <a:rPr lang="en-US" dirty="0" smtClean="0">
                <a:latin typeface="+mj-lt"/>
                <a:ea typeface="+mn-ea"/>
              </a:rPr>
              <a:t>20,253 school employees and their dependents</a:t>
            </a:r>
          </a:p>
          <a:p>
            <a:pPr marL="228600" indent="-228600" eaLnBrk="1" hangingPunct="1">
              <a:lnSpc>
                <a:spcPct val="90000"/>
              </a:lnSpc>
              <a:spcBef>
                <a:spcPts val="1800"/>
              </a:spcBef>
              <a:defRPr/>
            </a:pPr>
            <a:r>
              <a:rPr lang="en-US" dirty="0">
                <a:latin typeface="+mj-lt"/>
                <a:ea typeface="+mn-ea"/>
              </a:rPr>
              <a:t>H</a:t>
            </a:r>
            <a:r>
              <a:rPr lang="en-US" dirty="0" smtClean="0">
                <a:latin typeface="+mj-lt"/>
                <a:ea typeface="+mn-ea"/>
              </a:rPr>
              <a:t>ospital-based health plan owned by Covenant Health in </a:t>
            </a:r>
            <a:br>
              <a:rPr lang="en-US" dirty="0" smtClean="0">
                <a:latin typeface="+mj-lt"/>
                <a:ea typeface="+mn-ea"/>
              </a:rPr>
            </a:br>
            <a:r>
              <a:rPr lang="en-US" dirty="0" smtClean="0">
                <a:latin typeface="+mj-lt"/>
                <a:ea typeface="+mn-ea"/>
              </a:rPr>
              <a:t>Lubbock and Hendrick Medical Center in Abilene</a:t>
            </a:r>
          </a:p>
          <a:p>
            <a:pPr marL="228600" indent="-228600" eaLnBrk="1" hangingPunct="1">
              <a:lnSpc>
                <a:spcPct val="90000"/>
              </a:lnSpc>
              <a:spcBef>
                <a:spcPts val="1800"/>
              </a:spcBef>
              <a:defRPr/>
            </a:pPr>
            <a:r>
              <a:rPr lang="en-US" dirty="0" smtClean="0">
                <a:latin typeface="+mj-lt"/>
                <a:ea typeface="+mn-ea"/>
              </a:rPr>
              <a:t>Focus exclusively on the Texas market with offices in Abilene, </a:t>
            </a:r>
            <a:br>
              <a:rPr lang="en-US" dirty="0" smtClean="0">
                <a:latin typeface="+mj-lt"/>
                <a:ea typeface="+mn-ea"/>
              </a:rPr>
            </a:br>
            <a:r>
              <a:rPr lang="en-US" dirty="0" smtClean="0">
                <a:latin typeface="+mj-lt"/>
                <a:ea typeface="+mn-ea"/>
              </a:rPr>
              <a:t>Amarillo, Austin, Lubbock and Waco</a:t>
            </a:r>
          </a:p>
          <a:p>
            <a:pPr marL="228600" indent="-228600">
              <a:lnSpc>
                <a:spcPct val="90000"/>
              </a:lnSpc>
              <a:spcBef>
                <a:spcPts val="1800"/>
              </a:spcBef>
              <a:defRPr/>
            </a:pPr>
            <a:r>
              <a:rPr lang="en-US" dirty="0">
                <a:latin typeface="+mj-lt"/>
                <a:ea typeface="+mn-ea"/>
              </a:rPr>
              <a:t>Added 10 new counties to service area in </a:t>
            </a:r>
            <a:r>
              <a:rPr lang="en-US" dirty="0" smtClean="0">
                <a:latin typeface="+mj-lt"/>
                <a:ea typeface="+mn-ea"/>
              </a:rPr>
              <a:t>2014</a:t>
            </a:r>
            <a:endParaRPr lang="en-US" dirty="0">
              <a:latin typeface="+mj-lt"/>
              <a:ea typeface="+mn-ea"/>
            </a:endParaRPr>
          </a:p>
        </p:txBody>
      </p:sp>
      <p:pic>
        <p:nvPicPr>
          <p:cNvPr id="7" name="Picture 6" descr="FCLogoTag-Sm-cmy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0730" y="5451112"/>
            <a:ext cx="18288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1"/>
          <p:cNvSpPr txBox="1">
            <a:spLocks/>
          </p:cNvSpPr>
          <p:nvPr/>
        </p:nvSpPr>
        <p:spPr bwMode="auto">
          <a:xfrm>
            <a:off x="463913" y="6196253"/>
            <a:ext cx="6683767" cy="3561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0" latinLnBrk="0" hangingPunct="0">
              <a:defRPr sz="1800" kern="1200">
                <a:solidFill>
                  <a:schemeClr val="tx1"/>
                </a:solidFill>
                <a:latin typeface="Arial" charset="0"/>
                <a:ea typeface="ＭＳ Ｐゴシック" charset="0"/>
                <a:cs typeface="+mn-cs"/>
              </a:defRPr>
            </a:lvl1pPr>
            <a:lvl2pPr marL="742950" indent="-285750" algn="l" defTabSz="457200" rtl="0" eaLnBrk="0" latinLnBrk="0" hangingPunct="0">
              <a:defRPr sz="1800" kern="1200">
                <a:solidFill>
                  <a:schemeClr val="tx1"/>
                </a:solidFill>
                <a:latin typeface="Arial" charset="0"/>
                <a:ea typeface="ＭＳ Ｐゴシック" charset="0"/>
                <a:cs typeface="+mn-cs"/>
              </a:defRPr>
            </a:lvl2pPr>
            <a:lvl3pPr marL="1143000" indent="-228600" algn="l" defTabSz="457200" rtl="0" eaLnBrk="0" latinLnBrk="0" hangingPunct="0">
              <a:defRPr sz="1800" kern="1200">
                <a:solidFill>
                  <a:schemeClr val="tx1"/>
                </a:solidFill>
                <a:latin typeface="Arial" charset="0"/>
                <a:ea typeface="ＭＳ Ｐゴシック" charset="0"/>
                <a:cs typeface="+mn-cs"/>
              </a:defRPr>
            </a:lvl3pPr>
            <a:lvl4pPr marL="1600200" indent="-228600" algn="l" defTabSz="457200" rtl="0" eaLnBrk="0" latinLnBrk="0" hangingPunct="0">
              <a:defRPr sz="1800" kern="1200">
                <a:solidFill>
                  <a:schemeClr val="tx1"/>
                </a:solidFill>
                <a:latin typeface="Arial" charset="0"/>
                <a:ea typeface="ＭＳ Ｐゴシック" charset="0"/>
                <a:cs typeface="+mn-cs"/>
              </a:defRPr>
            </a:lvl4pPr>
            <a:lvl5pPr marL="2057400" indent="-228600" algn="l" defTabSz="457200" rtl="0" eaLnBrk="0" latinLnBrk="0" hangingPunct="0">
              <a:defRPr sz="1800" kern="1200">
                <a:solidFill>
                  <a:schemeClr val="tx1"/>
                </a:solidFill>
                <a:latin typeface="Arial" charset="0"/>
                <a:ea typeface="ＭＳ Ｐゴシック" charset="0"/>
                <a:cs typeface="+mn-cs"/>
              </a:defRPr>
            </a:lvl5pPr>
            <a:lvl6pPr marL="2514600" indent="-228600" algn="l" defTabSz="457200" rtl="0" eaLnBrk="0" fontAlgn="base" latinLnBrk="0" hangingPunct="0">
              <a:spcBef>
                <a:spcPct val="0"/>
              </a:spcBef>
              <a:spcAft>
                <a:spcPct val="0"/>
              </a:spcAft>
              <a:defRPr sz="1800" kern="1200">
                <a:solidFill>
                  <a:schemeClr val="tx1"/>
                </a:solidFill>
                <a:latin typeface="Arial" charset="0"/>
                <a:ea typeface="ＭＳ Ｐゴシック" charset="0"/>
                <a:cs typeface="+mn-cs"/>
              </a:defRPr>
            </a:lvl6pPr>
            <a:lvl7pPr marL="2971800" indent="-228600" algn="l" defTabSz="457200" rtl="0" eaLnBrk="0" fontAlgn="base" latinLnBrk="0" hangingPunct="0">
              <a:spcBef>
                <a:spcPct val="0"/>
              </a:spcBef>
              <a:spcAft>
                <a:spcPct val="0"/>
              </a:spcAft>
              <a:defRPr sz="1800" kern="1200">
                <a:solidFill>
                  <a:schemeClr val="tx1"/>
                </a:solidFill>
                <a:latin typeface="Arial" charset="0"/>
                <a:ea typeface="ＭＳ Ｐゴシック" charset="0"/>
                <a:cs typeface="+mn-cs"/>
              </a:defRPr>
            </a:lvl7pPr>
            <a:lvl8pPr marL="3429000" indent="-228600" algn="l" defTabSz="457200" rtl="0" eaLnBrk="0" fontAlgn="base" latinLnBrk="0" hangingPunct="0">
              <a:spcBef>
                <a:spcPct val="0"/>
              </a:spcBef>
              <a:spcAft>
                <a:spcPct val="0"/>
              </a:spcAft>
              <a:defRPr sz="1800" kern="1200">
                <a:solidFill>
                  <a:schemeClr val="tx1"/>
                </a:solidFill>
                <a:latin typeface="Arial" charset="0"/>
                <a:ea typeface="ＭＳ Ｐゴシック" charset="0"/>
                <a:cs typeface="+mn-cs"/>
              </a:defRPr>
            </a:lvl8pPr>
            <a:lvl9pPr marL="3886200" indent="-228600" algn="l" defTabSz="457200" rtl="0" eaLnBrk="0" fontAlgn="base" latinLnBrk="0" hangingPunct="0">
              <a:spcBef>
                <a:spcPct val="0"/>
              </a:spcBef>
              <a:spcAft>
                <a:spcPct val="0"/>
              </a:spcAft>
              <a:defRPr sz="1800" kern="1200">
                <a:solidFill>
                  <a:schemeClr val="tx1"/>
                </a:solidFill>
                <a:latin typeface="Arial" charset="0"/>
                <a:ea typeface="ＭＳ Ｐゴシック" charset="0"/>
                <a:cs typeface="+mn-cs"/>
              </a:defRPr>
            </a:lvl9pPr>
          </a:lstStyle>
          <a:p>
            <a:pPr eaLnBrk="1" hangingPunct="1">
              <a:lnSpc>
                <a:spcPct val="90000"/>
              </a:lnSpc>
            </a:pPr>
            <a:r>
              <a:rPr lang="en-US" sz="1200" dirty="0" smtClean="0">
                <a:latin typeface="+mj-lt"/>
              </a:rPr>
              <a:t>For a complete list of plan changes, please refer to  your evidence of coverage and schedule of benefits. </a:t>
            </a:r>
            <a:endParaRPr lang="en-US" sz="1200" dirty="0">
              <a:latin typeface="+mj-lt"/>
            </a:endParaRPr>
          </a:p>
        </p:txBody>
      </p:sp>
    </p:spTree>
    <p:extLst>
      <p:ext uri="{BB962C8B-B14F-4D97-AF65-F5344CB8AC3E}">
        <p14:creationId xmlns:p14="http://schemas.microsoft.com/office/powerpoint/2010/main" val="22265127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66607" y="-176898"/>
            <a:ext cx="8229600" cy="1143000"/>
          </a:xfrm>
        </p:spPr>
        <p:txBody>
          <a:bodyPr/>
          <a:lstStyle/>
          <a:p>
            <a:pPr eaLnBrk="1" hangingPunct="1"/>
            <a:r>
              <a:rPr lang="en-US" dirty="0">
                <a:solidFill>
                  <a:schemeClr val="bg1"/>
                </a:solidFill>
                <a:cs typeface="Calibri" charset="0"/>
              </a:rPr>
              <a:t>Rate </a:t>
            </a:r>
            <a:r>
              <a:rPr lang="en-US" dirty="0" smtClean="0">
                <a:solidFill>
                  <a:schemeClr val="bg1"/>
                </a:solidFill>
                <a:cs typeface="Calibri" charset="0"/>
              </a:rPr>
              <a:t>overview</a:t>
            </a:r>
            <a:endParaRPr lang="en-US" dirty="0">
              <a:solidFill>
                <a:schemeClr val="bg1"/>
              </a:solidFill>
              <a:cs typeface="Calibri" charset="0"/>
            </a:endParaRPr>
          </a:p>
        </p:txBody>
      </p:sp>
      <p:sp>
        <p:nvSpPr>
          <p:cNvPr id="65539" name="Content Placeholder 2"/>
          <p:cNvSpPr>
            <a:spLocks noGrp="1"/>
          </p:cNvSpPr>
          <p:nvPr>
            <p:ph idx="1"/>
          </p:nvPr>
        </p:nvSpPr>
        <p:spPr>
          <a:xfrm>
            <a:off x="475296" y="1261976"/>
            <a:ext cx="8647112" cy="1682543"/>
          </a:xfrm>
        </p:spPr>
        <p:txBody>
          <a:bodyPr/>
          <a:lstStyle/>
          <a:p>
            <a:pPr marL="228600" indent="-228600" eaLnBrk="1" hangingPunct="1">
              <a:lnSpc>
                <a:spcPct val="90000"/>
              </a:lnSpc>
              <a:spcBef>
                <a:spcPts val="1128"/>
              </a:spcBef>
            </a:pPr>
            <a:r>
              <a:rPr lang="en-US" dirty="0">
                <a:latin typeface="+mj-lt"/>
              </a:rPr>
              <a:t>Premiums for 2014 increased by 11% nationally*</a:t>
            </a:r>
          </a:p>
          <a:p>
            <a:pPr marL="228600" indent="-228600" eaLnBrk="1" hangingPunct="1">
              <a:lnSpc>
                <a:spcPct val="90000"/>
              </a:lnSpc>
              <a:spcBef>
                <a:spcPts val="1128"/>
              </a:spcBef>
            </a:pPr>
            <a:r>
              <a:rPr lang="en-US" dirty="0" err="1">
                <a:latin typeface="+mj-lt"/>
              </a:rPr>
              <a:t>FirstCare</a:t>
            </a:r>
            <a:r>
              <a:rPr lang="en-US" dirty="0">
                <a:latin typeface="+mj-lt"/>
              </a:rPr>
              <a:t> </a:t>
            </a:r>
            <a:r>
              <a:rPr lang="en-US" b="1" dirty="0">
                <a:latin typeface="+mj-lt"/>
              </a:rPr>
              <a:t>reduced</a:t>
            </a:r>
            <a:r>
              <a:rPr lang="en-US" dirty="0">
                <a:latin typeface="+mj-lt"/>
              </a:rPr>
              <a:t> premiums for 2014-2015</a:t>
            </a:r>
          </a:p>
        </p:txBody>
      </p:sp>
      <p:graphicFrame>
        <p:nvGraphicFramePr>
          <p:cNvPr id="475216" name="Group 80"/>
          <p:cNvGraphicFramePr>
            <a:graphicFrameLocks noGrp="1"/>
          </p:cNvGraphicFramePr>
          <p:nvPr>
            <p:extLst>
              <p:ext uri="{D42A27DB-BD31-4B8C-83A1-F6EECF244321}">
                <p14:modId xmlns:p14="http://schemas.microsoft.com/office/powerpoint/2010/main" val="3076211892"/>
              </p:ext>
            </p:extLst>
          </p:nvPr>
        </p:nvGraphicFramePr>
        <p:xfrm>
          <a:off x="566364" y="2396156"/>
          <a:ext cx="8107735" cy="2132579"/>
        </p:xfrm>
        <a:graphic>
          <a:graphicData uri="http://schemas.openxmlformats.org/drawingml/2006/table">
            <a:tbl>
              <a:tblPr/>
              <a:tblGrid>
                <a:gridCol w="2702040"/>
                <a:gridCol w="2703655"/>
                <a:gridCol w="2702040"/>
              </a:tblGrid>
              <a:tr h="439523">
                <a:tc>
                  <a:txBody>
                    <a:bodyPr/>
                    <a:lstStyle/>
                    <a:p>
                      <a:pPr marL="0" marR="0" lvl="0" indent="0" algn="l" defTabSz="914400" rtl="0" eaLnBrk="1" fontAlgn="base" latinLnBrk="0" hangingPunct="1">
                        <a:lnSpc>
                          <a:spcPct val="100000"/>
                        </a:lnSpc>
                        <a:spcBef>
                          <a:spcPct val="20000"/>
                        </a:spcBef>
                        <a:spcAft>
                          <a:spcPct val="0"/>
                        </a:spcAft>
                        <a:buClr>
                          <a:srgbClr val="9ECD67"/>
                        </a:buClr>
                        <a:buSzPct val="110000"/>
                        <a:buFontTx/>
                        <a:buNone/>
                        <a:tabLst/>
                      </a:pPr>
                      <a:r>
                        <a:rPr kumimoji="0" lang="en-US" sz="2000" b="1" i="0" u="none" strike="noStrike" cap="none" normalizeH="0" baseline="0" dirty="0" smtClean="0">
                          <a:ln>
                            <a:noFill/>
                          </a:ln>
                          <a:solidFill>
                            <a:schemeClr val="bg1"/>
                          </a:solidFill>
                          <a:effectLst/>
                          <a:latin typeface="+mj-lt"/>
                          <a:ea typeface="ＭＳ Ｐゴシック" charset="0"/>
                        </a:rPr>
                        <a:t>Coverage Category</a:t>
                      </a:r>
                      <a:endParaRPr kumimoji="0" lang="en-US" sz="2000" b="1" i="0" u="none" strike="noStrike" cap="none" normalizeH="0" baseline="0" dirty="0">
                        <a:ln>
                          <a:noFill/>
                        </a:ln>
                        <a:solidFill>
                          <a:schemeClr val="bg1"/>
                        </a:solidFill>
                        <a:effectLst/>
                        <a:latin typeface="+mj-lt"/>
                        <a:ea typeface="ＭＳ Ｐゴシック" charset="0"/>
                      </a:endParaRPr>
                    </a:p>
                  </a:txBody>
                  <a:tcPr marL="91427" marR="91427" marT="45703" marB="45703"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rgbClr val="008000"/>
                    </a:solidFill>
                  </a:tcPr>
                </a:tc>
                <a:tc>
                  <a:txBody>
                    <a:bodyPr/>
                    <a:lstStyle/>
                    <a:p>
                      <a:pPr marL="0" marR="0" lvl="0" indent="0" algn="ctr" defTabSz="914400" rtl="0" eaLnBrk="1" fontAlgn="base" latinLnBrk="0" hangingPunct="1">
                        <a:lnSpc>
                          <a:spcPct val="100000"/>
                        </a:lnSpc>
                        <a:spcBef>
                          <a:spcPct val="20000"/>
                        </a:spcBef>
                        <a:spcAft>
                          <a:spcPct val="0"/>
                        </a:spcAft>
                        <a:buClr>
                          <a:srgbClr val="9ECD67"/>
                        </a:buClr>
                        <a:buSzPct val="110000"/>
                        <a:buFontTx/>
                        <a:buNone/>
                        <a:tabLst/>
                      </a:pPr>
                      <a:r>
                        <a:rPr kumimoji="0" lang="en-US" sz="2000" b="1" i="0" u="none" strike="noStrike" cap="none" normalizeH="0" baseline="0" dirty="0" smtClean="0">
                          <a:ln>
                            <a:noFill/>
                          </a:ln>
                          <a:solidFill>
                            <a:schemeClr val="bg1"/>
                          </a:solidFill>
                          <a:effectLst/>
                          <a:latin typeface="+mj-lt"/>
                          <a:ea typeface="ＭＳ Ｐゴシック" charset="0"/>
                        </a:rPr>
                        <a:t>2013-2014 </a:t>
                      </a:r>
                      <a:r>
                        <a:rPr kumimoji="0" lang="en-US" sz="2000" b="1" i="0" u="none" strike="noStrike" cap="none" normalizeH="0" baseline="0" dirty="0">
                          <a:ln>
                            <a:noFill/>
                          </a:ln>
                          <a:solidFill>
                            <a:schemeClr val="bg1"/>
                          </a:solidFill>
                          <a:effectLst/>
                          <a:latin typeface="+mj-lt"/>
                          <a:ea typeface="ＭＳ Ｐゴシック" charset="0"/>
                        </a:rPr>
                        <a:t>Premiums</a:t>
                      </a:r>
                    </a:p>
                  </a:txBody>
                  <a:tcPr marL="91427" marR="91427" marT="45703" marB="45703"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9ECD67"/>
                        </a:buClr>
                        <a:buSzPct val="110000"/>
                        <a:buFontTx/>
                        <a:buNone/>
                        <a:tabLst/>
                      </a:pPr>
                      <a:r>
                        <a:rPr kumimoji="0" lang="en-US" sz="2000" b="1" i="0" u="none" strike="noStrike" cap="none" normalizeH="0" baseline="0" dirty="0" smtClean="0">
                          <a:ln>
                            <a:noFill/>
                          </a:ln>
                          <a:solidFill>
                            <a:schemeClr val="bg1"/>
                          </a:solidFill>
                          <a:effectLst/>
                          <a:latin typeface="+mj-lt"/>
                          <a:ea typeface="ＭＳ Ｐゴシック" charset="0"/>
                        </a:rPr>
                        <a:t>2014-2015 </a:t>
                      </a:r>
                      <a:r>
                        <a:rPr kumimoji="0" lang="en-US" sz="2000" b="1" i="0" u="none" strike="noStrike" cap="none" normalizeH="0" baseline="0" dirty="0">
                          <a:ln>
                            <a:noFill/>
                          </a:ln>
                          <a:solidFill>
                            <a:schemeClr val="bg1"/>
                          </a:solidFill>
                          <a:effectLst/>
                          <a:latin typeface="+mj-lt"/>
                          <a:ea typeface="ＭＳ Ｐゴシック" charset="0"/>
                        </a:rPr>
                        <a:t>Premiums</a:t>
                      </a:r>
                    </a:p>
                  </a:txBody>
                  <a:tcPr marL="91427" marR="91427" marT="45703" marB="45703"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chemeClr val="accent1">
                        <a:lumMod val="75000"/>
                      </a:schemeClr>
                    </a:solidFill>
                  </a:tcPr>
                </a:tc>
              </a:tr>
              <a:tr h="415106">
                <a:tc>
                  <a:txBody>
                    <a:bodyPr/>
                    <a:lstStyle/>
                    <a:p>
                      <a:pPr marL="0" marR="0" lvl="0" indent="0" algn="l" defTabSz="914400" rtl="0" eaLnBrk="1" fontAlgn="base" latinLnBrk="0" hangingPunct="1">
                        <a:lnSpc>
                          <a:spcPct val="100000"/>
                        </a:lnSpc>
                        <a:spcBef>
                          <a:spcPct val="20000"/>
                        </a:spcBef>
                        <a:spcAft>
                          <a:spcPct val="0"/>
                        </a:spcAft>
                        <a:buClr>
                          <a:srgbClr val="9ECD67"/>
                        </a:buClr>
                        <a:buSzPct val="110000"/>
                        <a:buFontTx/>
                        <a:buNone/>
                        <a:tabLst/>
                      </a:pPr>
                      <a:r>
                        <a:rPr kumimoji="0" lang="en-US" sz="1800" b="0" i="0" u="none" strike="noStrike" cap="none" normalizeH="0" baseline="0" dirty="0">
                          <a:ln>
                            <a:noFill/>
                          </a:ln>
                          <a:solidFill>
                            <a:schemeClr val="tx1"/>
                          </a:solidFill>
                          <a:effectLst/>
                          <a:latin typeface="+mj-lt"/>
                          <a:ea typeface="ＭＳ Ｐゴシック" charset="0"/>
                        </a:rPr>
                        <a:t>Employee Only</a:t>
                      </a:r>
                    </a:p>
                  </a:txBody>
                  <a:tcPr marL="91427" marR="91427" marT="45703" marB="45703"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ctr" defTabSz="914400" rtl="0" eaLnBrk="1" fontAlgn="base" latinLnBrk="0" hangingPunct="1">
                        <a:lnSpc>
                          <a:spcPct val="100000"/>
                        </a:lnSpc>
                        <a:spcBef>
                          <a:spcPct val="20000"/>
                        </a:spcBef>
                        <a:spcAft>
                          <a:spcPct val="0"/>
                        </a:spcAft>
                        <a:buClr>
                          <a:srgbClr val="9ECD67"/>
                        </a:buClr>
                        <a:buSzPct val="110000"/>
                        <a:buFontTx/>
                        <a:buNone/>
                        <a:tabLst/>
                      </a:pPr>
                      <a:r>
                        <a:rPr kumimoji="0" lang="en-US" sz="1800" b="0" i="0" u="none" strike="noStrike" cap="none" normalizeH="0" baseline="0" dirty="0">
                          <a:ln>
                            <a:noFill/>
                          </a:ln>
                          <a:solidFill>
                            <a:schemeClr val="tx1"/>
                          </a:solidFill>
                          <a:effectLst/>
                          <a:latin typeface="+mj-lt"/>
                          <a:ea typeface="ＭＳ Ｐゴシック" charset="0"/>
                        </a:rPr>
                        <a:t>$391.50</a:t>
                      </a:r>
                    </a:p>
                  </a:txBody>
                  <a:tcPr marL="91427" marR="91427" marT="45703" marB="45703"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c>
                  <a:txBody>
                    <a:bodyPr/>
                    <a:lstStyle/>
                    <a:p>
                      <a:pPr marL="0" marR="0" lvl="0" indent="0" algn="ctr" defTabSz="914400" rtl="0" eaLnBrk="1" fontAlgn="base" latinLnBrk="0" hangingPunct="1">
                        <a:lnSpc>
                          <a:spcPct val="100000"/>
                        </a:lnSpc>
                        <a:spcBef>
                          <a:spcPct val="20000"/>
                        </a:spcBef>
                        <a:spcAft>
                          <a:spcPct val="0"/>
                        </a:spcAft>
                        <a:buClr>
                          <a:srgbClr val="9ECD67"/>
                        </a:buClr>
                        <a:buSzPct val="110000"/>
                        <a:buFontTx/>
                        <a:buNone/>
                        <a:tabLst/>
                      </a:pPr>
                      <a:r>
                        <a:rPr kumimoji="0" lang="en-US" sz="1800" b="1" i="0" u="none" strike="noStrike" cap="none" normalizeH="0" baseline="0" dirty="0">
                          <a:ln>
                            <a:noFill/>
                          </a:ln>
                          <a:solidFill>
                            <a:schemeClr val="tx1"/>
                          </a:solidFill>
                          <a:effectLst/>
                          <a:latin typeface="+mj-lt"/>
                          <a:ea typeface="ＭＳ Ｐゴシック" charset="0"/>
                        </a:rPr>
                        <a:t>$390.14</a:t>
                      </a:r>
                    </a:p>
                  </a:txBody>
                  <a:tcPr marL="91427" marR="91427" marT="45703" marB="45703"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r>
              <a:tr h="431308">
                <a:tc>
                  <a:txBody>
                    <a:bodyPr/>
                    <a:lstStyle/>
                    <a:p>
                      <a:pPr marL="0" marR="0" lvl="0" indent="0" algn="l" defTabSz="914400" rtl="0" eaLnBrk="1" fontAlgn="base" latinLnBrk="0" hangingPunct="1">
                        <a:lnSpc>
                          <a:spcPct val="100000"/>
                        </a:lnSpc>
                        <a:spcBef>
                          <a:spcPct val="20000"/>
                        </a:spcBef>
                        <a:spcAft>
                          <a:spcPct val="0"/>
                        </a:spcAft>
                        <a:buClr>
                          <a:srgbClr val="9ECD67"/>
                        </a:buClr>
                        <a:buSzPct val="110000"/>
                        <a:buFontTx/>
                        <a:buNone/>
                        <a:tabLst/>
                      </a:pPr>
                      <a:r>
                        <a:rPr kumimoji="0" lang="en-US" sz="1800" b="0" i="0" u="none" strike="noStrike" cap="none" normalizeH="0" baseline="0" dirty="0">
                          <a:ln>
                            <a:noFill/>
                          </a:ln>
                          <a:solidFill>
                            <a:schemeClr val="tx1"/>
                          </a:solidFill>
                          <a:effectLst/>
                          <a:latin typeface="+mj-lt"/>
                          <a:ea typeface="ＭＳ Ｐゴシック" charset="0"/>
                        </a:rPr>
                        <a:t>Employee and Spouse</a:t>
                      </a:r>
                    </a:p>
                  </a:txBody>
                  <a:tcPr marL="91427" marR="91427" marT="45703" marB="45703"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ctr" defTabSz="914400" rtl="0" eaLnBrk="1" fontAlgn="base" latinLnBrk="0" hangingPunct="1">
                        <a:lnSpc>
                          <a:spcPct val="100000"/>
                        </a:lnSpc>
                        <a:spcBef>
                          <a:spcPct val="20000"/>
                        </a:spcBef>
                        <a:spcAft>
                          <a:spcPct val="0"/>
                        </a:spcAft>
                        <a:buClr>
                          <a:srgbClr val="9ECD67"/>
                        </a:buClr>
                        <a:buSzPct val="110000"/>
                        <a:buFontTx/>
                        <a:buNone/>
                        <a:tabLst/>
                      </a:pPr>
                      <a:r>
                        <a:rPr kumimoji="0" lang="en-US" sz="1800" b="0" i="0" u="none" strike="noStrike" cap="none" normalizeH="0" baseline="0" dirty="0">
                          <a:ln>
                            <a:noFill/>
                          </a:ln>
                          <a:solidFill>
                            <a:schemeClr val="tx1"/>
                          </a:solidFill>
                          <a:effectLst/>
                          <a:latin typeface="+mj-lt"/>
                          <a:ea typeface="ＭＳ Ｐゴシック" charset="0"/>
                        </a:rPr>
                        <a:t>$985.06</a:t>
                      </a:r>
                    </a:p>
                  </a:txBody>
                  <a:tcPr marL="91427" marR="91427" marT="45703" marB="45703"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c>
                  <a:txBody>
                    <a:bodyPr/>
                    <a:lstStyle/>
                    <a:p>
                      <a:pPr marL="0" marR="0" lvl="0" indent="0" algn="ctr" defTabSz="914400" rtl="0" eaLnBrk="1" fontAlgn="base" latinLnBrk="0" hangingPunct="1">
                        <a:lnSpc>
                          <a:spcPct val="100000"/>
                        </a:lnSpc>
                        <a:spcBef>
                          <a:spcPct val="20000"/>
                        </a:spcBef>
                        <a:spcAft>
                          <a:spcPct val="0"/>
                        </a:spcAft>
                        <a:buClr>
                          <a:srgbClr val="9ECD67"/>
                        </a:buClr>
                        <a:buSzPct val="110000"/>
                        <a:buFontTx/>
                        <a:buNone/>
                        <a:tabLst/>
                      </a:pPr>
                      <a:r>
                        <a:rPr kumimoji="0" lang="en-US" sz="1800" b="1" i="0" u="none" strike="noStrike" cap="none" normalizeH="0" baseline="0" dirty="0" smtClean="0">
                          <a:ln>
                            <a:noFill/>
                          </a:ln>
                          <a:solidFill>
                            <a:schemeClr val="tx1"/>
                          </a:solidFill>
                          <a:effectLst/>
                          <a:latin typeface="+mj-lt"/>
                          <a:ea typeface="ＭＳ Ｐゴシック" charset="0"/>
                        </a:rPr>
                        <a:t>$977.76</a:t>
                      </a:r>
                      <a:endParaRPr kumimoji="0" lang="en-US" sz="1800" b="1" i="0" u="none" strike="noStrike" cap="none" normalizeH="0" baseline="0" dirty="0">
                        <a:ln>
                          <a:noFill/>
                        </a:ln>
                        <a:solidFill>
                          <a:schemeClr val="tx1"/>
                        </a:solidFill>
                        <a:effectLst/>
                        <a:latin typeface="+mj-lt"/>
                        <a:ea typeface="ＭＳ Ｐゴシック" charset="0"/>
                      </a:endParaRPr>
                    </a:p>
                  </a:txBody>
                  <a:tcPr marL="91427" marR="91427" marT="45703" marB="45703"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r>
              <a:tr h="431308">
                <a:tc>
                  <a:txBody>
                    <a:bodyPr/>
                    <a:lstStyle/>
                    <a:p>
                      <a:pPr marL="0" marR="0" lvl="0" indent="0" algn="l" defTabSz="914400" rtl="0" eaLnBrk="1" fontAlgn="base" latinLnBrk="0" hangingPunct="1">
                        <a:lnSpc>
                          <a:spcPct val="100000"/>
                        </a:lnSpc>
                        <a:spcBef>
                          <a:spcPct val="20000"/>
                        </a:spcBef>
                        <a:spcAft>
                          <a:spcPct val="0"/>
                        </a:spcAft>
                        <a:buClr>
                          <a:srgbClr val="9ECD67"/>
                        </a:buClr>
                        <a:buSzPct val="110000"/>
                        <a:buFontTx/>
                        <a:buNone/>
                        <a:tabLst/>
                      </a:pPr>
                      <a:r>
                        <a:rPr kumimoji="0" lang="en-US" sz="1800" b="0" i="0" u="none" strike="noStrike" cap="none" normalizeH="0" baseline="0" dirty="0" smtClean="0">
                          <a:ln>
                            <a:noFill/>
                          </a:ln>
                          <a:solidFill>
                            <a:schemeClr val="tx1"/>
                          </a:solidFill>
                          <a:effectLst/>
                          <a:latin typeface="+mj-lt"/>
                          <a:ea typeface="ＭＳ Ｐゴシック" charset="0"/>
                        </a:rPr>
                        <a:t>Employee </a:t>
                      </a:r>
                      <a:r>
                        <a:rPr kumimoji="0" lang="en-US" sz="1800" b="0" i="0" u="none" strike="noStrike" cap="none" normalizeH="0" baseline="0" dirty="0">
                          <a:ln>
                            <a:noFill/>
                          </a:ln>
                          <a:solidFill>
                            <a:schemeClr val="tx1"/>
                          </a:solidFill>
                          <a:effectLst/>
                          <a:latin typeface="+mj-lt"/>
                          <a:ea typeface="ＭＳ Ｐゴシック" charset="0"/>
                        </a:rPr>
                        <a:t>and Child(</a:t>
                      </a:r>
                      <a:r>
                        <a:rPr kumimoji="0" lang="en-US" sz="1800" b="0" i="0" u="none" strike="noStrike" cap="none" normalizeH="0" baseline="0" dirty="0" err="1">
                          <a:ln>
                            <a:noFill/>
                          </a:ln>
                          <a:solidFill>
                            <a:schemeClr val="tx1"/>
                          </a:solidFill>
                          <a:effectLst/>
                          <a:latin typeface="+mj-lt"/>
                          <a:ea typeface="ＭＳ Ｐゴシック" charset="0"/>
                        </a:rPr>
                        <a:t>ren</a:t>
                      </a:r>
                      <a:r>
                        <a:rPr kumimoji="0" lang="en-US" sz="1800" b="0" i="0" u="none" strike="noStrike" cap="none" normalizeH="0" baseline="0" dirty="0">
                          <a:ln>
                            <a:noFill/>
                          </a:ln>
                          <a:solidFill>
                            <a:schemeClr val="tx1"/>
                          </a:solidFill>
                          <a:effectLst/>
                          <a:latin typeface="+mj-lt"/>
                          <a:ea typeface="ＭＳ Ｐゴシック" charset="0"/>
                        </a:rPr>
                        <a:t>)</a:t>
                      </a:r>
                    </a:p>
                  </a:txBody>
                  <a:tcPr marL="91427" marR="91427" marT="45703" marB="45703"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ctr" defTabSz="914400" rtl="0" eaLnBrk="1" fontAlgn="base" latinLnBrk="0" hangingPunct="1">
                        <a:lnSpc>
                          <a:spcPct val="100000"/>
                        </a:lnSpc>
                        <a:spcBef>
                          <a:spcPct val="20000"/>
                        </a:spcBef>
                        <a:spcAft>
                          <a:spcPct val="0"/>
                        </a:spcAft>
                        <a:buClr>
                          <a:srgbClr val="9ECD67"/>
                        </a:buClr>
                        <a:buSzPct val="110000"/>
                        <a:buFontTx/>
                        <a:buNone/>
                        <a:tabLst/>
                      </a:pPr>
                      <a:r>
                        <a:rPr kumimoji="0" lang="en-US" sz="1800" b="0" i="0" u="none" strike="noStrike" cap="none" normalizeH="0" baseline="0">
                          <a:ln>
                            <a:noFill/>
                          </a:ln>
                          <a:solidFill>
                            <a:schemeClr val="tx1"/>
                          </a:solidFill>
                          <a:effectLst/>
                          <a:latin typeface="+mj-lt"/>
                          <a:ea typeface="ＭＳ Ｐゴシック" charset="0"/>
                        </a:rPr>
                        <a:t>$622.62</a:t>
                      </a:r>
                    </a:p>
                  </a:txBody>
                  <a:tcPr marL="91427" marR="91427" marT="45703" marB="45703"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c>
                  <a:txBody>
                    <a:bodyPr/>
                    <a:lstStyle/>
                    <a:p>
                      <a:pPr marL="0" marR="0" lvl="0" indent="0" algn="ctr" defTabSz="914400" rtl="0" eaLnBrk="1" fontAlgn="base" latinLnBrk="0" hangingPunct="1">
                        <a:lnSpc>
                          <a:spcPct val="100000"/>
                        </a:lnSpc>
                        <a:spcBef>
                          <a:spcPct val="20000"/>
                        </a:spcBef>
                        <a:spcAft>
                          <a:spcPct val="0"/>
                        </a:spcAft>
                        <a:buClr>
                          <a:srgbClr val="9ECD67"/>
                        </a:buClr>
                        <a:buSzPct val="110000"/>
                        <a:buFontTx/>
                        <a:buNone/>
                        <a:tabLst/>
                      </a:pPr>
                      <a:r>
                        <a:rPr kumimoji="0" lang="en-US" sz="1800" b="1" i="0" u="none" strike="noStrike" cap="none" normalizeH="0" baseline="0" dirty="0">
                          <a:ln>
                            <a:noFill/>
                          </a:ln>
                          <a:solidFill>
                            <a:schemeClr val="tx1"/>
                          </a:solidFill>
                          <a:effectLst/>
                          <a:latin typeface="+mj-lt"/>
                          <a:ea typeface="ＭＳ Ｐゴシック" charset="0"/>
                        </a:rPr>
                        <a:t>$618.94</a:t>
                      </a:r>
                    </a:p>
                  </a:txBody>
                  <a:tcPr marL="91427" marR="91427" marT="45703" marB="45703"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r>
              <a:tr h="415334">
                <a:tc>
                  <a:txBody>
                    <a:bodyPr/>
                    <a:lstStyle/>
                    <a:p>
                      <a:pPr marL="0" marR="0" lvl="0" indent="0" algn="l" defTabSz="914400" rtl="0" eaLnBrk="1" fontAlgn="base" latinLnBrk="0" hangingPunct="1">
                        <a:lnSpc>
                          <a:spcPct val="100000"/>
                        </a:lnSpc>
                        <a:spcBef>
                          <a:spcPct val="20000"/>
                        </a:spcBef>
                        <a:spcAft>
                          <a:spcPct val="0"/>
                        </a:spcAft>
                        <a:buClr>
                          <a:srgbClr val="9ECD67"/>
                        </a:buClr>
                        <a:buSzPct val="110000"/>
                        <a:buFontTx/>
                        <a:buNone/>
                        <a:tabLst/>
                      </a:pPr>
                      <a:r>
                        <a:rPr kumimoji="0" lang="en-US" sz="1800" b="0" i="0" u="none" strike="noStrike" cap="none" normalizeH="0" baseline="0" dirty="0">
                          <a:ln>
                            <a:noFill/>
                          </a:ln>
                          <a:solidFill>
                            <a:schemeClr val="tx1"/>
                          </a:solidFill>
                          <a:effectLst/>
                          <a:latin typeface="+mj-lt"/>
                          <a:ea typeface="ＭＳ Ｐゴシック" charset="0"/>
                        </a:rPr>
                        <a:t>Family</a:t>
                      </a:r>
                    </a:p>
                  </a:txBody>
                  <a:tcPr marL="91427" marR="91427" marT="45703" marB="45703"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ctr" defTabSz="914400" rtl="0" eaLnBrk="1" fontAlgn="base" latinLnBrk="0" hangingPunct="1">
                        <a:lnSpc>
                          <a:spcPct val="100000"/>
                        </a:lnSpc>
                        <a:spcBef>
                          <a:spcPct val="20000"/>
                        </a:spcBef>
                        <a:spcAft>
                          <a:spcPct val="0"/>
                        </a:spcAft>
                        <a:buClr>
                          <a:srgbClr val="9ECD67"/>
                        </a:buClr>
                        <a:buSzPct val="110000"/>
                        <a:buFontTx/>
                        <a:buNone/>
                        <a:tabLst/>
                      </a:pPr>
                      <a:r>
                        <a:rPr kumimoji="0" lang="en-US" sz="1800" b="0" i="0" u="none" strike="noStrike" cap="none" normalizeH="0" baseline="0" dirty="0">
                          <a:ln>
                            <a:noFill/>
                          </a:ln>
                          <a:solidFill>
                            <a:schemeClr val="tx1"/>
                          </a:solidFill>
                          <a:effectLst/>
                          <a:latin typeface="+mj-lt"/>
                          <a:ea typeface="ＭＳ Ｐゴシック" charset="0"/>
                        </a:rPr>
                        <a:t>$994.84</a:t>
                      </a:r>
                    </a:p>
                  </a:txBody>
                  <a:tcPr marL="91427" marR="91427" marT="45703" marB="45703"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c>
                  <a:txBody>
                    <a:bodyPr/>
                    <a:lstStyle/>
                    <a:p>
                      <a:pPr marL="0" marR="0" lvl="0" indent="0" algn="ctr" defTabSz="914400" rtl="0" eaLnBrk="1" fontAlgn="base" latinLnBrk="0" hangingPunct="1">
                        <a:lnSpc>
                          <a:spcPct val="100000"/>
                        </a:lnSpc>
                        <a:spcBef>
                          <a:spcPct val="20000"/>
                        </a:spcBef>
                        <a:spcAft>
                          <a:spcPct val="0"/>
                        </a:spcAft>
                        <a:buClr>
                          <a:srgbClr val="9ECD67"/>
                        </a:buClr>
                        <a:buSzPct val="110000"/>
                        <a:buFontTx/>
                        <a:buNone/>
                        <a:tabLst/>
                      </a:pPr>
                      <a:r>
                        <a:rPr kumimoji="0" lang="en-US" sz="1800" b="1" i="0" u="none" strike="noStrike" cap="none" normalizeH="0" baseline="0" dirty="0">
                          <a:ln>
                            <a:noFill/>
                          </a:ln>
                          <a:solidFill>
                            <a:schemeClr val="tx1"/>
                          </a:solidFill>
                          <a:effectLst/>
                          <a:latin typeface="+mj-lt"/>
                          <a:ea typeface="ＭＳ Ｐゴシック" charset="0"/>
                        </a:rPr>
                        <a:t>$987.44</a:t>
                      </a:r>
                    </a:p>
                  </a:txBody>
                  <a:tcPr marL="91427" marR="91427" marT="45703" marB="45703"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r>
            </a:tbl>
          </a:graphicData>
        </a:graphic>
      </p:graphicFrame>
      <p:sp>
        <p:nvSpPr>
          <p:cNvPr id="65568" name="TextBox 1"/>
          <p:cNvSpPr txBox="1">
            <a:spLocks noChangeArrowheads="1"/>
          </p:cNvSpPr>
          <p:nvPr/>
        </p:nvSpPr>
        <p:spPr bwMode="auto">
          <a:xfrm>
            <a:off x="6460364" y="4534483"/>
            <a:ext cx="205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sz="1200" dirty="0">
                <a:latin typeface="+mj-lt"/>
              </a:rPr>
              <a:t>Source: </a:t>
            </a:r>
            <a:r>
              <a:rPr lang="en-US" sz="1200" dirty="0" err="1">
                <a:latin typeface="+mj-lt"/>
              </a:rPr>
              <a:t>forbes.com</a:t>
            </a:r>
            <a:endParaRPr lang="en-US" sz="1200" dirty="0">
              <a:latin typeface="+mj-lt"/>
            </a:endParaRPr>
          </a:p>
        </p:txBody>
      </p:sp>
      <p:pic>
        <p:nvPicPr>
          <p:cNvPr id="10" name="Picture 9" descr="FCLogoTag-Sm-cmy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0730" y="5451112"/>
            <a:ext cx="18288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1"/>
          <p:cNvSpPr txBox="1">
            <a:spLocks/>
          </p:cNvSpPr>
          <p:nvPr/>
        </p:nvSpPr>
        <p:spPr bwMode="auto">
          <a:xfrm>
            <a:off x="463913" y="6196253"/>
            <a:ext cx="6683767" cy="3561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0" latinLnBrk="0" hangingPunct="0">
              <a:defRPr sz="1800" kern="1200">
                <a:solidFill>
                  <a:schemeClr val="tx1"/>
                </a:solidFill>
                <a:latin typeface="Arial" charset="0"/>
                <a:ea typeface="ＭＳ Ｐゴシック" charset="0"/>
                <a:cs typeface="+mn-cs"/>
              </a:defRPr>
            </a:lvl1pPr>
            <a:lvl2pPr marL="742950" indent="-285750" algn="l" defTabSz="457200" rtl="0" eaLnBrk="0" latinLnBrk="0" hangingPunct="0">
              <a:defRPr sz="1800" kern="1200">
                <a:solidFill>
                  <a:schemeClr val="tx1"/>
                </a:solidFill>
                <a:latin typeface="Arial" charset="0"/>
                <a:ea typeface="ＭＳ Ｐゴシック" charset="0"/>
                <a:cs typeface="+mn-cs"/>
              </a:defRPr>
            </a:lvl2pPr>
            <a:lvl3pPr marL="1143000" indent="-228600" algn="l" defTabSz="457200" rtl="0" eaLnBrk="0" latinLnBrk="0" hangingPunct="0">
              <a:defRPr sz="1800" kern="1200">
                <a:solidFill>
                  <a:schemeClr val="tx1"/>
                </a:solidFill>
                <a:latin typeface="Arial" charset="0"/>
                <a:ea typeface="ＭＳ Ｐゴシック" charset="0"/>
                <a:cs typeface="+mn-cs"/>
              </a:defRPr>
            </a:lvl3pPr>
            <a:lvl4pPr marL="1600200" indent="-228600" algn="l" defTabSz="457200" rtl="0" eaLnBrk="0" latinLnBrk="0" hangingPunct="0">
              <a:defRPr sz="1800" kern="1200">
                <a:solidFill>
                  <a:schemeClr val="tx1"/>
                </a:solidFill>
                <a:latin typeface="Arial" charset="0"/>
                <a:ea typeface="ＭＳ Ｐゴシック" charset="0"/>
                <a:cs typeface="+mn-cs"/>
              </a:defRPr>
            </a:lvl4pPr>
            <a:lvl5pPr marL="2057400" indent="-228600" algn="l" defTabSz="457200" rtl="0" eaLnBrk="0" latinLnBrk="0" hangingPunct="0">
              <a:defRPr sz="1800" kern="1200">
                <a:solidFill>
                  <a:schemeClr val="tx1"/>
                </a:solidFill>
                <a:latin typeface="Arial" charset="0"/>
                <a:ea typeface="ＭＳ Ｐゴシック" charset="0"/>
                <a:cs typeface="+mn-cs"/>
              </a:defRPr>
            </a:lvl5pPr>
            <a:lvl6pPr marL="2514600" indent="-228600" algn="l" defTabSz="457200" rtl="0" eaLnBrk="0" fontAlgn="base" latinLnBrk="0" hangingPunct="0">
              <a:spcBef>
                <a:spcPct val="0"/>
              </a:spcBef>
              <a:spcAft>
                <a:spcPct val="0"/>
              </a:spcAft>
              <a:defRPr sz="1800" kern="1200">
                <a:solidFill>
                  <a:schemeClr val="tx1"/>
                </a:solidFill>
                <a:latin typeface="Arial" charset="0"/>
                <a:ea typeface="ＭＳ Ｐゴシック" charset="0"/>
                <a:cs typeface="+mn-cs"/>
              </a:defRPr>
            </a:lvl6pPr>
            <a:lvl7pPr marL="2971800" indent="-228600" algn="l" defTabSz="457200" rtl="0" eaLnBrk="0" fontAlgn="base" latinLnBrk="0" hangingPunct="0">
              <a:spcBef>
                <a:spcPct val="0"/>
              </a:spcBef>
              <a:spcAft>
                <a:spcPct val="0"/>
              </a:spcAft>
              <a:defRPr sz="1800" kern="1200">
                <a:solidFill>
                  <a:schemeClr val="tx1"/>
                </a:solidFill>
                <a:latin typeface="Arial" charset="0"/>
                <a:ea typeface="ＭＳ Ｐゴシック" charset="0"/>
                <a:cs typeface="+mn-cs"/>
              </a:defRPr>
            </a:lvl7pPr>
            <a:lvl8pPr marL="3429000" indent="-228600" algn="l" defTabSz="457200" rtl="0" eaLnBrk="0" fontAlgn="base" latinLnBrk="0" hangingPunct="0">
              <a:spcBef>
                <a:spcPct val="0"/>
              </a:spcBef>
              <a:spcAft>
                <a:spcPct val="0"/>
              </a:spcAft>
              <a:defRPr sz="1800" kern="1200">
                <a:solidFill>
                  <a:schemeClr val="tx1"/>
                </a:solidFill>
                <a:latin typeface="Arial" charset="0"/>
                <a:ea typeface="ＭＳ Ｐゴシック" charset="0"/>
                <a:cs typeface="+mn-cs"/>
              </a:defRPr>
            </a:lvl8pPr>
            <a:lvl9pPr marL="3886200" indent="-228600" algn="l" defTabSz="457200" rtl="0" eaLnBrk="0" fontAlgn="base" latinLnBrk="0" hangingPunct="0">
              <a:spcBef>
                <a:spcPct val="0"/>
              </a:spcBef>
              <a:spcAft>
                <a:spcPct val="0"/>
              </a:spcAft>
              <a:defRPr sz="1800" kern="1200">
                <a:solidFill>
                  <a:schemeClr val="tx1"/>
                </a:solidFill>
                <a:latin typeface="Arial" charset="0"/>
                <a:ea typeface="ＭＳ Ｐゴシック" charset="0"/>
                <a:cs typeface="+mn-cs"/>
              </a:defRPr>
            </a:lvl9pPr>
          </a:lstStyle>
          <a:p>
            <a:pPr eaLnBrk="1" hangingPunct="1">
              <a:lnSpc>
                <a:spcPct val="90000"/>
              </a:lnSpc>
            </a:pPr>
            <a:r>
              <a:rPr lang="en-US" sz="1200" dirty="0" smtClean="0">
                <a:latin typeface="+mj-lt"/>
              </a:rPr>
              <a:t>For a complete list of plan changes, please refer to  your evidence of coverage and schedule of benefits. </a:t>
            </a:r>
            <a:endParaRPr lang="en-US" sz="1200" dirty="0">
              <a:latin typeface="+mj-lt"/>
            </a:endParaRPr>
          </a:p>
        </p:txBody>
      </p:sp>
    </p:spTree>
    <p:extLst>
      <p:ext uri="{BB962C8B-B14F-4D97-AF65-F5344CB8AC3E}">
        <p14:creationId xmlns:p14="http://schemas.microsoft.com/office/powerpoint/2010/main" val="35321847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74840" y="274638"/>
            <a:ext cx="8229600" cy="697016"/>
          </a:xfrm>
        </p:spPr>
        <p:txBody>
          <a:bodyPr/>
          <a:lstStyle/>
          <a:p>
            <a:pPr>
              <a:defRPr/>
            </a:pPr>
            <a:r>
              <a:rPr lang="en-US" i="1" dirty="0">
                <a:solidFill>
                  <a:schemeClr val="bg1"/>
                </a:solidFill>
              </a:rPr>
              <a:t>New</a:t>
            </a:r>
            <a:r>
              <a:rPr lang="en-US" dirty="0">
                <a:solidFill>
                  <a:schemeClr val="bg2">
                    <a:lumMod val="90000"/>
                  </a:schemeClr>
                </a:solidFill>
              </a:rPr>
              <a:t> </a:t>
            </a:r>
            <a:r>
              <a:rPr lang="en-US" dirty="0"/>
              <a:t>plan administrators</a:t>
            </a:r>
          </a:p>
        </p:txBody>
      </p:sp>
      <p:sp>
        <p:nvSpPr>
          <p:cNvPr id="38915" name="Content Placeholder 2"/>
          <p:cNvSpPr>
            <a:spLocks noGrp="1"/>
          </p:cNvSpPr>
          <p:nvPr>
            <p:ph idx="1"/>
          </p:nvPr>
        </p:nvSpPr>
        <p:spPr>
          <a:xfrm>
            <a:off x="474840" y="1256314"/>
            <a:ext cx="8229600" cy="4525963"/>
          </a:xfrm>
        </p:spPr>
        <p:txBody>
          <a:bodyPr/>
          <a:lstStyle/>
          <a:p>
            <a:pPr>
              <a:lnSpc>
                <a:spcPct val="90000"/>
              </a:lnSpc>
              <a:spcBef>
                <a:spcPts val="4128"/>
              </a:spcBef>
              <a:defRPr/>
            </a:pPr>
            <a:r>
              <a:rPr lang="en-US" sz="2800" dirty="0" smtClean="0">
                <a:latin typeface="+mj-lt"/>
                <a:cs typeface="+mn-cs"/>
              </a:rPr>
              <a:t>Aetna </a:t>
            </a:r>
            <a:r>
              <a:rPr lang="en-US" sz="2800" dirty="0">
                <a:latin typeface="+mj-lt"/>
                <a:cs typeface="+mn-cs"/>
              </a:rPr>
              <a:t>will replace Blue Cross and Blue Shield</a:t>
            </a:r>
            <a:r>
              <a:rPr lang="en-US" sz="2800" baseline="30000" dirty="0" smtClean="0">
                <a:latin typeface="+mj-lt"/>
                <a:cs typeface="+mn-cs"/>
              </a:rPr>
              <a:t>® </a:t>
            </a:r>
            <a:br>
              <a:rPr lang="en-US" sz="2800" baseline="30000" dirty="0" smtClean="0">
                <a:latin typeface="+mj-lt"/>
                <a:cs typeface="+mn-cs"/>
              </a:rPr>
            </a:br>
            <a:r>
              <a:rPr lang="en-US" sz="2800" dirty="0" smtClean="0">
                <a:latin typeface="+mj-lt"/>
                <a:cs typeface="+mn-cs"/>
              </a:rPr>
              <a:t>of </a:t>
            </a:r>
            <a:r>
              <a:rPr lang="en-US" sz="2800" dirty="0">
                <a:latin typeface="+mj-lt"/>
                <a:cs typeface="+mn-cs"/>
              </a:rPr>
              <a:t>Texas</a:t>
            </a:r>
          </a:p>
          <a:p>
            <a:pPr>
              <a:lnSpc>
                <a:spcPct val="90000"/>
              </a:lnSpc>
              <a:spcBef>
                <a:spcPts val="2400"/>
              </a:spcBef>
              <a:defRPr/>
            </a:pPr>
            <a:r>
              <a:rPr lang="en-US" sz="2800" dirty="0" smtClean="0">
                <a:latin typeface="+mj-lt"/>
                <a:cs typeface="+mn-cs"/>
              </a:rPr>
              <a:t>Caremark  </a:t>
            </a:r>
            <a:r>
              <a:rPr lang="en-US" sz="2800" dirty="0">
                <a:latin typeface="+mj-lt"/>
                <a:cs typeface="+mn-cs"/>
              </a:rPr>
              <a:t>will replace Express </a:t>
            </a:r>
            <a:r>
              <a:rPr lang="en-US" sz="2800" dirty="0" smtClean="0">
                <a:latin typeface="+mj-lt"/>
                <a:cs typeface="+mn-cs"/>
              </a:rPr>
              <a:t>Scripts</a:t>
            </a:r>
            <a:r>
              <a:rPr lang="en-US" sz="2800" baseline="30000" dirty="0" smtClean="0">
                <a:latin typeface="+mj-lt"/>
                <a:cs typeface="+mn-cs"/>
              </a:rPr>
              <a:t>® </a:t>
            </a:r>
            <a:r>
              <a:rPr lang="en-US" sz="2800" dirty="0" smtClean="0">
                <a:latin typeface="+mj-lt"/>
                <a:cs typeface="+mn-cs"/>
              </a:rPr>
              <a:t>as </a:t>
            </a:r>
            <a:r>
              <a:rPr lang="en-US" sz="2800" dirty="0">
                <a:latin typeface="+mj-lt"/>
                <a:cs typeface="+mn-cs"/>
              </a:rPr>
              <a:t>the administrator </a:t>
            </a:r>
            <a:r>
              <a:rPr lang="en-US" sz="2800" dirty="0" smtClean="0">
                <a:latin typeface="+mj-lt"/>
                <a:cs typeface="+mn-cs"/>
              </a:rPr>
              <a:t>of our </a:t>
            </a:r>
            <a:r>
              <a:rPr lang="en-US" sz="2800" dirty="0">
                <a:latin typeface="+mj-lt"/>
                <a:cs typeface="+mn-cs"/>
              </a:rPr>
              <a:t>prescription drug benefits</a:t>
            </a:r>
          </a:p>
          <a:p>
            <a:pPr>
              <a:defRPr/>
            </a:pPr>
            <a:endParaRPr lang="en-US" sz="2400" baseline="30000" dirty="0">
              <a:latin typeface="+mj-lt"/>
              <a:cs typeface="+mn-cs"/>
            </a:endParaRPr>
          </a:p>
          <a:p>
            <a:pPr>
              <a:defRPr/>
            </a:pPr>
            <a:endParaRPr lang="en-US" baseline="30000" dirty="0">
              <a:latin typeface="+mj-lt"/>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25574" y="1308908"/>
            <a:ext cx="5539468" cy="3647152"/>
          </a:xfrm>
          <a:prstGeom prst="rect">
            <a:avLst/>
          </a:prstGeom>
          <a:noFill/>
          <a:ln>
            <a:noFill/>
          </a:ln>
        </p:spPr>
        <p:txBody>
          <a:bodyPr wrap="square">
            <a:spAutoFit/>
          </a:bodyPr>
          <a:lstStyle/>
          <a:p>
            <a:pPr marL="228600" indent="-228600">
              <a:lnSpc>
                <a:spcPct val="90000"/>
              </a:lnSpc>
              <a:spcBef>
                <a:spcPts val="1800"/>
              </a:spcBef>
              <a:buClr>
                <a:srgbClr val="008000"/>
              </a:buClr>
              <a:buFont typeface="Arial"/>
              <a:buChar char="•"/>
              <a:defRPr/>
            </a:pPr>
            <a:r>
              <a:rPr lang="en-US" sz="2200" dirty="0">
                <a:latin typeface="+mj-lt"/>
                <a:ea typeface="Verdana" panose="020B0604030504040204" pitchFamily="34" charset="0"/>
                <a:cs typeface="Verdana" panose="020B0604030504040204" pitchFamily="34" charset="0"/>
              </a:rPr>
              <a:t>100% preventive care </a:t>
            </a:r>
            <a:r>
              <a:rPr lang="en-US" sz="2200" dirty="0" smtClean="0">
                <a:latin typeface="+mj-lt"/>
                <a:ea typeface="Verdana" panose="020B0604030504040204" pitchFamily="34" charset="0"/>
                <a:cs typeface="Verdana" panose="020B0604030504040204" pitchFamily="34" charset="0"/>
              </a:rPr>
              <a:t>coverage</a:t>
            </a:r>
            <a:endParaRPr lang="en-US" sz="2200" dirty="0">
              <a:latin typeface="+mj-lt"/>
              <a:ea typeface="Verdana" panose="020B0604030504040204" pitchFamily="34" charset="0"/>
              <a:cs typeface="Verdana" panose="020B0604030504040204" pitchFamily="34" charset="0"/>
            </a:endParaRPr>
          </a:p>
          <a:p>
            <a:pPr marL="228600" indent="-228600">
              <a:lnSpc>
                <a:spcPct val="90000"/>
              </a:lnSpc>
              <a:spcBef>
                <a:spcPts val="1200"/>
              </a:spcBef>
              <a:buClr>
                <a:srgbClr val="008000"/>
              </a:buClr>
              <a:buFont typeface="Arial"/>
              <a:buChar char="•"/>
              <a:defRPr/>
            </a:pPr>
            <a:r>
              <a:rPr lang="en-US" sz="2200" dirty="0">
                <a:latin typeface="+mj-lt"/>
                <a:ea typeface="Verdana" panose="020B0604030504040204" pitchFamily="34" charset="0"/>
                <a:cs typeface="Verdana" panose="020B0604030504040204" pitchFamily="34" charset="0"/>
              </a:rPr>
              <a:t>Reduced office visit </a:t>
            </a:r>
            <a:r>
              <a:rPr lang="en-US" sz="2200" dirty="0" smtClean="0">
                <a:latin typeface="+mj-lt"/>
                <a:ea typeface="Verdana" panose="020B0604030504040204" pitchFamily="34" charset="0"/>
                <a:cs typeface="Verdana" panose="020B0604030504040204" pitchFamily="34" charset="0"/>
              </a:rPr>
              <a:t>copayments</a:t>
            </a:r>
          </a:p>
          <a:p>
            <a:pPr marL="411480" lvl="1" indent="-228600">
              <a:lnSpc>
                <a:spcPct val="90000"/>
              </a:lnSpc>
              <a:spcBef>
                <a:spcPts val="600"/>
              </a:spcBef>
              <a:buClr>
                <a:srgbClr val="008000"/>
              </a:buClr>
              <a:buFont typeface="Wingdings" charset="2"/>
              <a:buChar char="ü"/>
              <a:defRPr/>
            </a:pPr>
            <a:r>
              <a:rPr lang="en-US" sz="2200" dirty="0" smtClean="0">
                <a:solidFill>
                  <a:srgbClr val="008000"/>
                </a:solidFill>
                <a:latin typeface="+mj-lt"/>
                <a:ea typeface="Verdana" panose="020B0604030504040204" pitchFamily="34" charset="0"/>
                <a:cs typeface="Verdana" panose="020B0604030504040204" pitchFamily="34" charset="0"/>
              </a:rPr>
              <a:t>Last </a:t>
            </a:r>
            <a:r>
              <a:rPr lang="en-US" sz="2200" dirty="0">
                <a:solidFill>
                  <a:srgbClr val="008000"/>
                </a:solidFill>
                <a:latin typeface="+mj-lt"/>
                <a:ea typeface="Verdana" panose="020B0604030504040204" pitchFamily="34" charset="0"/>
                <a:cs typeface="Verdana" panose="020B0604030504040204" pitchFamily="34" charset="0"/>
              </a:rPr>
              <a:t>year $25    </a:t>
            </a:r>
            <a:r>
              <a:rPr lang="en-US" sz="2200" b="1" dirty="0">
                <a:solidFill>
                  <a:srgbClr val="008000"/>
                </a:solidFill>
                <a:latin typeface="+mj-lt"/>
                <a:ea typeface="Verdana" panose="020B0604030504040204" pitchFamily="34" charset="0"/>
                <a:cs typeface="Verdana" panose="020B0604030504040204" pitchFamily="34" charset="0"/>
              </a:rPr>
              <a:t>This year $</a:t>
            </a:r>
            <a:r>
              <a:rPr lang="en-US" sz="2200" b="1" dirty="0" smtClean="0">
                <a:solidFill>
                  <a:srgbClr val="008000"/>
                </a:solidFill>
                <a:latin typeface="+mj-lt"/>
                <a:ea typeface="Verdana" panose="020B0604030504040204" pitchFamily="34" charset="0"/>
                <a:cs typeface="Verdana" panose="020B0604030504040204" pitchFamily="34" charset="0"/>
              </a:rPr>
              <a:t>20</a:t>
            </a:r>
            <a:endParaRPr lang="en-US" sz="2200" b="1" dirty="0">
              <a:solidFill>
                <a:srgbClr val="008000"/>
              </a:solidFill>
              <a:latin typeface="+mj-lt"/>
              <a:ea typeface="Verdana" panose="020B0604030504040204" pitchFamily="34" charset="0"/>
              <a:cs typeface="Verdana" panose="020B0604030504040204" pitchFamily="34" charset="0"/>
            </a:endParaRPr>
          </a:p>
          <a:p>
            <a:pPr marL="228600" indent="-228600">
              <a:lnSpc>
                <a:spcPct val="90000"/>
              </a:lnSpc>
              <a:spcBef>
                <a:spcPts val="1800"/>
              </a:spcBef>
              <a:buClr>
                <a:srgbClr val="008000"/>
              </a:buClr>
              <a:buFont typeface="Arial"/>
              <a:buChar char="•"/>
              <a:defRPr/>
            </a:pPr>
            <a:r>
              <a:rPr lang="en-US" sz="2200" dirty="0">
                <a:latin typeface="+mj-lt"/>
                <a:ea typeface="Verdana" panose="020B0604030504040204" pitchFamily="34" charset="0"/>
                <a:cs typeface="Verdana" panose="020B0604030504040204" pitchFamily="34" charset="0"/>
              </a:rPr>
              <a:t>Reduced </a:t>
            </a:r>
            <a:r>
              <a:rPr lang="en-US" sz="2200" dirty="0" smtClean="0">
                <a:latin typeface="+mj-lt"/>
                <a:ea typeface="Verdana" panose="020B0604030504040204" pitchFamily="34" charset="0"/>
                <a:cs typeface="Verdana" panose="020B0604030504040204" pitchFamily="34" charset="0"/>
              </a:rPr>
              <a:t>deductible</a:t>
            </a:r>
          </a:p>
          <a:p>
            <a:pPr marL="411480" lvl="1" indent="-228600">
              <a:lnSpc>
                <a:spcPct val="90000"/>
              </a:lnSpc>
              <a:spcBef>
                <a:spcPts val="600"/>
              </a:spcBef>
              <a:buClr>
                <a:srgbClr val="008000"/>
              </a:buClr>
              <a:buFont typeface="Wingdings" charset="2"/>
              <a:buChar char="ü"/>
              <a:defRPr/>
            </a:pPr>
            <a:r>
              <a:rPr lang="en-US" sz="2200" dirty="0" smtClean="0">
                <a:solidFill>
                  <a:srgbClr val="008000"/>
                </a:solidFill>
                <a:latin typeface="+mj-lt"/>
                <a:ea typeface="Verdana" panose="020B0604030504040204" pitchFamily="34" charset="0"/>
                <a:cs typeface="Verdana" panose="020B0604030504040204" pitchFamily="34" charset="0"/>
              </a:rPr>
              <a:t>Last </a:t>
            </a:r>
            <a:r>
              <a:rPr lang="en-US" sz="2200" dirty="0">
                <a:solidFill>
                  <a:srgbClr val="008000"/>
                </a:solidFill>
                <a:latin typeface="+mj-lt"/>
                <a:ea typeface="Verdana" panose="020B0604030504040204" pitchFamily="34" charset="0"/>
                <a:cs typeface="Verdana" panose="020B0604030504040204" pitchFamily="34" charset="0"/>
              </a:rPr>
              <a:t>year $600  </a:t>
            </a:r>
            <a:r>
              <a:rPr lang="en-US" sz="2200" b="1" dirty="0">
                <a:solidFill>
                  <a:srgbClr val="008000"/>
                </a:solidFill>
                <a:latin typeface="+mj-lt"/>
                <a:ea typeface="Verdana" panose="020B0604030504040204" pitchFamily="34" charset="0"/>
                <a:cs typeface="Verdana" panose="020B0604030504040204" pitchFamily="34" charset="0"/>
              </a:rPr>
              <a:t>This year $450</a:t>
            </a:r>
            <a:r>
              <a:rPr lang="en-US" sz="2200" b="1" dirty="0" smtClean="0">
                <a:solidFill>
                  <a:srgbClr val="008000"/>
                </a:solidFill>
                <a:latin typeface="+mj-lt"/>
                <a:ea typeface="Verdana" panose="020B0604030504040204" pitchFamily="34" charset="0"/>
                <a:cs typeface="Verdana" panose="020B0604030504040204" pitchFamily="34" charset="0"/>
              </a:rPr>
              <a:t>*</a:t>
            </a:r>
            <a:endParaRPr lang="en-US" sz="2200" b="1" dirty="0">
              <a:solidFill>
                <a:srgbClr val="008000"/>
              </a:solidFill>
              <a:latin typeface="+mj-lt"/>
              <a:ea typeface="Verdana" panose="020B0604030504040204" pitchFamily="34" charset="0"/>
              <a:cs typeface="Verdana" panose="020B0604030504040204" pitchFamily="34" charset="0"/>
            </a:endParaRPr>
          </a:p>
          <a:p>
            <a:pPr marL="228600" indent="-228600">
              <a:lnSpc>
                <a:spcPct val="90000"/>
              </a:lnSpc>
              <a:spcBef>
                <a:spcPts val="1800"/>
              </a:spcBef>
              <a:buClr>
                <a:srgbClr val="008000"/>
              </a:buClr>
              <a:buFont typeface="Arial"/>
              <a:buChar char="•"/>
              <a:defRPr/>
            </a:pPr>
            <a:r>
              <a:rPr lang="en-US" sz="2200" dirty="0">
                <a:latin typeface="+mj-lt"/>
                <a:ea typeface="Verdana" panose="020B0604030504040204" pitchFamily="34" charset="0"/>
                <a:cs typeface="Verdana" panose="020B0604030504040204" pitchFamily="34" charset="0"/>
              </a:rPr>
              <a:t>Max out-of-pocket now includes </a:t>
            </a:r>
            <a:r>
              <a:rPr lang="en-US" sz="2200" dirty="0" smtClean="0">
                <a:latin typeface="+mj-lt"/>
                <a:ea typeface="Verdana" panose="020B0604030504040204" pitchFamily="34" charset="0"/>
                <a:cs typeface="Verdana" panose="020B0604030504040204" pitchFamily="34" charset="0"/>
              </a:rPr>
              <a:t/>
            </a:r>
            <a:br>
              <a:rPr lang="en-US" sz="2200" dirty="0" smtClean="0">
                <a:latin typeface="+mj-lt"/>
                <a:ea typeface="Verdana" panose="020B0604030504040204" pitchFamily="34" charset="0"/>
                <a:cs typeface="Verdana" panose="020B0604030504040204" pitchFamily="34" charset="0"/>
              </a:rPr>
            </a:br>
            <a:r>
              <a:rPr lang="en-US" sz="2200" kern="600" dirty="0" smtClean="0">
                <a:latin typeface="+mj-lt"/>
                <a:ea typeface="Verdana" panose="020B0604030504040204" pitchFamily="34" charset="0"/>
                <a:cs typeface="Verdana" panose="020B0604030504040204" pitchFamily="34" charset="0"/>
              </a:rPr>
              <a:t>medical </a:t>
            </a:r>
            <a:r>
              <a:rPr lang="en-US" sz="2200" kern="600" dirty="0">
                <a:latin typeface="+mj-lt"/>
                <a:ea typeface="Verdana" panose="020B0604030504040204" pitchFamily="34" charset="0"/>
                <a:cs typeface="Verdana" panose="020B0604030504040204" pitchFamily="34" charset="0"/>
              </a:rPr>
              <a:t>deductible &amp; </a:t>
            </a:r>
            <a:r>
              <a:rPr lang="en-US" sz="2200" kern="600" dirty="0" smtClean="0">
                <a:latin typeface="+mj-lt"/>
                <a:ea typeface="Verdana" panose="020B0604030504040204" pitchFamily="34" charset="0"/>
                <a:cs typeface="Verdana" panose="020B0604030504040204" pitchFamily="34" charset="0"/>
              </a:rPr>
              <a:t>copayment</a:t>
            </a:r>
            <a:endParaRPr lang="en-US" sz="2200" kern="600" dirty="0">
              <a:latin typeface="+mj-lt"/>
              <a:ea typeface="Verdana" panose="020B0604030504040204" pitchFamily="34" charset="0"/>
              <a:cs typeface="Verdana" panose="020B0604030504040204" pitchFamily="34" charset="0"/>
            </a:endParaRPr>
          </a:p>
          <a:p>
            <a:pPr marL="228600" indent="-228600">
              <a:lnSpc>
                <a:spcPct val="90000"/>
              </a:lnSpc>
              <a:spcBef>
                <a:spcPts val="1800"/>
              </a:spcBef>
              <a:buClr>
                <a:srgbClr val="008000"/>
              </a:buClr>
              <a:buFont typeface="Arial"/>
              <a:buChar char="•"/>
              <a:defRPr/>
            </a:pPr>
            <a:r>
              <a:rPr lang="en-US" sz="2200" dirty="0">
                <a:latin typeface="+mj-lt"/>
                <a:ea typeface="Verdana" panose="020B0604030504040204" pitchFamily="34" charset="0"/>
                <a:cs typeface="Verdana" panose="020B0604030504040204" pitchFamily="34" charset="0"/>
              </a:rPr>
              <a:t>No Rx deductible for </a:t>
            </a:r>
            <a:r>
              <a:rPr lang="en-US" sz="2400" dirty="0">
                <a:latin typeface="+mj-lt"/>
                <a:ea typeface="Verdana" panose="020B0604030504040204" pitchFamily="34" charset="0"/>
                <a:cs typeface="Verdana" panose="020B0604030504040204" pitchFamily="34" charset="0"/>
              </a:rPr>
              <a:t>generic </a:t>
            </a:r>
            <a:r>
              <a:rPr lang="en-US" sz="2400" dirty="0" smtClean="0">
                <a:latin typeface="+mj-lt"/>
                <a:ea typeface="Verdana" panose="020B0604030504040204" pitchFamily="34" charset="0"/>
                <a:cs typeface="Verdana" panose="020B0604030504040204" pitchFamily="34" charset="0"/>
              </a:rPr>
              <a:t>drugs</a:t>
            </a:r>
            <a:endParaRPr lang="en-US" sz="2000" b="1" dirty="0">
              <a:solidFill>
                <a:schemeClr val="bg1">
                  <a:lumMod val="95000"/>
                </a:schemeClr>
              </a:solidFill>
              <a:latin typeface="+mj-lt"/>
              <a:ea typeface="Verdana" panose="020B0604030504040204" pitchFamily="34" charset="0"/>
              <a:cs typeface="Verdana" panose="020B0604030504040204" pitchFamily="34" charset="0"/>
            </a:endParaRPr>
          </a:p>
        </p:txBody>
      </p:sp>
      <p:sp>
        <p:nvSpPr>
          <p:cNvPr id="66563" name="Title 1"/>
          <p:cNvSpPr>
            <a:spLocks noGrp="1"/>
          </p:cNvSpPr>
          <p:nvPr>
            <p:ph type="title"/>
          </p:nvPr>
        </p:nvSpPr>
        <p:spPr>
          <a:xfrm>
            <a:off x="466607" y="-176898"/>
            <a:ext cx="8229600" cy="1143000"/>
          </a:xfrm>
        </p:spPr>
        <p:txBody>
          <a:bodyPr/>
          <a:lstStyle/>
          <a:p>
            <a:pPr eaLnBrk="1" hangingPunct="1"/>
            <a:r>
              <a:rPr lang="en-US" dirty="0">
                <a:cs typeface="Calibri" charset="0"/>
              </a:rPr>
              <a:t>Benefit </a:t>
            </a:r>
            <a:r>
              <a:rPr lang="en-US" dirty="0" smtClean="0">
                <a:cs typeface="Calibri" charset="0"/>
              </a:rPr>
              <a:t>highlights</a:t>
            </a:r>
            <a:endParaRPr lang="en-US" dirty="0">
              <a:cs typeface="Calibri" charset="0"/>
            </a:endParaRPr>
          </a:p>
        </p:txBody>
      </p:sp>
      <p:pic>
        <p:nvPicPr>
          <p:cNvPr id="9"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5004" y="1409042"/>
            <a:ext cx="2843682" cy="3574722"/>
          </a:xfrm>
          <a:prstGeom prst="rect">
            <a:avLst/>
          </a:prstGeom>
          <a:noFill/>
          <a:ln>
            <a:noFill/>
          </a:ln>
          <a:effectLst>
            <a:softEdge rad="63500"/>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FCLogoTag-Sm-cmyk"/>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0730" y="5451112"/>
            <a:ext cx="18288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ooter Placeholder 1"/>
          <p:cNvSpPr txBox="1">
            <a:spLocks/>
          </p:cNvSpPr>
          <p:nvPr/>
        </p:nvSpPr>
        <p:spPr bwMode="auto">
          <a:xfrm>
            <a:off x="463913" y="6196253"/>
            <a:ext cx="6683767" cy="3561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0" latinLnBrk="0" hangingPunct="0">
              <a:defRPr sz="1800" kern="1200">
                <a:solidFill>
                  <a:schemeClr val="tx1"/>
                </a:solidFill>
                <a:latin typeface="Arial" charset="0"/>
                <a:ea typeface="ＭＳ Ｐゴシック" charset="0"/>
                <a:cs typeface="+mn-cs"/>
              </a:defRPr>
            </a:lvl1pPr>
            <a:lvl2pPr marL="742950" indent="-285750" algn="l" defTabSz="457200" rtl="0" eaLnBrk="0" latinLnBrk="0" hangingPunct="0">
              <a:defRPr sz="1800" kern="1200">
                <a:solidFill>
                  <a:schemeClr val="tx1"/>
                </a:solidFill>
                <a:latin typeface="Arial" charset="0"/>
                <a:ea typeface="ＭＳ Ｐゴシック" charset="0"/>
                <a:cs typeface="+mn-cs"/>
              </a:defRPr>
            </a:lvl2pPr>
            <a:lvl3pPr marL="1143000" indent="-228600" algn="l" defTabSz="457200" rtl="0" eaLnBrk="0" latinLnBrk="0" hangingPunct="0">
              <a:defRPr sz="1800" kern="1200">
                <a:solidFill>
                  <a:schemeClr val="tx1"/>
                </a:solidFill>
                <a:latin typeface="Arial" charset="0"/>
                <a:ea typeface="ＭＳ Ｐゴシック" charset="0"/>
                <a:cs typeface="+mn-cs"/>
              </a:defRPr>
            </a:lvl3pPr>
            <a:lvl4pPr marL="1600200" indent="-228600" algn="l" defTabSz="457200" rtl="0" eaLnBrk="0" latinLnBrk="0" hangingPunct="0">
              <a:defRPr sz="1800" kern="1200">
                <a:solidFill>
                  <a:schemeClr val="tx1"/>
                </a:solidFill>
                <a:latin typeface="Arial" charset="0"/>
                <a:ea typeface="ＭＳ Ｐゴシック" charset="0"/>
                <a:cs typeface="+mn-cs"/>
              </a:defRPr>
            </a:lvl4pPr>
            <a:lvl5pPr marL="2057400" indent="-228600" algn="l" defTabSz="457200" rtl="0" eaLnBrk="0" latinLnBrk="0" hangingPunct="0">
              <a:defRPr sz="1800" kern="1200">
                <a:solidFill>
                  <a:schemeClr val="tx1"/>
                </a:solidFill>
                <a:latin typeface="Arial" charset="0"/>
                <a:ea typeface="ＭＳ Ｐゴシック" charset="0"/>
                <a:cs typeface="+mn-cs"/>
              </a:defRPr>
            </a:lvl5pPr>
            <a:lvl6pPr marL="2514600" indent="-228600" algn="l" defTabSz="457200" rtl="0" eaLnBrk="0" fontAlgn="base" latinLnBrk="0" hangingPunct="0">
              <a:spcBef>
                <a:spcPct val="0"/>
              </a:spcBef>
              <a:spcAft>
                <a:spcPct val="0"/>
              </a:spcAft>
              <a:defRPr sz="1800" kern="1200">
                <a:solidFill>
                  <a:schemeClr val="tx1"/>
                </a:solidFill>
                <a:latin typeface="Arial" charset="0"/>
                <a:ea typeface="ＭＳ Ｐゴシック" charset="0"/>
                <a:cs typeface="+mn-cs"/>
              </a:defRPr>
            </a:lvl6pPr>
            <a:lvl7pPr marL="2971800" indent="-228600" algn="l" defTabSz="457200" rtl="0" eaLnBrk="0" fontAlgn="base" latinLnBrk="0" hangingPunct="0">
              <a:spcBef>
                <a:spcPct val="0"/>
              </a:spcBef>
              <a:spcAft>
                <a:spcPct val="0"/>
              </a:spcAft>
              <a:defRPr sz="1800" kern="1200">
                <a:solidFill>
                  <a:schemeClr val="tx1"/>
                </a:solidFill>
                <a:latin typeface="Arial" charset="0"/>
                <a:ea typeface="ＭＳ Ｐゴシック" charset="0"/>
                <a:cs typeface="+mn-cs"/>
              </a:defRPr>
            </a:lvl7pPr>
            <a:lvl8pPr marL="3429000" indent="-228600" algn="l" defTabSz="457200" rtl="0" eaLnBrk="0" fontAlgn="base" latinLnBrk="0" hangingPunct="0">
              <a:spcBef>
                <a:spcPct val="0"/>
              </a:spcBef>
              <a:spcAft>
                <a:spcPct val="0"/>
              </a:spcAft>
              <a:defRPr sz="1800" kern="1200">
                <a:solidFill>
                  <a:schemeClr val="tx1"/>
                </a:solidFill>
                <a:latin typeface="Arial" charset="0"/>
                <a:ea typeface="ＭＳ Ｐゴシック" charset="0"/>
                <a:cs typeface="+mn-cs"/>
              </a:defRPr>
            </a:lvl8pPr>
            <a:lvl9pPr marL="3886200" indent="-228600" algn="l" defTabSz="457200" rtl="0" eaLnBrk="0" fontAlgn="base" latinLnBrk="0" hangingPunct="0">
              <a:spcBef>
                <a:spcPct val="0"/>
              </a:spcBef>
              <a:spcAft>
                <a:spcPct val="0"/>
              </a:spcAft>
              <a:defRPr sz="1800" kern="1200">
                <a:solidFill>
                  <a:schemeClr val="tx1"/>
                </a:solidFill>
                <a:latin typeface="Arial" charset="0"/>
                <a:ea typeface="ＭＳ Ｐゴシック" charset="0"/>
                <a:cs typeface="+mn-cs"/>
              </a:defRPr>
            </a:lvl9pPr>
          </a:lstStyle>
          <a:p>
            <a:pPr eaLnBrk="1" hangingPunct="1">
              <a:lnSpc>
                <a:spcPct val="90000"/>
              </a:lnSpc>
            </a:pPr>
            <a:r>
              <a:rPr lang="en-US" sz="1200" dirty="0" smtClean="0">
                <a:latin typeface="+mj-lt"/>
              </a:rPr>
              <a:t>For a complete list of plan changes, please refer to  your evidence of coverage and schedule of benefits. </a:t>
            </a:r>
            <a:endParaRPr lang="en-US" sz="1200" dirty="0">
              <a:latin typeface="+mj-lt"/>
            </a:endParaRPr>
          </a:p>
        </p:txBody>
      </p:sp>
    </p:spTree>
    <p:extLst>
      <p:ext uri="{BB962C8B-B14F-4D97-AF65-F5344CB8AC3E}">
        <p14:creationId xmlns:p14="http://schemas.microsoft.com/office/powerpoint/2010/main" val="13197899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Content Placeholder 2"/>
          <p:cNvSpPr>
            <a:spLocks noGrp="1"/>
          </p:cNvSpPr>
          <p:nvPr>
            <p:ph idx="1"/>
          </p:nvPr>
        </p:nvSpPr>
        <p:spPr>
          <a:xfrm>
            <a:off x="458084" y="1285281"/>
            <a:ext cx="5943600" cy="3228063"/>
          </a:xfrm>
          <a:noFill/>
          <a:ln>
            <a:noFill/>
          </a:ln>
        </p:spPr>
        <p:txBody>
          <a:bodyPr>
            <a:spAutoFit/>
          </a:bodyPr>
          <a:lstStyle/>
          <a:p>
            <a:pPr marL="228600" indent="-228600">
              <a:lnSpc>
                <a:spcPct val="90000"/>
              </a:lnSpc>
              <a:spcBef>
                <a:spcPts val="1800"/>
              </a:spcBef>
            </a:pPr>
            <a:r>
              <a:rPr lang="en-US" dirty="0">
                <a:latin typeface="+mj-lt"/>
                <a:ea typeface="Verdana" panose="020B0604030504040204" pitchFamily="34" charset="0"/>
                <a:cs typeface="Verdana" panose="020B0604030504040204" pitchFamily="34" charset="0"/>
              </a:rPr>
              <a:t>No referrals to network </a:t>
            </a:r>
            <a:r>
              <a:rPr lang="en-US" dirty="0" smtClean="0">
                <a:latin typeface="+mj-lt"/>
                <a:ea typeface="Verdana" panose="020B0604030504040204" pitchFamily="34" charset="0"/>
                <a:cs typeface="Verdana" panose="020B0604030504040204" pitchFamily="34" charset="0"/>
              </a:rPr>
              <a:t>specialists</a:t>
            </a:r>
            <a:endParaRPr lang="en-US" dirty="0">
              <a:latin typeface="+mj-lt"/>
              <a:ea typeface="Verdana" panose="020B0604030504040204" pitchFamily="34" charset="0"/>
              <a:cs typeface="Verdana" panose="020B0604030504040204" pitchFamily="34" charset="0"/>
            </a:endParaRPr>
          </a:p>
          <a:p>
            <a:pPr marL="228600" indent="-228600">
              <a:lnSpc>
                <a:spcPct val="90000"/>
              </a:lnSpc>
              <a:spcBef>
                <a:spcPts val="1800"/>
              </a:spcBef>
            </a:pPr>
            <a:r>
              <a:rPr lang="en-US" dirty="0">
                <a:latin typeface="+mj-lt"/>
                <a:ea typeface="Verdana" panose="020B0604030504040204" pitchFamily="34" charset="0"/>
                <a:cs typeface="Verdana" panose="020B0604030504040204" pitchFamily="34" charset="0"/>
              </a:rPr>
              <a:t>College-age dependents living outside </a:t>
            </a:r>
            <a:r>
              <a:rPr lang="en-US" dirty="0" smtClean="0">
                <a:latin typeface="+mj-lt"/>
                <a:ea typeface="Verdana" panose="020B0604030504040204" pitchFamily="34" charset="0"/>
                <a:cs typeface="Verdana" panose="020B0604030504040204" pitchFamily="34" charset="0"/>
              </a:rPr>
              <a:t/>
            </a:r>
            <a:br>
              <a:rPr lang="en-US" dirty="0" smtClean="0">
                <a:latin typeface="+mj-lt"/>
                <a:ea typeface="Verdana" panose="020B0604030504040204" pitchFamily="34" charset="0"/>
                <a:cs typeface="Verdana" panose="020B0604030504040204" pitchFamily="34" charset="0"/>
              </a:rPr>
            </a:br>
            <a:r>
              <a:rPr lang="en-US" dirty="0" smtClean="0">
                <a:latin typeface="+mj-lt"/>
                <a:ea typeface="Verdana" panose="020B0604030504040204" pitchFamily="34" charset="0"/>
                <a:cs typeface="Verdana" panose="020B0604030504040204" pitchFamily="34" charset="0"/>
              </a:rPr>
              <a:t>our </a:t>
            </a:r>
            <a:r>
              <a:rPr lang="en-US" dirty="0">
                <a:latin typeface="+mj-lt"/>
                <a:ea typeface="Verdana" panose="020B0604030504040204" pitchFamily="34" charset="0"/>
                <a:cs typeface="Verdana" panose="020B0604030504040204" pitchFamily="34" charset="0"/>
              </a:rPr>
              <a:t>service area have full coverage </a:t>
            </a:r>
            <a:r>
              <a:rPr lang="en-US" dirty="0" smtClean="0">
                <a:latin typeface="+mj-lt"/>
                <a:ea typeface="Verdana" panose="020B0604030504040204" pitchFamily="34" charset="0"/>
                <a:cs typeface="Verdana" panose="020B0604030504040204" pitchFamily="34" charset="0"/>
              </a:rPr>
              <a:t/>
            </a:r>
            <a:br>
              <a:rPr lang="en-US" dirty="0" smtClean="0">
                <a:latin typeface="+mj-lt"/>
                <a:ea typeface="Verdana" panose="020B0604030504040204" pitchFamily="34" charset="0"/>
                <a:cs typeface="Verdana" panose="020B0604030504040204" pitchFamily="34" charset="0"/>
              </a:rPr>
            </a:br>
            <a:r>
              <a:rPr lang="en-US" dirty="0" smtClean="0">
                <a:latin typeface="+mj-lt"/>
                <a:ea typeface="Verdana" panose="020B0604030504040204" pitchFamily="34" charset="0"/>
                <a:cs typeface="Verdana" panose="020B0604030504040204" pitchFamily="34" charset="0"/>
              </a:rPr>
              <a:t>(</a:t>
            </a:r>
            <a:r>
              <a:rPr lang="en-US" dirty="0">
                <a:latin typeface="+mj-lt"/>
                <a:ea typeface="Verdana" panose="020B0604030504040204" pitchFamily="34" charset="0"/>
                <a:cs typeface="Verdana" panose="020B0604030504040204" pitchFamily="34" charset="0"/>
              </a:rPr>
              <a:t>address must be on file)</a:t>
            </a:r>
          </a:p>
          <a:p>
            <a:pPr marL="228600" lvl="1" indent="0">
              <a:lnSpc>
                <a:spcPct val="90000"/>
              </a:lnSpc>
              <a:spcBef>
                <a:spcPts val="1800"/>
              </a:spcBef>
              <a:buClr>
                <a:schemeClr val="tx1"/>
              </a:buClr>
              <a:buNone/>
            </a:pPr>
            <a:r>
              <a:rPr lang="en-US" sz="2200" dirty="0">
                <a:solidFill>
                  <a:schemeClr val="tx1">
                    <a:lumMod val="65000"/>
                    <a:lumOff val="35000"/>
                  </a:schemeClr>
                </a:solidFill>
                <a:latin typeface="+mj-lt"/>
                <a:ea typeface="Verdana" panose="020B0604030504040204" pitchFamily="34" charset="0"/>
                <a:cs typeface="Verdana" panose="020B0604030504040204" pitchFamily="34" charset="0"/>
              </a:rPr>
              <a:t>NOTE: Care must be accessed through </a:t>
            </a:r>
            <a:r>
              <a:rPr lang="en-US" sz="2200" dirty="0" smtClean="0">
                <a:solidFill>
                  <a:schemeClr val="tx1">
                    <a:lumMod val="65000"/>
                    <a:lumOff val="35000"/>
                  </a:schemeClr>
                </a:solidFill>
                <a:latin typeface="+mj-lt"/>
                <a:ea typeface="Verdana" panose="020B0604030504040204" pitchFamily="34" charset="0"/>
                <a:cs typeface="Verdana" panose="020B0604030504040204" pitchFamily="34" charset="0"/>
              </a:rPr>
              <a:t/>
            </a:r>
            <a:br>
              <a:rPr lang="en-US" sz="2200" dirty="0" smtClean="0">
                <a:solidFill>
                  <a:schemeClr val="tx1">
                    <a:lumMod val="65000"/>
                    <a:lumOff val="35000"/>
                  </a:schemeClr>
                </a:solidFill>
                <a:latin typeface="+mj-lt"/>
                <a:ea typeface="Verdana" panose="020B0604030504040204" pitchFamily="34" charset="0"/>
                <a:cs typeface="Verdana" panose="020B0604030504040204" pitchFamily="34" charset="0"/>
              </a:rPr>
            </a:br>
            <a:r>
              <a:rPr lang="en-US" sz="2200" dirty="0" smtClean="0">
                <a:solidFill>
                  <a:schemeClr val="tx1">
                    <a:lumMod val="65000"/>
                    <a:lumOff val="35000"/>
                  </a:schemeClr>
                </a:solidFill>
                <a:latin typeface="+mj-lt"/>
                <a:ea typeface="Verdana" panose="020B0604030504040204" pitchFamily="34" charset="0"/>
                <a:cs typeface="Verdana" panose="020B0604030504040204" pitchFamily="34" charset="0"/>
              </a:rPr>
              <a:t>our </a:t>
            </a:r>
            <a:r>
              <a:rPr lang="en-US" sz="2200" dirty="0">
                <a:solidFill>
                  <a:schemeClr val="tx1">
                    <a:lumMod val="65000"/>
                    <a:lumOff val="35000"/>
                  </a:schemeClr>
                </a:solidFill>
                <a:latin typeface="+mj-lt"/>
                <a:ea typeface="Verdana" panose="020B0604030504040204" pitchFamily="34" charset="0"/>
                <a:cs typeface="Verdana" panose="020B0604030504040204" pitchFamily="34" charset="0"/>
              </a:rPr>
              <a:t>affiliate provider </a:t>
            </a:r>
            <a:r>
              <a:rPr lang="en-US" sz="2200" dirty="0" smtClean="0">
                <a:solidFill>
                  <a:schemeClr val="tx1">
                    <a:lumMod val="65000"/>
                    <a:lumOff val="35000"/>
                  </a:schemeClr>
                </a:solidFill>
                <a:latin typeface="+mj-lt"/>
                <a:ea typeface="Verdana" panose="020B0604030504040204" pitchFamily="34" charset="0"/>
                <a:cs typeface="Verdana" panose="020B0604030504040204" pitchFamily="34" charset="0"/>
              </a:rPr>
              <a:t>networks</a:t>
            </a:r>
            <a:endParaRPr lang="en-US" sz="2200" dirty="0">
              <a:solidFill>
                <a:schemeClr val="tx1">
                  <a:lumMod val="65000"/>
                  <a:lumOff val="35000"/>
                </a:schemeClr>
              </a:solidFill>
              <a:latin typeface="+mj-lt"/>
              <a:ea typeface="Verdana" panose="020B0604030504040204" pitchFamily="34" charset="0"/>
              <a:cs typeface="Verdana" panose="020B0604030504040204" pitchFamily="34" charset="0"/>
            </a:endParaRPr>
          </a:p>
          <a:p>
            <a:pPr marL="228600" indent="-228600">
              <a:lnSpc>
                <a:spcPct val="90000"/>
              </a:lnSpc>
              <a:spcBef>
                <a:spcPts val="1800"/>
              </a:spcBef>
            </a:pPr>
            <a:r>
              <a:rPr lang="en-US" dirty="0">
                <a:latin typeface="+mj-lt"/>
                <a:ea typeface="Verdana" panose="020B0604030504040204" pitchFamily="34" charset="0"/>
                <a:cs typeface="Verdana" panose="020B0604030504040204" pitchFamily="34" charset="0"/>
              </a:rPr>
              <a:t>Secure online access to membership </a:t>
            </a:r>
            <a:r>
              <a:rPr lang="en-US" dirty="0" smtClean="0">
                <a:latin typeface="+mj-lt"/>
                <a:ea typeface="Verdana" panose="020B0604030504040204" pitchFamily="34" charset="0"/>
                <a:cs typeface="Verdana" panose="020B0604030504040204" pitchFamily="34" charset="0"/>
              </a:rPr>
              <a:t/>
            </a:r>
            <a:br>
              <a:rPr lang="en-US" dirty="0" smtClean="0">
                <a:latin typeface="+mj-lt"/>
                <a:ea typeface="Verdana" panose="020B0604030504040204" pitchFamily="34" charset="0"/>
                <a:cs typeface="Verdana" panose="020B0604030504040204" pitchFamily="34" charset="0"/>
              </a:rPr>
            </a:br>
            <a:r>
              <a:rPr lang="en-US" dirty="0" smtClean="0">
                <a:latin typeface="+mj-lt"/>
                <a:ea typeface="Verdana" panose="020B0604030504040204" pitchFamily="34" charset="0"/>
                <a:cs typeface="Verdana" panose="020B0604030504040204" pitchFamily="34" charset="0"/>
              </a:rPr>
              <a:t>and </a:t>
            </a:r>
            <a:r>
              <a:rPr lang="en-US" dirty="0">
                <a:latin typeface="+mj-lt"/>
                <a:ea typeface="Verdana" panose="020B0604030504040204" pitchFamily="34" charset="0"/>
                <a:cs typeface="Verdana" panose="020B0604030504040204" pitchFamily="34" charset="0"/>
              </a:rPr>
              <a:t>claim information </a:t>
            </a:r>
            <a:r>
              <a:rPr lang="en-US" dirty="0" smtClean="0">
                <a:latin typeface="+mj-lt"/>
                <a:ea typeface="Verdana" panose="020B0604030504040204" pitchFamily="34" charset="0"/>
                <a:cs typeface="Verdana" panose="020B0604030504040204" pitchFamily="34" charset="0"/>
              </a:rPr>
              <a:t>at </a:t>
            </a:r>
            <a:r>
              <a:rPr lang="en-US" dirty="0" err="1" smtClean="0">
                <a:solidFill>
                  <a:srgbClr val="008000"/>
                </a:solidFill>
                <a:latin typeface="+mj-lt"/>
                <a:ea typeface="Verdana" panose="020B0604030504040204" pitchFamily="34" charset="0"/>
                <a:cs typeface="Verdana" panose="020B0604030504040204" pitchFamily="34" charset="0"/>
              </a:rPr>
              <a:t>firstcare.com</a:t>
            </a:r>
            <a:endParaRPr lang="en-US" dirty="0">
              <a:solidFill>
                <a:srgbClr val="800000"/>
              </a:solidFill>
              <a:latin typeface="+mj-lt"/>
              <a:ea typeface="Verdana" panose="020B0604030504040204" pitchFamily="34" charset="0"/>
              <a:cs typeface="Verdana" panose="020B0604030504040204" pitchFamily="34" charset="0"/>
            </a:endParaRPr>
          </a:p>
        </p:txBody>
      </p:sp>
      <p:pic>
        <p:nvPicPr>
          <p:cNvPr id="8" name="Picture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80104" y="1417638"/>
            <a:ext cx="3040726" cy="3813883"/>
          </a:xfrm>
          <a:prstGeom prst="rect">
            <a:avLst/>
          </a:prstGeom>
          <a:noFill/>
          <a:ln>
            <a:noFill/>
          </a:ln>
          <a:effectLst>
            <a:softEdge rad="63500"/>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10" name="Title 1"/>
          <p:cNvSpPr txBox="1">
            <a:spLocks/>
          </p:cNvSpPr>
          <p:nvPr/>
        </p:nvSpPr>
        <p:spPr bwMode="auto">
          <a:xfrm>
            <a:off x="466607" y="-17689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defTabSz="457200" rtl="0" eaLnBrk="1" latinLnBrk="0" hangingPunct="1">
              <a:spcBef>
                <a:spcPct val="0"/>
              </a:spcBef>
              <a:buNone/>
              <a:defRPr sz="3200" kern="1200">
                <a:solidFill>
                  <a:srgbClr val="FFFFFF"/>
                </a:solidFill>
                <a:latin typeface="+mj-lt"/>
                <a:ea typeface="+mj-ea"/>
                <a:cs typeface="+mj-cs"/>
              </a:defRPr>
            </a:lvl1pPr>
          </a:lstStyle>
          <a:p>
            <a:r>
              <a:rPr lang="en-US" dirty="0" smtClean="0">
                <a:cs typeface="Calibri" charset="0"/>
              </a:rPr>
              <a:t>Benefit highlights</a:t>
            </a:r>
            <a:endParaRPr lang="en-US" dirty="0">
              <a:cs typeface="Calibri" charset="0"/>
            </a:endParaRPr>
          </a:p>
        </p:txBody>
      </p:sp>
      <p:pic>
        <p:nvPicPr>
          <p:cNvPr id="13" name="Picture 12" descr="FCLogoTag-Sm-cmyk"/>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0730" y="5451112"/>
            <a:ext cx="18288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ooter Placeholder 1"/>
          <p:cNvSpPr txBox="1">
            <a:spLocks/>
          </p:cNvSpPr>
          <p:nvPr/>
        </p:nvSpPr>
        <p:spPr bwMode="auto">
          <a:xfrm>
            <a:off x="463913" y="6196253"/>
            <a:ext cx="6683767" cy="3561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0" latinLnBrk="0" hangingPunct="0">
              <a:defRPr sz="1800" kern="1200">
                <a:solidFill>
                  <a:schemeClr val="tx1"/>
                </a:solidFill>
                <a:latin typeface="Arial" charset="0"/>
                <a:ea typeface="ＭＳ Ｐゴシック" charset="0"/>
                <a:cs typeface="+mn-cs"/>
              </a:defRPr>
            </a:lvl1pPr>
            <a:lvl2pPr marL="742950" indent="-285750" algn="l" defTabSz="457200" rtl="0" eaLnBrk="0" latinLnBrk="0" hangingPunct="0">
              <a:defRPr sz="1800" kern="1200">
                <a:solidFill>
                  <a:schemeClr val="tx1"/>
                </a:solidFill>
                <a:latin typeface="Arial" charset="0"/>
                <a:ea typeface="ＭＳ Ｐゴシック" charset="0"/>
                <a:cs typeface="+mn-cs"/>
              </a:defRPr>
            </a:lvl2pPr>
            <a:lvl3pPr marL="1143000" indent="-228600" algn="l" defTabSz="457200" rtl="0" eaLnBrk="0" latinLnBrk="0" hangingPunct="0">
              <a:defRPr sz="1800" kern="1200">
                <a:solidFill>
                  <a:schemeClr val="tx1"/>
                </a:solidFill>
                <a:latin typeface="Arial" charset="0"/>
                <a:ea typeface="ＭＳ Ｐゴシック" charset="0"/>
                <a:cs typeface="+mn-cs"/>
              </a:defRPr>
            </a:lvl3pPr>
            <a:lvl4pPr marL="1600200" indent="-228600" algn="l" defTabSz="457200" rtl="0" eaLnBrk="0" latinLnBrk="0" hangingPunct="0">
              <a:defRPr sz="1800" kern="1200">
                <a:solidFill>
                  <a:schemeClr val="tx1"/>
                </a:solidFill>
                <a:latin typeface="Arial" charset="0"/>
                <a:ea typeface="ＭＳ Ｐゴシック" charset="0"/>
                <a:cs typeface="+mn-cs"/>
              </a:defRPr>
            </a:lvl4pPr>
            <a:lvl5pPr marL="2057400" indent="-228600" algn="l" defTabSz="457200" rtl="0" eaLnBrk="0" latinLnBrk="0" hangingPunct="0">
              <a:defRPr sz="1800" kern="1200">
                <a:solidFill>
                  <a:schemeClr val="tx1"/>
                </a:solidFill>
                <a:latin typeface="Arial" charset="0"/>
                <a:ea typeface="ＭＳ Ｐゴシック" charset="0"/>
                <a:cs typeface="+mn-cs"/>
              </a:defRPr>
            </a:lvl5pPr>
            <a:lvl6pPr marL="2514600" indent="-228600" algn="l" defTabSz="457200" rtl="0" eaLnBrk="0" fontAlgn="base" latinLnBrk="0" hangingPunct="0">
              <a:spcBef>
                <a:spcPct val="0"/>
              </a:spcBef>
              <a:spcAft>
                <a:spcPct val="0"/>
              </a:spcAft>
              <a:defRPr sz="1800" kern="1200">
                <a:solidFill>
                  <a:schemeClr val="tx1"/>
                </a:solidFill>
                <a:latin typeface="Arial" charset="0"/>
                <a:ea typeface="ＭＳ Ｐゴシック" charset="0"/>
                <a:cs typeface="+mn-cs"/>
              </a:defRPr>
            </a:lvl6pPr>
            <a:lvl7pPr marL="2971800" indent="-228600" algn="l" defTabSz="457200" rtl="0" eaLnBrk="0" fontAlgn="base" latinLnBrk="0" hangingPunct="0">
              <a:spcBef>
                <a:spcPct val="0"/>
              </a:spcBef>
              <a:spcAft>
                <a:spcPct val="0"/>
              </a:spcAft>
              <a:defRPr sz="1800" kern="1200">
                <a:solidFill>
                  <a:schemeClr val="tx1"/>
                </a:solidFill>
                <a:latin typeface="Arial" charset="0"/>
                <a:ea typeface="ＭＳ Ｐゴシック" charset="0"/>
                <a:cs typeface="+mn-cs"/>
              </a:defRPr>
            </a:lvl7pPr>
            <a:lvl8pPr marL="3429000" indent="-228600" algn="l" defTabSz="457200" rtl="0" eaLnBrk="0" fontAlgn="base" latinLnBrk="0" hangingPunct="0">
              <a:spcBef>
                <a:spcPct val="0"/>
              </a:spcBef>
              <a:spcAft>
                <a:spcPct val="0"/>
              </a:spcAft>
              <a:defRPr sz="1800" kern="1200">
                <a:solidFill>
                  <a:schemeClr val="tx1"/>
                </a:solidFill>
                <a:latin typeface="Arial" charset="0"/>
                <a:ea typeface="ＭＳ Ｐゴシック" charset="0"/>
                <a:cs typeface="+mn-cs"/>
              </a:defRPr>
            </a:lvl8pPr>
            <a:lvl9pPr marL="3886200" indent="-228600" algn="l" defTabSz="457200" rtl="0" eaLnBrk="0" fontAlgn="base" latinLnBrk="0" hangingPunct="0">
              <a:spcBef>
                <a:spcPct val="0"/>
              </a:spcBef>
              <a:spcAft>
                <a:spcPct val="0"/>
              </a:spcAft>
              <a:defRPr sz="1800" kern="1200">
                <a:solidFill>
                  <a:schemeClr val="tx1"/>
                </a:solidFill>
                <a:latin typeface="Arial" charset="0"/>
                <a:ea typeface="ＭＳ Ｐゴシック" charset="0"/>
                <a:cs typeface="+mn-cs"/>
              </a:defRPr>
            </a:lvl9pPr>
          </a:lstStyle>
          <a:p>
            <a:pPr eaLnBrk="1" hangingPunct="1">
              <a:lnSpc>
                <a:spcPct val="90000"/>
              </a:lnSpc>
            </a:pPr>
            <a:r>
              <a:rPr lang="en-US" sz="1200" dirty="0" smtClean="0">
                <a:latin typeface="+mj-lt"/>
              </a:rPr>
              <a:t>For a complete list of plan changes, please refer to  your evidence of coverage and schedule of benefits. </a:t>
            </a:r>
            <a:endParaRPr lang="en-US" sz="1200" dirty="0">
              <a:latin typeface="+mj-lt"/>
            </a:endParaRPr>
          </a:p>
        </p:txBody>
      </p:sp>
    </p:spTree>
    <p:extLst>
      <p:ext uri="{BB962C8B-B14F-4D97-AF65-F5344CB8AC3E}">
        <p14:creationId xmlns:p14="http://schemas.microsoft.com/office/powerpoint/2010/main" val="36115786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63775" y="386266"/>
            <a:ext cx="7645400" cy="990600"/>
          </a:xfrm>
        </p:spPr>
        <p:txBody>
          <a:bodyPr anchor="b">
            <a:noAutofit/>
          </a:bodyPr>
          <a:lstStyle/>
          <a:p>
            <a:pPr eaLnBrk="1" hangingPunct="1">
              <a:lnSpc>
                <a:spcPct val="80000"/>
              </a:lnSpc>
            </a:pPr>
            <a:r>
              <a:rPr lang="en-US" dirty="0">
                <a:cs typeface="Calibri" charset="0"/>
              </a:rPr>
              <a:t>Medical </a:t>
            </a:r>
            <a:r>
              <a:rPr lang="en-US" dirty="0" smtClean="0">
                <a:cs typeface="Calibri" charset="0"/>
              </a:rPr>
              <a:t>benefits </a:t>
            </a:r>
            <a:r>
              <a:rPr lang="en-US" dirty="0">
                <a:cs typeface="Calibri" charset="0"/>
              </a:rPr>
              <a:t>for 2014-2015</a:t>
            </a:r>
            <a:br>
              <a:rPr lang="en-US" dirty="0">
                <a:cs typeface="Calibri" charset="0"/>
              </a:rPr>
            </a:br>
            <a:r>
              <a:rPr lang="en-US" dirty="0" smtClean="0">
                <a:cs typeface="Calibri" charset="0"/>
              </a:rPr>
              <a:t>significant benefit enhancements</a:t>
            </a:r>
            <a:r>
              <a:rPr lang="en-US" dirty="0">
                <a:cs typeface="Calibri" charset="0"/>
              </a:rPr>
              <a:t/>
            </a:r>
            <a:br>
              <a:rPr lang="en-US" dirty="0">
                <a:cs typeface="Calibri" charset="0"/>
              </a:rPr>
            </a:br>
            <a:endParaRPr lang="en-US" dirty="0">
              <a:cs typeface="Calibri" charset="0"/>
            </a:endParaRPr>
          </a:p>
        </p:txBody>
      </p:sp>
      <p:graphicFrame>
        <p:nvGraphicFramePr>
          <p:cNvPr id="479328" name="Group 96"/>
          <p:cNvGraphicFramePr>
            <a:graphicFrameLocks noGrp="1"/>
          </p:cNvGraphicFramePr>
          <p:nvPr>
            <p:extLst>
              <p:ext uri="{D42A27DB-BD31-4B8C-83A1-F6EECF244321}">
                <p14:modId xmlns:p14="http://schemas.microsoft.com/office/powerpoint/2010/main" val="1951743750"/>
              </p:ext>
            </p:extLst>
          </p:nvPr>
        </p:nvGraphicFramePr>
        <p:xfrm>
          <a:off x="4190804" y="1885707"/>
          <a:ext cx="4483295" cy="4201421"/>
        </p:xfrm>
        <a:graphic>
          <a:graphicData uri="http://schemas.openxmlformats.org/drawingml/2006/table">
            <a:tbl>
              <a:tblPr/>
              <a:tblGrid>
                <a:gridCol w="4483295"/>
              </a:tblGrid>
              <a:tr h="351601">
                <a:tc>
                  <a:txBody>
                    <a:bodyPr/>
                    <a:lstStyle/>
                    <a:p>
                      <a:pPr marL="0" marR="0" lvl="0" indent="0" algn="ctr" defTabSz="914400" rtl="0" eaLnBrk="1" fontAlgn="base" latinLnBrk="0" hangingPunct="1">
                        <a:lnSpc>
                          <a:spcPct val="90000"/>
                        </a:lnSpc>
                        <a:spcBef>
                          <a:spcPct val="20000"/>
                        </a:spcBef>
                        <a:spcAft>
                          <a:spcPct val="0"/>
                        </a:spcAft>
                        <a:buClr>
                          <a:srgbClr val="9ECD67"/>
                        </a:buClr>
                        <a:buSzPct val="110000"/>
                        <a:buFontTx/>
                        <a:buNone/>
                        <a:tabLst/>
                      </a:pPr>
                      <a:r>
                        <a:rPr kumimoji="0" lang="en-US" sz="1800" b="1" i="0" u="none" strike="noStrike" cap="none" normalizeH="0" baseline="0" dirty="0" smtClean="0">
                          <a:ln>
                            <a:noFill/>
                          </a:ln>
                          <a:solidFill>
                            <a:schemeClr val="bg1"/>
                          </a:solidFill>
                          <a:effectLst/>
                          <a:latin typeface="+mj-lt"/>
                          <a:ea typeface="ＭＳ Ｐゴシック" charset="0"/>
                        </a:rPr>
                        <a:t>2014-2015 </a:t>
                      </a:r>
                      <a:endParaRPr kumimoji="0" lang="en-US" sz="1800" b="1" i="0" u="none" strike="noStrike" cap="none" normalizeH="0" baseline="0" dirty="0">
                        <a:ln>
                          <a:noFill/>
                        </a:ln>
                        <a:solidFill>
                          <a:schemeClr val="bg1"/>
                        </a:solidFill>
                        <a:effectLst/>
                        <a:latin typeface="+mj-lt"/>
                        <a:ea typeface="ＭＳ Ｐゴシック" charset="0"/>
                      </a:endParaRPr>
                    </a:p>
                  </a:txBody>
                  <a:tcPr marL="91433" marR="91433" marT="45726" marB="45726"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rgbClr val="376092"/>
                    </a:solidFill>
                  </a:tcPr>
                </a:tc>
              </a:tr>
              <a:tr h="988909">
                <a:tc>
                  <a:txBody>
                    <a:bodyPr/>
                    <a:lstStyle/>
                    <a:p>
                      <a:pPr marL="0" marR="0" lvl="0" indent="0" algn="ctr" defTabSz="914400" rtl="0" eaLnBrk="1" fontAlgn="base" latinLnBrk="0" hangingPunct="1">
                        <a:lnSpc>
                          <a:spcPct val="90000"/>
                        </a:lnSpc>
                        <a:spcBef>
                          <a:spcPct val="20000"/>
                        </a:spcBef>
                        <a:spcAft>
                          <a:spcPct val="0"/>
                        </a:spcAft>
                        <a:buClr>
                          <a:srgbClr val="9ECD67"/>
                        </a:buClr>
                        <a:buSzPct val="110000"/>
                        <a:buFontTx/>
                        <a:buNone/>
                        <a:tabLst/>
                      </a:pPr>
                      <a:r>
                        <a:rPr kumimoji="0" lang="en-US" sz="1800" b="0" i="0" u="none" strike="noStrike" cap="none" normalizeH="0" baseline="0" dirty="0">
                          <a:ln>
                            <a:noFill/>
                          </a:ln>
                          <a:solidFill>
                            <a:schemeClr val="tx1"/>
                          </a:solidFill>
                          <a:effectLst/>
                          <a:latin typeface="+mj-lt"/>
                          <a:ea typeface="ＭＳ Ｐゴシック" charset="0"/>
                        </a:rPr>
                        <a:t> </a:t>
                      </a:r>
                      <a:r>
                        <a:rPr kumimoji="0" lang="en-US" sz="1800" b="0" i="0" u="none" strike="noStrike" cap="none" normalizeH="0" baseline="0" dirty="0">
                          <a:ln>
                            <a:noFill/>
                          </a:ln>
                          <a:solidFill>
                            <a:srgbClr val="000000"/>
                          </a:solidFill>
                          <a:effectLst/>
                          <a:latin typeface="+mj-lt"/>
                          <a:ea typeface="ＭＳ Ｐゴシック" charset="0"/>
                        </a:rPr>
                        <a:t> </a:t>
                      </a:r>
                      <a:r>
                        <a:rPr kumimoji="0" lang="en-US" sz="1800" b="1" i="0" u="none" strike="noStrike" cap="none" normalizeH="0" baseline="0" dirty="0">
                          <a:ln>
                            <a:noFill/>
                          </a:ln>
                          <a:solidFill>
                            <a:srgbClr val="000000"/>
                          </a:solidFill>
                          <a:effectLst/>
                          <a:latin typeface="+mj-lt"/>
                          <a:ea typeface="ＭＳ Ｐゴシック" charset="0"/>
                        </a:rPr>
                        <a:t>Deductible</a:t>
                      </a:r>
                    </a:p>
                    <a:p>
                      <a:pPr marL="0" marR="0" lvl="0" indent="0" algn="ctr" defTabSz="914400" rtl="0" eaLnBrk="1" fontAlgn="base" latinLnBrk="0" hangingPunct="1">
                        <a:lnSpc>
                          <a:spcPct val="90000"/>
                        </a:lnSpc>
                        <a:spcBef>
                          <a:spcPct val="20000"/>
                        </a:spcBef>
                        <a:spcAft>
                          <a:spcPct val="0"/>
                        </a:spcAft>
                        <a:buClr>
                          <a:srgbClr val="9ECD67"/>
                        </a:buClr>
                        <a:buSzPct val="110000"/>
                        <a:buFontTx/>
                        <a:buNone/>
                        <a:tabLst/>
                      </a:pPr>
                      <a:r>
                        <a:rPr kumimoji="0" lang="en-US" sz="1800" b="0" i="0" u="none" strike="noStrike" cap="none" normalizeH="0" baseline="0" dirty="0">
                          <a:ln>
                            <a:noFill/>
                          </a:ln>
                          <a:solidFill>
                            <a:srgbClr val="000000"/>
                          </a:solidFill>
                          <a:effectLst/>
                          <a:latin typeface="+mj-lt"/>
                          <a:ea typeface="ＭＳ Ｐゴシック" charset="0"/>
                        </a:rPr>
                        <a:t> $450 per individual           </a:t>
                      </a:r>
                    </a:p>
                    <a:p>
                      <a:pPr marL="0" marR="0" lvl="0" indent="0" algn="ctr" defTabSz="914400" rtl="0" eaLnBrk="1" fontAlgn="base" latinLnBrk="0" hangingPunct="1">
                        <a:lnSpc>
                          <a:spcPct val="90000"/>
                        </a:lnSpc>
                        <a:spcBef>
                          <a:spcPct val="20000"/>
                        </a:spcBef>
                        <a:spcAft>
                          <a:spcPct val="0"/>
                        </a:spcAft>
                        <a:buClr>
                          <a:srgbClr val="9ECD67"/>
                        </a:buClr>
                        <a:buSzPct val="110000"/>
                        <a:buFontTx/>
                        <a:buNone/>
                        <a:tabLst/>
                      </a:pPr>
                      <a:r>
                        <a:rPr kumimoji="0" lang="en-US" sz="1800" b="0" i="0" u="none" strike="noStrike" cap="none" normalizeH="0" baseline="0" dirty="0">
                          <a:ln>
                            <a:noFill/>
                          </a:ln>
                          <a:solidFill>
                            <a:srgbClr val="000000"/>
                          </a:solidFill>
                          <a:effectLst/>
                          <a:latin typeface="+mj-lt"/>
                          <a:ea typeface="ＭＳ Ｐゴシック" charset="0"/>
                        </a:rPr>
                        <a:t> $1,125 per family</a:t>
                      </a:r>
                      <a:r>
                        <a:rPr kumimoji="0" lang="en-US" sz="1800" b="0" i="0" u="none" strike="noStrike" cap="none" normalizeH="0" baseline="0" dirty="0">
                          <a:ln>
                            <a:noFill/>
                          </a:ln>
                          <a:solidFill>
                            <a:schemeClr val="tx1"/>
                          </a:solidFill>
                          <a:effectLst/>
                          <a:latin typeface="+mj-lt"/>
                          <a:ea typeface="ＭＳ Ｐゴシック" charset="0"/>
                        </a:rPr>
                        <a:t> </a:t>
                      </a:r>
                    </a:p>
                  </a:txBody>
                  <a:tcPr marL="91433" marR="91433" marT="45726" marB="45726"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r>
              <a:tr h="1095817">
                <a:tc>
                  <a:txBody>
                    <a:bodyPr/>
                    <a:lstStyle/>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800" b="1" i="0" u="none" strike="noStrike" cap="none" normalizeH="0" baseline="0" dirty="0">
                          <a:ln>
                            <a:noFill/>
                          </a:ln>
                          <a:solidFill>
                            <a:srgbClr val="000000"/>
                          </a:solidFill>
                          <a:effectLst/>
                          <a:latin typeface="+mj-lt"/>
                          <a:ea typeface="ＭＳ Ｐゴシック" charset="0"/>
                        </a:rPr>
                        <a:t>Out-of-Pocket Maximum</a:t>
                      </a: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800" b="0" i="0" u="none" strike="noStrike" cap="none" normalizeH="0" baseline="0" dirty="0">
                          <a:ln>
                            <a:noFill/>
                          </a:ln>
                          <a:solidFill>
                            <a:schemeClr val="tx1"/>
                          </a:solidFill>
                          <a:effectLst/>
                          <a:latin typeface="+mj-lt"/>
                          <a:ea typeface="ＭＳ Ｐゴシック" charset="0"/>
                        </a:rPr>
                        <a:t>includes medical deductible &amp; copayments</a:t>
                      </a:r>
                      <a:endParaRPr kumimoji="0" lang="en-US" sz="1800" b="1" i="0" u="none" strike="noStrike" cap="none" normalizeH="0" baseline="0" dirty="0">
                        <a:ln>
                          <a:noFill/>
                        </a:ln>
                        <a:solidFill>
                          <a:schemeClr val="tx1"/>
                        </a:solidFill>
                        <a:effectLst/>
                        <a:latin typeface="+mj-lt"/>
                        <a:ea typeface="ＭＳ Ｐゴシック" charset="0"/>
                      </a:endParaRP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800" b="0" i="0" u="none" strike="noStrike" cap="none" normalizeH="0" baseline="0" dirty="0">
                          <a:ln>
                            <a:noFill/>
                          </a:ln>
                          <a:solidFill>
                            <a:srgbClr val="000000"/>
                          </a:solidFill>
                          <a:effectLst/>
                          <a:latin typeface="+mj-lt"/>
                          <a:ea typeface="ＭＳ Ｐゴシック" charset="0"/>
                        </a:rPr>
                        <a:t>$4,450 per individual         </a:t>
                      </a: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800" b="0" i="0" u="none" strike="noStrike" cap="none" normalizeH="0" baseline="0" dirty="0">
                          <a:ln>
                            <a:noFill/>
                          </a:ln>
                          <a:solidFill>
                            <a:srgbClr val="000000"/>
                          </a:solidFill>
                          <a:effectLst/>
                          <a:latin typeface="+mj-lt"/>
                          <a:ea typeface="ＭＳ Ｐゴシック" charset="0"/>
                        </a:rPr>
                        <a:t>$9,125 per family </a:t>
                      </a:r>
                    </a:p>
                  </a:txBody>
                  <a:tcPr marL="91433" marR="91433" marT="45726" marB="45726"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r>
              <a:tr h="882547">
                <a:tc>
                  <a:txBody>
                    <a:bodyPr/>
                    <a:lstStyle/>
                    <a:p>
                      <a:pPr marL="0" marR="0" lvl="0" indent="0" algn="ctr" defTabSz="914400" rtl="0" eaLnBrk="1" fontAlgn="base" latinLnBrk="0" hangingPunct="1">
                        <a:lnSpc>
                          <a:spcPct val="90000"/>
                        </a:lnSpc>
                        <a:spcBef>
                          <a:spcPct val="20000"/>
                        </a:spcBef>
                        <a:spcAft>
                          <a:spcPct val="0"/>
                        </a:spcAft>
                        <a:buClr>
                          <a:srgbClr val="9ECD67"/>
                        </a:buClr>
                        <a:buSzPct val="110000"/>
                        <a:buFontTx/>
                        <a:buNone/>
                        <a:tabLst/>
                      </a:pPr>
                      <a:r>
                        <a:rPr kumimoji="0" lang="en-US" sz="1800" b="0" i="0" u="none" strike="noStrike" cap="none" normalizeH="0" baseline="0" dirty="0">
                          <a:ln>
                            <a:noFill/>
                          </a:ln>
                          <a:solidFill>
                            <a:schemeClr val="tx1"/>
                          </a:solidFill>
                          <a:effectLst/>
                          <a:latin typeface="+mj-lt"/>
                          <a:ea typeface="ＭＳ Ｐゴシック" charset="0"/>
                        </a:rPr>
                        <a:t> </a:t>
                      </a:r>
                      <a:r>
                        <a:rPr kumimoji="0" lang="en-US" sz="1800" b="1" i="0" u="none" strike="noStrike" cap="none" normalizeH="0" baseline="0" dirty="0">
                          <a:ln>
                            <a:noFill/>
                          </a:ln>
                          <a:solidFill>
                            <a:schemeClr val="tx1"/>
                          </a:solidFill>
                          <a:effectLst/>
                          <a:latin typeface="+mj-lt"/>
                          <a:ea typeface="ＭＳ Ｐゴシック" charset="0"/>
                        </a:rPr>
                        <a:t>Office Visit</a:t>
                      </a: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800" b="0" i="0" u="none" strike="noStrike" cap="none" normalizeH="0" baseline="0" dirty="0">
                          <a:ln>
                            <a:noFill/>
                          </a:ln>
                          <a:solidFill>
                            <a:schemeClr val="tx1"/>
                          </a:solidFill>
                          <a:effectLst/>
                          <a:latin typeface="+mj-lt"/>
                          <a:ea typeface="ＭＳ Ｐゴシック" charset="0"/>
                        </a:rPr>
                        <a:t>Primary Care $20</a:t>
                      </a:r>
                      <a:endParaRPr kumimoji="0" lang="en-US" sz="1800" b="0" i="0" u="none" strike="noStrike" cap="none" normalizeH="0" baseline="0" dirty="0">
                        <a:ln>
                          <a:noFill/>
                        </a:ln>
                        <a:solidFill>
                          <a:srgbClr val="0068B5"/>
                        </a:solidFill>
                        <a:effectLst/>
                        <a:latin typeface="+mj-lt"/>
                        <a:ea typeface="ＭＳ Ｐゴシック" charset="0"/>
                      </a:endParaRP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800" b="0" i="0" u="none" strike="noStrike" cap="none" normalizeH="0" baseline="0" dirty="0">
                          <a:ln>
                            <a:noFill/>
                          </a:ln>
                          <a:solidFill>
                            <a:schemeClr val="tx1"/>
                          </a:solidFill>
                          <a:effectLst/>
                          <a:latin typeface="+mj-lt"/>
                          <a:ea typeface="ＭＳ Ｐゴシック" charset="0"/>
                        </a:rPr>
                        <a:t>Specialist       $60</a:t>
                      </a:r>
                    </a:p>
                  </a:txBody>
                  <a:tcPr marL="91433" marR="91433" marT="45726" marB="45726"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r>
              <a:tr h="882547">
                <a:tc>
                  <a:txBody>
                    <a:bodyPr/>
                    <a:lstStyle/>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800" b="1" i="0" u="none" strike="noStrike" cap="none" normalizeH="0" baseline="0" dirty="0">
                          <a:ln>
                            <a:noFill/>
                          </a:ln>
                          <a:solidFill>
                            <a:schemeClr val="tx1"/>
                          </a:solidFill>
                          <a:effectLst/>
                          <a:latin typeface="+mj-lt"/>
                          <a:ea typeface="ＭＳ Ｐゴシック" charset="0"/>
                        </a:rPr>
                        <a:t>Inpatient / Outpatient</a:t>
                      </a: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800" b="0" i="0" u="none" strike="noStrike" cap="none" normalizeH="0" baseline="0" dirty="0">
                          <a:ln>
                            <a:noFill/>
                          </a:ln>
                          <a:solidFill>
                            <a:schemeClr val="tx1"/>
                          </a:solidFill>
                          <a:effectLst/>
                          <a:latin typeface="+mj-lt"/>
                          <a:ea typeface="ＭＳ Ｐゴシック" charset="0"/>
                        </a:rPr>
                        <a:t>25% after deductible</a:t>
                      </a: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800" b="0" i="0" u="none" strike="noStrike" cap="none" normalizeH="0" baseline="0" dirty="0">
                          <a:ln>
                            <a:noFill/>
                          </a:ln>
                          <a:solidFill>
                            <a:schemeClr val="tx1"/>
                          </a:solidFill>
                          <a:effectLst/>
                          <a:latin typeface="+mj-lt"/>
                          <a:ea typeface="ＭＳ Ｐゴシック" charset="0"/>
                        </a:rPr>
                        <a:t>(member share)</a:t>
                      </a:r>
                    </a:p>
                  </a:txBody>
                  <a:tcPr marL="91433" marR="91433" marT="45726" marB="45726"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r>
            </a:tbl>
          </a:graphicData>
        </a:graphic>
      </p:graphicFrame>
      <p:pic>
        <p:nvPicPr>
          <p:cNvPr id="68626"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8800" y="1885707"/>
            <a:ext cx="3190913" cy="3231077"/>
          </a:xfrm>
          <a:prstGeom prst="rect">
            <a:avLst/>
          </a:prstGeom>
          <a:noFill/>
          <a:ln>
            <a:noFill/>
          </a:ln>
          <a:effectLst>
            <a:softEdge rad="63500"/>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8" name="Rectangle 8"/>
          <p:cNvSpPr>
            <a:spLocks noChangeArrowheads="1"/>
          </p:cNvSpPr>
          <p:nvPr/>
        </p:nvSpPr>
        <p:spPr bwMode="auto">
          <a:xfrm>
            <a:off x="473182" y="1131780"/>
            <a:ext cx="5417226" cy="57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spcBef>
                <a:spcPts val="600"/>
              </a:spcBef>
            </a:pPr>
            <a:r>
              <a:rPr lang="en-US" sz="2200" b="1" dirty="0">
                <a:solidFill>
                  <a:srgbClr val="376092"/>
                </a:solidFill>
                <a:cs typeface="Verdana" charset="0"/>
              </a:rPr>
              <a:t>Reduced PCP Office Visit Copayment</a:t>
            </a:r>
          </a:p>
        </p:txBody>
      </p:sp>
      <p:pic>
        <p:nvPicPr>
          <p:cNvPr id="9" name="Picture 8" descr="FCLogoTag-Sm-cmyk"/>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0730" y="5451112"/>
            <a:ext cx="18288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1"/>
          <p:cNvSpPr txBox="1">
            <a:spLocks/>
          </p:cNvSpPr>
          <p:nvPr/>
        </p:nvSpPr>
        <p:spPr bwMode="auto">
          <a:xfrm>
            <a:off x="463913" y="6196253"/>
            <a:ext cx="6683767" cy="3561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0" latinLnBrk="0" hangingPunct="0">
              <a:defRPr sz="1800" kern="1200">
                <a:solidFill>
                  <a:schemeClr val="tx1"/>
                </a:solidFill>
                <a:latin typeface="Arial" charset="0"/>
                <a:ea typeface="ＭＳ Ｐゴシック" charset="0"/>
                <a:cs typeface="+mn-cs"/>
              </a:defRPr>
            </a:lvl1pPr>
            <a:lvl2pPr marL="742950" indent="-285750" algn="l" defTabSz="457200" rtl="0" eaLnBrk="0" latinLnBrk="0" hangingPunct="0">
              <a:defRPr sz="1800" kern="1200">
                <a:solidFill>
                  <a:schemeClr val="tx1"/>
                </a:solidFill>
                <a:latin typeface="Arial" charset="0"/>
                <a:ea typeface="ＭＳ Ｐゴシック" charset="0"/>
                <a:cs typeface="+mn-cs"/>
              </a:defRPr>
            </a:lvl2pPr>
            <a:lvl3pPr marL="1143000" indent="-228600" algn="l" defTabSz="457200" rtl="0" eaLnBrk="0" latinLnBrk="0" hangingPunct="0">
              <a:defRPr sz="1800" kern="1200">
                <a:solidFill>
                  <a:schemeClr val="tx1"/>
                </a:solidFill>
                <a:latin typeface="Arial" charset="0"/>
                <a:ea typeface="ＭＳ Ｐゴシック" charset="0"/>
                <a:cs typeface="+mn-cs"/>
              </a:defRPr>
            </a:lvl3pPr>
            <a:lvl4pPr marL="1600200" indent="-228600" algn="l" defTabSz="457200" rtl="0" eaLnBrk="0" latinLnBrk="0" hangingPunct="0">
              <a:defRPr sz="1800" kern="1200">
                <a:solidFill>
                  <a:schemeClr val="tx1"/>
                </a:solidFill>
                <a:latin typeface="Arial" charset="0"/>
                <a:ea typeface="ＭＳ Ｐゴシック" charset="0"/>
                <a:cs typeface="+mn-cs"/>
              </a:defRPr>
            </a:lvl4pPr>
            <a:lvl5pPr marL="2057400" indent="-228600" algn="l" defTabSz="457200" rtl="0" eaLnBrk="0" latinLnBrk="0" hangingPunct="0">
              <a:defRPr sz="1800" kern="1200">
                <a:solidFill>
                  <a:schemeClr val="tx1"/>
                </a:solidFill>
                <a:latin typeface="Arial" charset="0"/>
                <a:ea typeface="ＭＳ Ｐゴシック" charset="0"/>
                <a:cs typeface="+mn-cs"/>
              </a:defRPr>
            </a:lvl5pPr>
            <a:lvl6pPr marL="2514600" indent="-228600" algn="l" defTabSz="457200" rtl="0" eaLnBrk="0" fontAlgn="base" latinLnBrk="0" hangingPunct="0">
              <a:spcBef>
                <a:spcPct val="0"/>
              </a:spcBef>
              <a:spcAft>
                <a:spcPct val="0"/>
              </a:spcAft>
              <a:defRPr sz="1800" kern="1200">
                <a:solidFill>
                  <a:schemeClr val="tx1"/>
                </a:solidFill>
                <a:latin typeface="Arial" charset="0"/>
                <a:ea typeface="ＭＳ Ｐゴシック" charset="0"/>
                <a:cs typeface="+mn-cs"/>
              </a:defRPr>
            </a:lvl6pPr>
            <a:lvl7pPr marL="2971800" indent="-228600" algn="l" defTabSz="457200" rtl="0" eaLnBrk="0" fontAlgn="base" latinLnBrk="0" hangingPunct="0">
              <a:spcBef>
                <a:spcPct val="0"/>
              </a:spcBef>
              <a:spcAft>
                <a:spcPct val="0"/>
              </a:spcAft>
              <a:defRPr sz="1800" kern="1200">
                <a:solidFill>
                  <a:schemeClr val="tx1"/>
                </a:solidFill>
                <a:latin typeface="Arial" charset="0"/>
                <a:ea typeface="ＭＳ Ｐゴシック" charset="0"/>
                <a:cs typeface="+mn-cs"/>
              </a:defRPr>
            </a:lvl7pPr>
            <a:lvl8pPr marL="3429000" indent="-228600" algn="l" defTabSz="457200" rtl="0" eaLnBrk="0" fontAlgn="base" latinLnBrk="0" hangingPunct="0">
              <a:spcBef>
                <a:spcPct val="0"/>
              </a:spcBef>
              <a:spcAft>
                <a:spcPct val="0"/>
              </a:spcAft>
              <a:defRPr sz="1800" kern="1200">
                <a:solidFill>
                  <a:schemeClr val="tx1"/>
                </a:solidFill>
                <a:latin typeface="Arial" charset="0"/>
                <a:ea typeface="ＭＳ Ｐゴシック" charset="0"/>
                <a:cs typeface="+mn-cs"/>
              </a:defRPr>
            </a:lvl8pPr>
            <a:lvl9pPr marL="3886200" indent="-228600" algn="l" defTabSz="457200" rtl="0" eaLnBrk="0" fontAlgn="base" latinLnBrk="0" hangingPunct="0">
              <a:spcBef>
                <a:spcPct val="0"/>
              </a:spcBef>
              <a:spcAft>
                <a:spcPct val="0"/>
              </a:spcAft>
              <a:defRPr sz="1800" kern="1200">
                <a:solidFill>
                  <a:schemeClr val="tx1"/>
                </a:solidFill>
                <a:latin typeface="Arial" charset="0"/>
                <a:ea typeface="ＭＳ Ｐゴシック" charset="0"/>
                <a:cs typeface="+mn-cs"/>
              </a:defRPr>
            </a:lvl9pPr>
          </a:lstStyle>
          <a:p>
            <a:pPr eaLnBrk="1" hangingPunct="1">
              <a:lnSpc>
                <a:spcPct val="90000"/>
              </a:lnSpc>
            </a:pPr>
            <a:r>
              <a:rPr lang="en-US" sz="1200" dirty="0" smtClean="0">
                <a:latin typeface="+mj-lt"/>
              </a:rPr>
              <a:t>For a complete list of plan changes, please refer to  your evidence of coverage and schedule of benefits. </a:t>
            </a:r>
            <a:endParaRPr lang="en-US" sz="1200" dirty="0">
              <a:latin typeface="+mj-lt"/>
            </a:endParaRPr>
          </a:p>
        </p:txBody>
      </p:sp>
    </p:spTree>
    <p:extLst>
      <p:ext uri="{BB962C8B-B14F-4D97-AF65-F5344CB8AC3E}">
        <p14:creationId xmlns:p14="http://schemas.microsoft.com/office/powerpoint/2010/main" val="39602231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63775" y="-21163"/>
            <a:ext cx="7645400" cy="990600"/>
          </a:xfrm>
        </p:spPr>
        <p:txBody>
          <a:bodyPr/>
          <a:lstStyle/>
          <a:p>
            <a:pPr eaLnBrk="1" hangingPunct="1"/>
            <a:r>
              <a:rPr lang="en-US" dirty="0">
                <a:cs typeface="Calibri" charset="0"/>
              </a:rPr>
              <a:t>Rx </a:t>
            </a:r>
            <a:r>
              <a:rPr lang="en-US" dirty="0" smtClean="0">
                <a:cs typeface="Calibri" charset="0"/>
              </a:rPr>
              <a:t>benefits </a:t>
            </a:r>
            <a:r>
              <a:rPr lang="en-US" dirty="0">
                <a:cs typeface="Calibri" charset="0"/>
              </a:rPr>
              <a:t>for 2014-2015</a:t>
            </a:r>
          </a:p>
        </p:txBody>
      </p:sp>
      <p:graphicFrame>
        <p:nvGraphicFramePr>
          <p:cNvPr id="481361" name="Group 81"/>
          <p:cNvGraphicFramePr>
            <a:graphicFrameLocks noGrp="1"/>
          </p:cNvGraphicFramePr>
          <p:nvPr>
            <p:extLst>
              <p:ext uri="{D42A27DB-BD31-4B8C-83A1-F6EECF244321}">
                <p14:modId xmlns:p14="http://schemas.microsoft.com/office/powerpoint/2010/main" val="3596900734"/>
              </p:ext>
            </p:extLst>
          </p:nvPr>
        </p:nvGraphicFramePr>
        <p:xfrm>
          <a:off x="4144246" y="1946389"/>
          <a:ext cx="4506913" cy="3899745"/>
        </p:xfrm>
        <a:graphic>
          <a:graphicData uri="http://schemas.openxmlformats.org/drawingml/2006/table">
            <a:tbl>
              <a:tblPr/>
              <a:tblGrid>
                <a:gridCol w="4506913"/>
              </a:tblGrid>
              <a:tr h="309834">
                <a:tc>
                  <a:txBody>
                    <a:bodyPr/>
                    <a:lstStyle/>
                    <a:p>
                      <a:pPr marL="0" marR="0" lvl="0" indent="0" algn="ctr" defTabSz="914400" rtl="0" eaLnBrk="1" fontAlgn="base" latinLnBrk="0" hangingPunct="1">
                        <a:lnSpc>
                          <a:spcPct val="90000"/>
                        </a:lnSpc>
                        <a:spcBef>
                          <a:spcPct val="20000"/>
                        </a:spcBef>
                        <a:spcAft>
                          <a:spcPct val="0"/>
                        </a:spcAft>
                        <a:buClr>
                          <a:srgbClr val="9ECD67"/>
                        </a:buClr>
                        <a:buSzPct val="110000"/>
                        <a:buFontTx/>
                        <a:buNone/>
                        <a:tabLst/>
                      </a:pPr>
                      <a:r>
                        <a:rPr kumimoji="0" lang="en-US" sz="2000" b="1" i="0" u="none" strike="noStrike" cap="none" normalizeH="0" baseline="0" dirty="0">
                          <a:ln>
                            <a:noFill/>
                          </a:ln>
                          <a:solidFill>
                            <a:schemeClr val="bg1"/>
                          </a:solidFill>
                          <a:effectLst/>
                          <a:latin typeface="+mj-lt"/>
                          <a:ea typeface="ＭＳ Ｐゴシック" charset="0"/>
                        </a:rPr>
                        <a:t>2014 – 2015 </a:t>
                      </a:r>
                    </a:p>
                  </a:txBody>
                  <a:tcPr marL="91439" marR="91439" marT="45712" marB="45712"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rgbClr val="376092"/>
                    </a:solidFill>
                  </a:tcPr>
                </a:tc>
              </a:tr>
              <a:tr h="827942">
                <a:tc>
                  <a:txBody>
                    <a:bodyPr/>
                    <a:lstStyle/>
                    <a:p>
                      <a:pPr marL="0" marR="0" lvl="0" indent="0" algn="ctr" defTabSz="914400" rtl="0" eaLnBrk="1" fontAlgn="base" latinLnBrk="0" hangingPunct="1">
                        <a:lnSpc>
                          <a:spcPct val="90000"/>
                        </a:lnSpc>
                        <a:spcBef>
                          <a:spcPct val="20000"/>
                        </a:spcBef>
                        <a:spcAft>
                          <a:spcPct val="0"/>
                        </a:spcAft>
                        <a:buClr>
                          <a:srgbClr val="9ECD67"/>
                        </a:buClr>
                        <a:buSzPct val="110000"/>
                        <a:buFontTx/>
                        <a:buNone/>
                        <a:tabLst/>
                      </a:pPr>
                      <a:r>
                        <a:rPr kumimoji="0" lang="en-US" sz="1800" b="0" i="0" u="none" strike="noStrike" cap="none" normalizeH="0" baseline="0" dirty="0">
                          <a:ln>
                            <a:noFill/>
                          </a:ln>
                          <a:solidFill>
                            <a:schemeClr val="tx1"/>
                          </a:solidFill>
                          <a:effectLst/>
                          <a:latin typeface="+mj-lt"/>
                          <a:ea typeface="ＭＳ Ｐゴシック" charset="0"/>
                        </a:rPr>
                        <a:t> </a:t>
                      </a:r>
                      <a:r>
                        <a:rPr kumimoji="0" lang="en-US" sz="1800" b="0" i="0" u="none" strike="noStrike" cap="none" normalizeH="0" baseline="0" dirty="0">
                          <a:ln>
                            <a:noFill/>
                          </a:ln>
                          <a:solidFill>
                            <a:srgbClr val="000000"/>
                          </a:solidFill>
                          <a:effectLst/>
                          <a:latin typeface="+mj-lt"/>
                          <a:ea typeface="ＭＳ Ｐゴシック" charset="0"/>
                        </a:rPr>
                        <a:t> </a:t>
                      </a:r>
                      <a:r>
                        <a:rPr kumimoji="0" lang="en-US" sz="1800" b="1" i="0" u="none" strike="noStrike" cap="none" normalizeH="0" baseline="0" dirty="0">
                          <a:ln>
                            <a:noFill/>
                          </a:ln>
                          <a:solidFill>
                            <a:srgbClr val="000000"/>
                          </a:solidFill>
                          <a:effectLst/>
                          <a:latin typeface="+mj-lt"/>
                          <a:ea typeface="ＭＳ Ｐゴシック" charset="0"/>
                        </a:rPr>
                        <a:t>Deductible</a:t>
                      </a: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800" b="0" i="0" u="none" strike="noStrike" cap="none" normalizeH="0" baseline="0" dirty="0">
                          <a:ln>
                            <a:noFill/>
                          </a:ln>
                          <a:solidFill>
                            <a:srgbClr val="000000"/>
                          </a:solidFill>
                          <a:effectLst/>
                          <a:latin typeface="+mj-lt"/>
                          <a:ea typeface="ＭＳ Ｐゴシック" charset="0"/>
                        </a:rPr>
                        <a:t>$100 per individual</a:t>
                      </a: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800" b="0" i="0" u="none" strike="noStrike" cap="none" normalizeH="0" baseline="0" dirty="0">
                          <a:ln>
                            <a:noFill/>
                          </a:ln>
                          <a:solidFill>
                            <a:srgbClr val="000000"/>
                          </a:solidFill>
                          <a:effectLst/>
                          <a:latin typeface="+mj-lt"/>
                          <a:ea typeface="ＭＳ Ｐゴシック" charset="0"/>
                        </a:rPr>
                        <a:t>$300 per family</a:t>
                      </a:r>
                      <a:r>
                        <a:rPr kumimoji="0" lang="en-US" sz="1800" b="0" i="0" u="none" strike="noStrike" cap="none" normalizeH="0" baseline="0" dirty="0">
                          <a:ln>
                            <a:noFill/>
                          </a:ln>
                          <a:solidFill>
                            <a:schemeClr val="tx1"/>
                          </a:solidFill>
                          <a:effectLst/>
                          <a:latin typeface="+mj-lt"/>
                          <a:ea typeface="ＭＳ Ｐゴシック" charset="0"/>
                        </a:rPr>
                        <a:t> </a:t>
                      </a:r>
                    </a:p>
                  </a:txBody>
                  <a:tcPr marL="91439" marR="91439" marT="45712" marB="45712"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r>
              <a:tr h="1027746">
                <a:tc>
                  <a:txBody>
                    <a:bodyPr/>
                    <a:lstStyle/>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800" b="0" i="0" u="none" strike="noStrike" cap="none" normalizeH="0" baseline="0" dirty="0">
                          <a:ln>
                            <a:noFill/>
                          </a:ln>
                          <a:solidFill>
                            <a:schemeClr val="tx1"/>
                          </a:solidFill>
                          <a:effectLst/>
                          <a:latin typeface="+mj-lt"/>
                          <a:ea typeface="ＭＳ Ｐゴシック" charset="0"/>
                        </a:rPr>
                        <a:t> </a:t>
                      </a:r>
                      <a:r>
                        <a:rPr kumimoji="0" lang="en-US" sz="1800" b="1" i="0" u="none" strike="noStrike" cap="none" normalizeH="0" baseline="0" dirty="0">
                          <a:ln>
                            <a:noFill/>
                          </a:ln>
                          <a:solidFill>
                            <a:schemeClr val="tx1"/>
                          </a:solidFill>
                          <a:effectLst/>
                          <a:latin typeface="+mj-lt"/>
                          <a:ea typeface="ＭＳ Ｐゴシック" charset="0"/>
                        </a:rPr>
                        <a:t>Rx Out-of-Pocket Maximum</a:t>
                      </a: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400" b="0" i="0" u="none" strike="noStrike" cap="none" normalizeH="0" baseline="0" dirty="0">
                          <a:ln>
                            <a:noFill/>
                          </a:ln>
                          <a:solidFill>
                            <a:schemeClr val="tx1"/>
                          </a:solidFill>
                          <a:effectLst/>
                          <a:latin typeface="+mj-lt"/>
                          <a:ea typeface="ＭＳ Ｐゴシック" charset="0"/>
                        </a:rPr>
                        <a:t>includes drug deductible &amp; copayments</a:t>
                      </a: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800" b="0" i="0" u="none" strike="noStrike" cap="none" normalizeH="0" baseline="0" dirty="0">
                          <a:ln>
                            <a:noFill/>
                          </a:ln>
                          <a:solidFill>
                            <a:schemeClr val="tx1"/>
                          </a:solidFill>
                          <a:effectLst/>
                          <a:latin typeface="+mj-lt"/>
                          <a:ea typeface="ＭＳ Ｐゴシック" charset="0"/>
                        </a:rPr>
                        <a:t>$4,450 per individual </a:t>
                      </a: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800" b="0" i="0" u="none" strike="noStrike" cap="none" normalizeH="0" baseline="0" dirty="0">
                          <a:ln>
                            <a:noFill/>
                          </a:ln>
                          <a:solidFill>
                            <a:schemeClr val="tx1"/>
                          </a:solidFill>
                          <a:effectLst/>
                          <a:latin typeface="+mj-lt"/>
                          <a:ea typeface="ＭＳ Ｐゴシック" charset="0"/>
                        </a:rPr>
                        <a:t>$9,125 per family</a:t>
                      </a:r>
                    </a:p>
                  </a:txBody>
                  <a:tcPr marL="91439" marR="91439" marT="45712" marB="45712"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r>
              <a:tr h="1674168">
                <a:tc>
                  <a:txBody>
                    <a:bodyPr/>
                    <a:lstStyle/>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800" b="1" i="0" u="none" strike="noStrike" cap="none" normalizeH="0" baseline="0" dirty="0">
                          <a:ln>
                            <a:noFill/>
                          </a:ln>
                          <a:solidFill>
                            <a:schemeClr val="tx1"/>
                          </a:solidFill>
                          <a:effectLst/>
                          <a:latin typeface="+mj-lt"/>
                          <a:ea typeface="ＭＳ Ｐゴシック" charset="0"/>
                        </a:rPr>
                        <a:t>Copayments</a:t>
                      </a: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0" i="0" u="none" strike="noStrike" cap="none" normalizeH="0" baseline="0" dirty="0">
                          <a:ln>
                            <a:noFill/>
                          </a:ln>
                          <a:solidFill>
                            <a:schemeClr val="tx1"/>
                          </a:solidFill>
                          <a:effectLst/>
                          <a:latin typeface="+mj-lt"/>
                          <a:ea typeface="ＭＳ Ｐゴシック" charset="0"/>
                        </a:rPr>
                        <a:t>Generic (Tier 1) </a:t>
                      </a:r>
                      <a:r>
                        <a:rPr kumimoji="0" lang="en-US" sz="1400" b="0" i="0" u="none" strike="noStrike" cap="none" normalizeH="0" baseline="0" dirty="0">
                          <a:ln>
                            <a:noFill/>
                          </a:ln>
                          <a:solidFill>
                            <a:schemeClr val="tx1"/>
                          </a:solidFill>
                          <a:effectLst/>
                          <a:latin typeface="+mj-lt"/>
                          <a:ea typeface="ＭＳ Ｐゴシック" charset="0"/>
                        </a:rPr>
                        <a:t>deductible waived        </a:t>
                      </a:r>
                      <a:r>
                        <a:rPr kumimoji="0" lang="en-US" sz="1400" b="0" i="0" u="none" strike="noStrike" cap="none" normalizeH="0" baseline="0" dirty="0" smtClean="0">
                          <a:ln>
                            <a:noFill/>
                          </a:ln>
                          <a:solidFill>
                            <a:schemeClr val="tx1"/>
                          </a:solidFill>
                          <a:effectLst/>
                          <a:latin typeface="+mj-lt"/>
                          <a:ea typeface="ＭＳ Ｐゴシック" charset="0"/>
                        </a:rPr>
                        <a:t>     </a:t>
                      </a:r>
                      <a:r>
                        <a:rPr kumimoji="0" lang="en-US" sz="1600" b="0" i="0" u="none" strike="noStrike" cap="none" normalizeH="0" baseline="0" dirty="0" smtClean="0">
                          <a:ln>
                            <a:noFill/>
                          </a:ln>
                          <a:solidFill>
                            <a:schemeClr val="tx1"/>
                          </a:solidFill>
                          <a:effectLst/>
                          <a:latin typeface="+mj-lt"/>
                          <a:ea typeface="ＭＳ Ｐゴシック" charset="0"/>
                        </a:rPr>
                        <a:t>$</a:t>
                      </a:r>
                      <a:r>
                        <a:rPr kumimoji="0" lang="en-US" sz="1600" b="0" i="0" u="none" strike="noStrike" cap="none" normalizeH="0" baseline="0" dirty="0">
                          <a:ln>
                            <a:noFill/>
                          </a:ln>
                          <a:solidFill>
                            <a:schemeClr val="tx1"/>
                          </a:solidFill>
                          <a:effectLst/>
                          <a:latin typeface="+mj-lt"/>
                          <a:ea typeface="ＭＳ Ｐゴシック" charset="0"/>
                        </a:rPr>
                        <a:t>10</a:t>
                      </a: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0" i="0" u="none" strike="noStrike" cap="none" normalizeH="0" baseline="0" dirty="0">
                          <a:ln>
                            <a:noFill/>
                          </a:ln>
                          <a:solidFill>
                            <a:schemeClr val="tx1"/>
                          </a:solidFill>
                          <a:effectLst/>
                          <a:latin typeface="+mj-lt"/>
                          <a:ea typeface="ＭＳ Ｐゴシック" charset="0"/>
                        </a:rPr>
                        <a:t>Preferred Brand Name (Tier 2)*        </a:t>
                      </a:r>
                      <a:r>
                        <a:rPr kumimoji="0" lang="en-US" sz="1600" b="0" i="0" u="none" strike="noStrike" cap="none" normalizeH="0" baseline="0" dirty="0" smtClean="0">
                          <a:ln>
                            <a:noFill/>
                          </a:ln>
                          <a:solidFill>
                            <a:schemeClr val="tx1"/>
                          </a:solidFill>
                          <a:effectLst/>
                          <a:latin typeface="+mj-lt"/>
                          <a:ea typeface="ＭＳ Ｐゴシック" charset="0"/>
                        </a:rPr>
                        <a:t>    </a:t>
                      </a:r>
                      <a:r>
                        <a:rPr kumimoji="0" lang="en-US" sz="1600" b="0" i="0" u="none" strike="noStrike" cap="none" normalizeH="0" baseline="0" dirty="0">
                          <a:ln>
                            <a:noFill/>
                          </a:ln>
                          <a:solidFill>
                            <a:schemeClr val="tx1"/>
                          </a:solidFill>
                          <a:effectLst/>
                          <a:latin typeface="+mj-lt"/>
                          <a:ea typeface="ＭＳ Ｐゴシック" charset="0"/>
                        </a:rPr>
                        <a:t>$30</a:t>
                      </a: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0" i="0" u="none" strike="noStrike" cap="none" normalizeH="0" baseline="0" dirty="0">
                          <a:ln>
                            <a:noFill/>
                          </a:ln>
                          <a:solidFill>
                            <a:schemeClr val="tx1"/>
                          </a:solidFill>
                          <a:effectLst/>
                          <a:latin typeface="+mj-lt"/>
                          <a:ea typeface="ＭＳ Ｐゴシック" charset="0"/>
                        </a:rPr>
                        <a:t>Non-Preferred Brand Name (Tier 3)* </a:t>
                      </a:r>
                      <a:r>
                        <a:rPr kumimoji="0" lang="en-US" sz="1600" b="0" i="0" u="none" strike="noStrike" cap="none" normalizeH="0" baseline="0" dirty="0" smtClean="0">
                          <a:ln>
                            <a:noFill/>
                          </a:ln>
                          <a:solidFill>
                            <a:schemeClr val="tx1"/>
                          </a:solidFill>
                          <a:effectLst/>
                          <a:latin typeface="+mj-lt"/>
                          <a:ea typeface="ＭＳ Ｐゴシック" charset="0"/>
                        </a:rPr>
                        <a:t>  $</a:t>
                      </a:r>
                      <a:r>
                        <a:rPr kumimoji="0" lang="en-US" sz="1600" b="0" i="0" u="none" strike="noStrike" cap="none" normalizeH="0" baseline="0" dirty="0">
                          <a:ln>
                            <a:noFill/>
                          </a:ln>
                          <a:solidFill>
                            <a:schemeClr val="tx1"/>
                          </a:solidFill>
                          <a:effectLst/>
                          <a:latin typeface="+mj-lt"/>
                          <a:ea typeface="ＭＳ Ｐゴシック" charset="0"/>
                        </a:rPr>
                        <a:t>60</a:t>
                      </a: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0" i="0" u="none" strike="noStrike" cap="none" normalizeH="0" baseline="0" dirty="0" smtClean="0">
                          <a:ln>
                            <a:noFill/>
                          </a:ln>
                          <a:solidFill>
                            <a:schemeClr val="tx1"/>
                          </a:solidFill>
                          <a:effectLst/>
                          <a:latin typeface="+mj-lt"/>
                          <a:ea typeface="ＭＳ Ｐゴシック" charset="0"/>
                        </a:rPr>
                        <a:t>  Specialty </a:t>
                      </a:r>
                      <a:r>
                        <a:rPr kumimoji="0" lang="en-US" sz="1600" b="0" i="0" u="none" strike="noStrike" cap="none" normalizeH="0" baseline="0" dirty="0">
                          <a:ln>
                            <a:noFill/>
                          </a:ln>
                          <a:solidFill>
                            <a:schemeClr val="tx1"/>
                          </a:solidFill>
                          <a:effectLst/>
                          <a:latin typeface="+mj-lt"/>
                          <a:ea typeface="ＭＳ Ｐゴシック" charset="0"/>
                        </a:rPr>
                        <a:t>(Tier 4)*                               </a:t>
                      </a:r>
                      <a:r>
                        <a:rPr kumimoji="0" lang="en-US" sz="1600" b="0" i="0" u="none" strike="noStrike" cap="none" normalizeH="0" baseline="0" dirty="0" smtClean="0">
                          <a:ln>
                            <a:noFill/>
                          </a:ln>
                          <a:solidFill>
                            <a:schemeClr val="tx1"/>
                          </a:solidFill>
                          <a:effectLst/>
                          <a:latin typeface="+mj-lt"/>
                          <a:ea typeface="ＭＳ Ｐゴシック" charset="0"/>
                        </a:rPr>
                        <a:t>      20</a:t>
                      </a:r>
                      <a:r>
                        <a:rPr kumimoji="0" lang="en-US" sz="1600" b="0" i="0" u="none" strike="noStrike" cap="none" normalizeH="0" baseline="0" dirty="0">
                          <a:ln>
                            <a:noFill/>
                          </a:ln>
                          <a:solidFill>
                            <a:schemeClr val="tx1"/>
                          </a:solidFill>
                          <a:effectLst/>
                          <a:latin typeface="+mj-lt"/>
                          <a:ea typeface="ＭＳ Ｐゴシック" charset="0"/>
                        </a:rPr>
                        <a:t>%</a:t>
                      </a: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endParaRPr kumimoji="0" lang="en-US" sz="1100" b="0" i="0" u="none" strike="noStrike" cap="none" normalizeH="0" baseline="0" dirty="0">
                        <a:ln>
                          <a:noFill/>
                        </a:ln>
                        <a:solidFill>
                          <a:schemeClr val="tx1"/>
                        </a:solidFill>
                        <a:effectLst/>
                        <a:latin typeface="+mj-lt"/>
                        <a:ea typeface="ＭＳ Ｐゴシック" charset="0"/>
                      </a:endParaRP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400" b="0" i="0" u="none" strike="noStrike" cap="none" normalizeH="0" baseline="0" dirty="0">
                          <a:ln>
                            <a:noFill/>
                          </a:ln>
                          <a:solidFill>
                            <a:schemeClr val="tx1"/>
                          </a:solidFill>
                          <a:effectLst/>
                          <a:latin typeface="+mj-lt"/>
                          <a:ea typeface="ＭＳ Ｐゴシック" charset="0"/>
                        </a:rPr>
                        <a:t>*after deductible</a:t>
                      </a:r>
                    </a:p>
                  </a:txBody>
                  <a:tcPr marL="91439" marR="91439" marT="45712" marB="45712"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r>
            </a:tbl>
          </a:graphicData>
        </a:graphic>
      </p:graphicFrame>
      <p:pic>
        <p:nvPicPr>
          <p:cNvPr id="69648"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9073" y="1946389"/>
            <a:ext cx="3190702" cy="3200426"/>
          </a:xfrm>
          <a:prstGeom prst="rect">
            <a:avLst/>
          </a:prstGeom>
          <a:noFill/>
          <a:ln>
            <a:noFill/>
          </a:ln>
          <a:effectLst>
            <a:softEdge rad="63500"/>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50" name="Rectangle 1"/>
          <p:cNvSpPr>
            <a:spLocks noChangeArrowheads="1"/>
          </p:cNvSpPr>
          <p:nvPr/>
        </p:nvSpPr>
        <p:spPr bwMode="auto">
          <a:xfrm>
            <a:off x="463775" y="1147361"/>
            <a:ext cx="6417320" cy="57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spcBef>
                <a:spcPts val="600"/>
              </a:spcBef>
            </a:pPr>
            <a:r>
              <a:rPr lang="en-US" sz="2200" b="1" dirty="0">
                <a:solidFill>
                  <a:srgbClr val="376092"/>
                </a:solidFill>
                <a:latin typeface="+mj-lt"/>
                <a:cs typeface="Verdana" charset="0"/>
              </a:rPr>
              <a:t>No Rx deductible for generic drugs</a:t>
            </a:r>
          </a:p>
        </p:txBody>
      </p:sp>
      <p:pic>
        <p:nvPicPr>
          <p:cNvPr id="11" name="Picture 10" descr="FCLogoTag-Sm-cmyk"/>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0730" y="5451112"/>
            <a:ext cx="18288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1"/>
          <p:cNvSpPr txBox="1">
            <a:spLocks/>
          </p:cNvSpPr>
          <p:nvPr/>
        </p:nvSpPr>
        <p:spPr bwMode="auto">
          <a:xfrm>
            <a:off x="463913" y="6196253"/>
            <a:ext cx="6683767" cy="3561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0" latinLnBrk="0" hangingPunct="0">
              <a:defRPr sz="1800" kern="1200">
                <a:solidFill>
                  <a:schemeClr val="tx1"/>
                </a:solidFill>
                <a:latin typeface="Arial" charset="0"/>
                <a:ea typeface="ＭＳ Ｐゴシック" charset="0"/>
                <a:cs typeface="+mn-cs"/>
              </a:defRPr>
            </a:lvl1pPr>
            <a:lvl2pPr marL="742950" indent="-285750" algn="l" defTabSz="457200" rtl="0" eaLnBrk="0" latinLnBrk="0" hangingPunct="0">
              <a:defRPr sz="1800" kern="1200">
                <a:solidFill>
                  <a:schemeClr val="tx1"/>
                </a:solidFill>
                <a:latin typeface="Arial" charset="0"/>
                <a:ea typeface="ＭＳ Ｐゴシック" charset="0"/>
                <a:cs typeface="+mn-cs"/>
              </a:defRPr>
            </a:lvl2pPr>
            <a:lvl3pPr marL="1143000" indent="-228600" algn="l" defTabSz="457200" rtl="0" eaLnBrk="0" latinLnBrk="0" hangingPunct="0">
              <a:defRPr sz="1800" kern="1200">
                <a:solidFill>
                  <a:schemeClr val="tx1"/>
                </a:solidFill>
                <a:latin typeface="Arial" charset="0"/>
                <a:ea typeface="ＭＳ Ｐゴシック" charset="0"/>
                <a:cs typeface="+mn-cs"/>
              </a:defRPr>
            </a:lvl3pPr>
            <a:lvl4pPr marL="1600200" indent="-228600" algn="l" defTabSz="457200" rtl="0" eaLnBrk="0" latinLnBrk="0" hangingPunct="0">
              <a:defRPr sz="1800" kern="1200">
                <a:solidFill>
                  <a:schemeClr val="tx1"/>
                </a:solidFill>
                <a:latin typeface="Arial" charset="0"/>
                <a:ea typeface="ＭＳ Ｐゴシック" charset="0"/>
                <a:cs typeface="+mn-cs"/>
              </a:defRPr>
            </a:lvl4pPr>
            <a:lvl5pPr marL="2057400" indent="-228600" algn="l" defTabSz="457200" rtl="0" eaLnBrk="0" latinLnBrk="0" hangingPunct="0">
              <a:defRPr sz="1800" kern="1200">
                <a:solidFill>
                  <a:schemeClr val="tx1"/>
                </a:solidFill>
                <a:latin typeface="Arial" charset="0"/>
                <a:ea typeface="ＭＳ Ｐゴシック" charset="0"/>
                <a:cs typeface="+mn-cs"/>
              </a:defRPr>
            </a:lvl5pPr>
            <a:lvl6pPr marL="2514600" indent="-228600" algn="l" defTabSz="457200" rtl="0" eaLnBrk="0" fontAlgn="base" latinLnBrk="0" hangingPunct="0">
              <a:spcBef>
                <a:spcPct val="0"/>
              </a:spcBef>
              <a:spcAft>
                <a:spcPct val="0"/>
              </a:spcAft>
              <a:defRPr sz="1800" kern="1200">
                <a:solidFill>
                  <a:schemeClr val="tx1"/>
                </a:solidFill>
                <a:latin typeface="Arial" charset="0"/>
                <a:ea typeface="ＭＳ Ｐゴシック" charset="0"/>
                <a:cs typeface="+mn-cs"/>
              </a:defRPr>
            </a:lvl6pPr>
            <a:lvl7pPr marL="2971800" indent="-228600" algn="l" defTabSz="457200" rtl="0" eaLnBrk="0" fontAlgn="base" latinLnBrk="0" hangingPunct="0">
              <a:spcBef>
                <a:spcPct val="0"/>
              </a:spcBef>
              <a:spcAft>
                <a:spcPct val="0"/>
              </a:spcAft>
              <a:defRPr sz="1800" kern="1200">
                <a:solidFill>
                  <a:schemeClr val="tx1"/>
                </a:solidFill>
                <a:latin typeface="Arial" charset="0"/>
                <a:ea typeface="ＭＳ Ｐゴシック" charset="0"/>
                <a:cs typeface="+mn-cs"/>
              </a:defRPr>
            </a:lvl7pPr>
            <a:lvl8pPr marL="3429000" indent="-228600" algn="l" defTabSz="457200" rtl="0" eaLnBrk="0" fontAlgn="base" latinLnBrk="0" hangingPunct="0">
              <a:spcBef>
                <a:spcPct val="0"/>
              </a:spcBef>
              <a:spcAft>
                <a:spcPct val="0"/>
              </a:spcAft>
              <a:defRPr sz="1800" kern="1200">
                <a:solidFill>
                  <a:schemeClr val="tx1"/>
                </a:solidFill>
                <a:latin typeface="Arial" charset="0"/>
                <a:ea typeface="ＭＳ Ｐゴシック" charset="0"/>
                <a:cs typeface="+mn-cs"/>
              </a:defRPr>
            </a:lvl8pPr>
            <a:lvl9pPr marL="3886200" indent="-228600" algn="l" defTabSz="457200" rtl="0" eaLnBrk="0" fontAlgn="base" latinLnBrk="0" hangingPunct="0">
              <a:spcBef>
                <a:spcPct val="0"/>
              </a:spcBef>
              <a:spcAft>
                <a:spcPct val="0"/>
              </a:spcAft>
              <a:defRPr sz="1800" kern="1200">
                <a:solidFill>
                  <a:schemeClr val="tx1"/>
                </a:solidFill>
                <a:latin typeface="Arial" charset="0"/>
                <a:ea typeface="ＭＳ Ｐゴシック" charset="0"/>
                <a:cs typeface="+mn-cs"/>
              </a:defRPr>
            </a:lvl9pPr>
          </a:lstStyle>
          <a:p>
            <a:pPr eaLnBrk="1" hangingPunct="1">
              <a:lnSpc>
                <a:spcPct val="90000"/>
              </a:lnSpc>
            </a:pPr>
            <a:r>
              <a:rPr lang="en-US" sz="1200" dirty="0" smtClean="0">
                <a:latin typeface="+mj-lt"/>
              </a:rPr>
              <a:t>For a complete list of plan changes, please refer to  your evidence of coverage and schedule of benefits. </a:t>
            </a:r>
            <a:endParaRPr lang="en-US" sz="1200" dirty="0">
              <a:latin typeface="+mj-lt"/>
            </a:endParaRPr>
          </a:p>
        </p:txBody>
      </p:sp>
    </p:spTree>
    <p:extLst>
      <p:ext uri="{BB962C8B-B14F-4D97-AF65-F5344CB8AC3E}">
        <p14:creationId xmlns:p14="http://schemas.microsoft.com/office/powerpoint/2010/main" val="11202128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63775" y="-11756"/>
            <a:ext cx="7645400" cy="990600"/>
          </a:xfrm>
        </p:spPr>
        <p:txBody>
          <a:bodyPr>
            <a:normAutofit/>
          </a:bodyPr>
          <a:lstStyle/>
          <a:p>
            <a:pPr eaLnBrk="1" hangingPunct="1">
              <a:lnSpc>
                <a:spcPct val="80000"/>
              </a:lnSpc>
            </a:pPr>
            <a:r>
              <a:rPr lang="en-US" dirty="0" err="1">
                <a:cs typeface="Calibri" charset="0"/>
              </a:rPr>
              <a:t>FirstCare</a:t>
            </a:r>
            <a:r>
              <a:rPr lang="en-US" dirty="0">
                <a:cs typeface="Calibri" charset="0"/>
              </a:rPr>
              <a:t> Service Area – </a:t>
            </a:r>
            <a:br>
              <a:rPr lang="en-US" dirty="0">
                <a:cs typeface="Calibri" charset="0"/>
              </a:rPr>
            </a:br>
            <a:r>
              <a:rPr lang="en-US" dirty="0">
                <a:cs typeface="Calibri" charset="0"/>
              </a:rPr>
              <a:t>103 counties across Texas</a:t>
            </a:r>
          </a:p>
        </p:txBody>
      </p:sp>
      <p:pic>
        <p:nvPicPr>
          <p:cNvPr id="70660" name="Picture 2"/>
          <p:cNvPicPr>
            <a:picLocks noChangeAspect="1"/>
          </p:cNvPicPr>
          <p:nvPr/>
        </p:nvPicPr>
        <p:blipFill>
          <a:blip r:embed="rId3" cstate="email">
            <a:extLst>
              <a:ext uri="{28A0092B-C50C-407E-A947-70E740481C1C}">
                <a14:useLocalDpi xmlns:a14="http://schemas.microsoft.com/office/drawing/2010/main"/>
              </a:ext>
            </a:extLst>
          </a:blip>
          <a:srcRect l="20113" t="7372" r="13828" b="12376"/>
          <a:stretch>
            <a:fillRect/>
          </a:stretch>
        </p:blipFill>
        <p:spPr bwMode="auto">
          <a:xfrm>
            <a:off x="2743200" y="1179513"/>
            <a:ext cx="5668963"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AutoShape 3"/>
          <p:cNvSpPr>
            <a:spLocks noChangeArrowheads="1"/>
          </p:cNvSpPr>
          <p:nvPr/>
        </p:nvSpPr>
        <p:spPr bwMode="auto">
          <a:xfrm>
            <a:off x="585198" y="1676400"/>
            <a:ext cx="3348037" cy="1360488"/>
          </a:xfrm>
          <a:prstGeom prst="roundRect">
            <a:avLst>
              <a:gd name="adj" fmla="val 10009"/>
            </a:avLst>
          </a:prstGeom>
          <a:solidFill>
            <a:srgbClr val="008000"/>
          </a:solidFill>
          <a:ln>
            <a:noFill/>
          </a:ln>
          <a:scene3d>
            <a:camera prst="orthographicFront"/>
            <a:lightRig rig="threePt" dir="t"/>
          </a:scene3d>
          <a:sp3d>
            <a:bevelT/>
          </a:sp3d>
          <a:extLst/>
        </p:spPr>
        <p:txBody>
          <a:bodyPr wrap="none" anchor="ctr"/>
          <a:lstStyle/>
          <a:p>
            <a:endParaRPr lang="en-US">
              <a:solidFill>
                <a:srgbClr val="000000"/>
              </a:solidFill>
              <a:latin typeface="Arial Narrow" charset="0"/>
            </a:endParaRPr>
          </a:p>
        </p:txBody>
      </p:sp>
      <p:sp>
        <p:nvSpPr>
          <p:cNvPr id="70663" name="TextBox 1"/>
          <p:cNvSpPr txBox="1">
            <a:spLocks noChangeArrowheads="1"/>
          </p:cNvSpPr>
          <p:nvPr/>
        </p:nvSpPr>
        <p:spPr bwMode="auto">
          <a:xfrm>
            <a:off x="780460" y="1761063"/>
            <a:ext cx="2957513" cy="1205458"/>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90000"/>
              </a:lnSpc>
            </a:pPr>
            <a:r>
              <a:rPr lang="en-US" sz="2000" dirty="0">
                <a:solidFill>
                  <a:schemeClr val="bg1"/>
                </a:solidFill>
                <a:latin typeface="+mj-lt"/>
              </a:rPr>
              <a:t>To be eligible to enroll in </a:t>
            </a:r>
            <a:r>
              <a:rPr lang="en-US" sz="2000" dirty="0" err="1">
                <a:solidFill>
                  <a:schemeClr val="bg1"/>
                </a:solidFill>
                <a:latin typeface="+mj-lt"/>
              </a:rPr>
              <a:t>FirstCare</a:t>
            </a:r>
            <a:r>
              <a:rPr lang="en-US" sz="2000" dirty="0">
                <a:solidFill>
                  <a:schemeClr val="bg1"/>
                </a:solidFill>
                <a:latin typeface="+mj-lt"/>
              </a:rPr>
              <a:t>, you must live or work in one of the shaded counties.</a:t>
            </a:r>
          </a:p>
        </p:txBody>
      </p:sp>
      <p:pic>
        <p:nvPicPr>
          <p:cNvPr id="9" name="Picture 8" descr="FCLogoTag-Sm-cmyk"/>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0730" y="5451112"/>
            <a:ext cx="18288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17930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91996" y="-21163"/>
            <a:ext cx="7645400" cy="990600"/>
          </a:xfrm>
        </p:spPr>
        <p:txBody>
          <a:bodyPr/>
          <a:lstStyle/>
          <a:p>
            <a:pPr eaLnBrk="1" hangingPunct="1">
              <a:lnSpc>
                <a:spcPct val="90000"/>
              </a:lnSpc>
            </a:pPr>
            <a:r>
              <a:rPr lang="en-US">
                <a:cs typeface="Calibri" charset="0"/>
              </a:rPr>
              <a:t>Abilene Region Provider Network</a:t>
            </a:r>
          </a:p>
        </p:txBody>
      </p:sp>
      <p:sp>
        <p:nvSpPr>
          <p:cNvPr id="71684" name="Content Placeholder 2"/>
          <p:cNvSpPr>
            <a:spLocks noGrp="1"/>
          </p:cNvSpPr>
          <p:nvPr>
            <p:ph idx="4294967295"/>
          </p:nvPr>
        </p:nvSpPr>
        <p:spPr>
          <a:xfrm>
            <a:off x="458921" y="1302916"/>
            <a:ext cx="4705350" cy="4930775"/>
          </a:xfrm>
        </p:spPr>
        <p:txBody>
          <a:bodyPr/>
          <a:lstStyle/>
          <a:p>
            <a:pPr marL="0" indent="0" eaLnBrk="1" hangingPunct="1">
              <a:lnSpc>
                <a:spcPct val="90000"/>
              </a:lnSpc>
              <a:spcBef>
                <a:spcPts val="1176"/>
              </a:spcBef>
              <a:buFontTx/>
              <a:buNone/>
            </a:pPr>
            <a:r>
              <a:rPr lang="en-US" sz="2000" dirty="0" err="1">
                <a:latin typeface="+mj-lt"/>
              </a:rPr>
              <a:t>FirstCare</a:t>
            </a:r>
            <a:r>
              <a:rPr lang="en-US" sz="2000" dirty="0">
                <a:latin typeface="+mj-lt"/>
              </a:rPr>
              <a:t> has a comprehensive network of local physicians, hospitals, and pharmacies that offer a full range of medical services</a:t>
            </a:r>
            <a:r>
              <a:rPr lang="en-US" sz="2000" dirty="0" smtClean="0">
                <a:latin typeface="+mj-lt"/>
              </a:rPr>
              <a:t>.</a:t>
            </a:r>
            <a:endParaRPr lang="en-US" sz="2000" dirty="0">
              <a:latin typeface="+mj-lt"/>
            </a:endParaRPr>
          </a:p>
          <a:p>
            <a:pPr marL="0" indent="0" eaLnBrk="1" hangingPunct="1">
              <a:lnSpc>
                <a:spcPct val="90000"/>
              </a:lnSpc>
              <a:spcBef>
                <a:spcPts val="2000"/>
              </a:spcBef>
              <a:buFontTx/>
              <a:buNone/>
            </a:pPr>
            <a:r>
              <a:rPr lang="en-US" sz="2000" dirty="0">
                <a:latin typeface="+mj-lt"/>
              </a:rPr>
              <a:t>A complete list of network providers is available </a:t>
            </a:r>
            <a:r>
              <a:rPr lang="en-US" sz="2000" dirty="0" smtClean="0">
                <a:latin typeface="+mj-lt"/>
              </a:rPr>
              <a:t>at </a:t>
            </a:r>
            <a:r>
              <a:rPr lang="en-US" sz="2000" dirty="0" smtClean="0">
                <a:solidFill>
                  <a:srgbClr val="008000"/>
                </a:solidFill>
                <a:latin typeface="+mj-lt"/>
              </a:rPr>
              <a:t>www.firstcare.com</a:t>
            </a:r>
            <a:endParaRPr lang="en-US" sz="2000" dirty="0" smtClean="0">
              <a:latin typeface="+mj-lt"/>
            </a:endParaRPr>
          </a:p>
          <a:p>
            <a:pPr marL="0" indent="0" eaLnBrk="1" hangingPunct="1">
              <a:lnSpc>
                <a:spcPct val="90000"/>
              </a:lnSpc>
              <a:spcBef>
                <a:spcPts val="2000"/>
              </a:spcBef>
              <a:buFontTx/>
              <a:buNone/>
            </a:pPr>
            <a:r>
              <a:rPr lang="en-US" sz="2000" dirty="0" smtClean="0">
                <a:latin typeface="+mj-lt"/>
              </a:rPr>
              <a:t>Local </a:t>
            </a:r>
            <a:r>
              <a:rPr lang="en-US" sz="2000" dirty="0">
                <a:latin typeface="+mj-lt"/>
              </a:rPr>
              <a:t>Representative Contact</a:t>
            </a:r>
            <a:br>
              <a:rPr lang="en-US" sz="2000" dirty="0">
                <a:latin typeface="+mj-lt"/>
              </a:rPr>
            </a:br>
            <a:r>
              <a:rPr lang="en-US" sz="2000" b="1" dirty="0">
                <a:latin typeface="+mj-lt"/>
              </a:rPr>
              <a:t>Whitney Hill</a:t>
            </a:r>
            <a:br>
              <a:rPr lang="en-US" sz="2000" b="1" dirty="0">
                <a:latin typeface="+mj-lt"/>
              </a:rPr>
            </a:br>
            <a:r>
              <a:rPr lang="en-US" sz="2000" b="1" dirty="0" err="1">
                <a:solidFill>
                  <a:srgbClr val="008000"/>
                </a:solidFill>
                <a:latin typeface="+mj-lt"/>
              </a:rPr>
              <a:t>whill@</a:t>
            </a:r>
            <a:r>
              <a:rPr lang="en-US" sz="2000" b="1" dirty="0" err="1" smtClean="0">
                <a:solidFill>
                  <a:srgbClr val="008000"/>
                </a:solidFill>
                <a:latin typeface="+mj-lt"/>
              </a:rPr>
              <a:t>firstcare.com</a:t>
            </a:r>
            <a:r>
              <a:rPr lang="en-US" sz="2400" b="1" dirty="0">
                <a:latin typeface="+mj-lt"/>
              </a:rPr>
              <a:t/>
            </a:r>
            <a:br>
              <a:rPr lang="en-US" sz="2400" b="1" dirty="0">
                <a:latin typeface="+mj-lt"/>
              </a:rPr>
            </a:br>
            <a:r>
              <a:rPr lang="en-US" sz="2400" b="1" dirty="0">
                <a:latin typeface="+mj-lt"/>
              </a:rPr>
              <a:t>325-670-3885</a:t>
            </a:r>
          </a:p>
        </p:txBody>
      </p:sp>
      <p:sp>
        <p:nvSpPr>
          <p:cNvPr id="5" name="Rectangle 4"/>
          <p:cNvSpPr/>
          <p:nvPr/>
        </p:nvSpPr>
        <p:spPr>
          <a:xfrm>
            <a:off x="5529263" y="969437"/>
            <a:ext cx="3614737" cy="5596935"/>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a:solidFill>
                <a:srgbClr val="FFFFFF"/>
              </a:solidFill>
              <a:latin typeface="+mj-lt"/>
            </a:endParaRPr>
          </a:p>
        </p:txBody>
      </p:sp>
      <p:sp>
        <p:nvSpPr>
          <p:cNvPr id="71686" name="TextBox 5"/>
          <p:cNvSpPr txBox="1">
            <a:spLocks noChangeArrowheads="1"/>
          </p:cNvSpPr>
          <p:nvPr/>
        </p:nvSpPr>
        <p:spPr bwMode="auto">
          <a:xfrm>
            <a:off x="5745163" y="1227138"/>
            <a:ext cx="3259137" cy="577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90000"/>
              </a:lnSpc>
              <a:spcBef>
                <a:spcPts val="300"/>
              </a:spcBef>
            </a:pPr>
            <a:r>
              <a:rPr lang="en-US" sz="1400" b="1" dirty="0">
                <a:solidFill>
                  <a:srgbClr val="FFFFFF"/>
                </a:solidFill>
                <a:latin typeface="+mj-lt"/>
              </a:rPr>
              <a:t>Abilene Hospital:</a:t>
            </a:r>
          </a:p>
          <a:p>
            <a:pPr eaLnBrk="1" hangingPunct="1">
              <a:lnSpc>
                <a:spcPct val="90000"/>
              </a:lnSpc>
              <a:spcBef>
                <a:spcPts val="300"/>
              </a:spcBef>
            </a:pPr>
            <a:r>
              <a:rPr lang="en-US" sz="1400" dirty="0" err="1">
                <a:solidFill>
                  <a:srgbClr val="FFFFFF"/>
                </a:solidFill>
                <a:latin typeface="+mj-lt"/>
              </a:rPr>
              <a:t>Hendrick</a:t>
            </a:r>
            <a:r>
              <a:rPr lang="en-US" sz="1400" dirty="0">
                <a:solidFill>
                  <a:srgbClr val="FFFFFF"/>
                </a:solidFill>
                <a:latin typeface="+mj-lt"/>
              </a:rPr>
              <a:t> Medical Center</a:t>
            </a:r>
          </a:p>
          <a:p>
            <a:pPr eaLnBrk="1" hangingPunct="1">
              <a:lnSpc>
                <a:spcPct val="90000"/>
              </a:lnSpc>
              <a:spcBef>
                <a:spcPts val="300"/>
              </a:spcBef>
            </a:pPr>
            <a:endParaRPr lang="en-US" sz="1400" dirty="0">
              <a:solidFill>
                <a:srgbClr val="FFFFFF"/>
              </a:solidFill>
              <a:latin typeface="+mj-lt"/>
            </a:endParaRPr>
          </a:p>
          <a:p>
            <a:pPr eaLnBrk="1" hangingPunct="1">
              <a:lnSpc>
                <a:spcPct val="90000"/>
              </a:lnSpc>
              <a:spcBef>
                <a:spcPts val="300"/>
              </a:spcBef>
            </a:pPr>
            <a:r>
              <a:rPr lang="en-US" sz="1400" b="1" dirty="0">
                <a:solidFill>
                  <a:srgbClr val="FFFFFF"/>
                </a:solidFill>
                <a:latin typeface="+mj-lt"/>
              </a:rPr>
              <a:t>Other Regional Hospitals:</a:t>
            </a:r>
          </a:p>
          <a:p>
            <a:pPr eaLnBrk="1" hangingPunct="1">
              <a:lnSpc>
                <a:spcPct val="90000"/>
              </a:lnSpc>
              <a:spcBef>
                <a:spcPts val="300"/>
              </a:spcBef>
            </a:pPr>
            <a:r>
              <a:rPr lang="en-US" sz="1400" dirty="0">
                <a:solidFill>
                  <a:srgbClr val="FFFFFF"/>
                </a:solidFill>
                <a:latin typeface="+mj-lt"/>
              </a:rPr>
              <a:t>Anson General Hospital</a:t>
            </a:r>
          </a:p>
          <a:p>
            <a:pPr eaLnBrk="1" hangingPunct="1">
              <a:lnSpc>
                <a:spcPct val="90000"/>
              </a:lnSpc>
              <a:spcBef>
                <a:spcPts val="300"/>
              </a:spcBef>
            </a:pPr>
            <a:r>
              <a:rPr lang="en-US" sz="1400" dirty="0">
                <a:solidFill>
                  <a:srgbClr val="FFFFFF"/>
                </a:solidFill>
                <a:latin typeface="+mj-lt"/>
              </a:rPr>
              <a:t>Ballinger Memorial Hospital   </a:t>
            </a:r>
          </a:p>
          <a:p>
            <a:pPr eaLnBrk="1" hangingPunct="1">
              <a:lnSpc>
                <a:spcPct val="90000"/>
              </a:lnSpc>
              <a:spcBef>
                <a:spcPts val="300"/>
              </a:spcBef>
            </a:pPr>
            <a:r>
              <a:rPr lang="en-US" sz="1400" dirty="0">
                <a:solidFill>
                  <a:srgbClr val="FFFFFF"/>
                </a:solidFill>
                <a:latin typeface="+mj-lt"/>
              </a:rPr>
              <a:t>Coleman County Medical Center</a:t>
            </a:r>
          </a:p>
          <a:p>
            <a:pPr eaLnBrk="1" hangingPunct="1">
              <a:lnSpc>
                <a:spcPct val="90000"/>
              </a:lnSpc>
              <a:spcBef>
                <a:spcPts val="300"/>
              </a:spcBef>
            </a:pPr>
            <a:r>
              <a:rPr lang="en-US" sz="1400" dirty="0">
                <a:solidFill>
                  <a:srgbClr val="FFFFFF"/>
                </a:solidFill>
                <a:latin typeface="+mj-lt"/>
              </a:rPr>
              <a:t>Comanche County Medical Center</a:t>
            </a:r>
          </a:p>
          <a:p>
            <a:pPr eaLnBrk="1" hangingPunct="1">
              <a:lnSpc>
                <a:spcPct val="90000"/>
              </a:lnSpc>
              <a:spcBef>
                <a:spcPts val="300"/>
              </a:spcBef>
            </a:pPr>
            <a:r>
              <a:rPr lang="en-US" sz="1400" dirty="0">
                <a:solidFill>
                  <a:srgbClr val="FFFFFF"/>
                </a:solidFill>
                <a:latin typeface="+mj-lt"/>
              </a:rPr>
              <a:t>Eastland Memorial Hospital</a:t>
            </a:r>
          </a:p>
          <a:p>
            <a:pPr eaLnBrk="1" hangingPunct="1">
              <a:lnSpc>
                <a:spcPct val="90000"/>
              </a:lnSpc>
              <a:spcBef>
                <a:spcPts val="300"/>
              </a:spcBef>
            </a:pPr>
            <a:r>
              <a:rPr lang="en-US" sz="1400" dirty="0">
                <a:solidFill>
                  <a:srgbClr val="FFFFFF"/>
                </a:solidFill>
                <a:latin typeface="+mj-lt"/>
              </a:rPr>
              <a:t>Fisher County Hospital</a:t>
            </a:r>
          </a:p>
          <a:p>
            <a:pPr eaLnBrk="1" hangingPunct="1">
              <a:lnSpc>
                <a:spcPct val="90000"/>
              </a:lnSpc>
              <a:spcBef>
                <a:spcPts val="300"/>
              </a:spcBef>
            </a:pPr>
            <a:r>
              <a:rPr lang="en-US" sz="1400" dirty="0">
                <a:solidFill>
                  <a:srgbClr val="FFFFFF"/>
                </a:solidFill>
                <a:latin typeface="+mj-lt"/>
              </a:rPr>
              <a:t>Hamlin Memorial Hospital</a:t>
            </a:r>
          </a:p>
          <a:p>
            <a:pPr eaLnBrk="1" hangingPunct="1">
              <a:lnSpc>
                <a:spcPct val="90000"/>
              </a:lnSpc>
              <a:spcBef>
                <a:spcPts val="300"/>
              </a:spcBef>
            </a:pPr>
            <a:r>
              <a:rPr lang="en-US" sz="1400" dirty="0">
                <a:solidFill>
                  <a:srgbClr val="FFFFFF"/>
                </a:solidFill>
                <a:latin typeface="+mj-lt"/>
              </a:rPr>
              <a:t>Haskell Memorial Hospital</a:t>
            </a:r>
          </a:p>
          <a:p>
            <a:pPr eaLnBrk="1" hangingPunct="1">
              <a:lnSpc>
                <a:spcPct val="90000"/>
              </a:lnSpc>
              <a:spcBef>
                <a:spcPts val="300"/>
              </a:spcBef>
            </a:pPr>
            <a:r>
              <a:rPr lang="en-US" sz="1400" dirty="0">
                <a:solidFill>
                  <a:srgbClr val="FFFFFF"/>
                </a:solidFill>
                <a:latin typeface="+mj-lt"/>
              </a:rPr>
              <a:t>Heart of Texas Memorial Hospital</a:t>
            </a:r>
          </a:p>
          <a:p>
            <a:pPr eaLnBrk="1" hangingPunct="1">
              <a:lnSpc>
                <a:spcPct val="90000"/>
              </a:lnSpc>
              <a:spcBef>
                <a:spcPts val="300"/>
              </a:spcBef>
            </a:pPr>
            <a:r>
              <a:rPr lang="en-US" sz="1400" dirty="0" err="1">
                <a:solidFill>
                  <a:srgbClr val="FFFFFF"/>
                </a:solidFill>
                <a:latin typeface="+mj-lt"/>
              </a:rPr>
              <a:t>Hendrick</a:t>
            </a:r>
            <a:r>
              <a:rPr lang="en-US" sz="1400" dirty="0">
                <a:solidFill>
                  <a:srgbClr val="FFFFFF"/>
                </a:solidFill>
                <a:latin typeface="+mj-lt"/>
              </a:rPr>
              <a:t> Medical Center</a:t>
            </a:r>
          </a:p>
          <a:p>
            <a:pPr eaLnBrk="1" hangingPunct="1">
              <a:lnSpc>
                <a:spcPct val="90000"/>
              </a:lnSpc>
              <a:spcBef>
                <a:spcPts val="300"/>
              </a:spcBef>
            </a:pPr>
            <a:r>
              <a:rPr lang="en-US" sz="1400" dirty="0">
                <a:solidFill>
                  <a:srgbClr val="FFFFFF"/>
                </a:solidFill>
                <a:latin typeface="+mj-lt"/>
              </a:rPr>
              <a:t>Knox County Hospital</a:t>
            </a:r>
          </a:p>
          <a:p>
            <a:pPr eaLnBrk="1" hangingPunct="1">
              <a:lnSpc>
                <a:spcPct val="90000"/>
              </a:lnSpc>
              <a:spcBef>
                <a:spcPts val="300"/>
              </a:spcBef>
            </a:pPr>
            <a:r>
              <a:rPr lang="en-US" sz="1400" dirty="0">
                <a:solidFill>
                  <a:srgbClr val="FFFFFF"/>
                </a:solidFill>
                <a:latin typeface="+mj-lt"/>
              </a:rPr>
              <a:t>Mitchell County Hospital</a:t>
            </a:r>
          </a:p>
          <a:p>
            <a:pPr eaLnBrk="1" hangingPunct="1">
              <a:lnSpc>
                <a:spcPct val="90000"/>
              </a:lnSpc>
              <a:spcBef>
                <a:spcPts val="300"/>
              </a:spcBef>
            </a:pPr>
            <a:r>
              <a:rPr lang="en-US" sz="1400" dirty="0">
                <a:solidFill>
                  <a:srgbClr val="FFFFFF"/>
                </a:solidFill>
                <a:latin typeface="+mj-lt"/>
              </a:rPr>
              <a:t>North Runnels Hospital</a:t>
            </a:r>
          </a:p>
          <a:p>
            <a:pPr eaLnBrk="1" hangingPunct="1">
              <a:lnSpc>
                <a:spcPct val="90000"/>
              </a:lnSpc>
              <a:spcBef>
                <a:spcPts val="300"/>
              </a:spcBef>
            </a:pPr>
            <a:r>
              <a:rPr lang="en-US" sz="1400" dirty="0">
                <a:solidFill>
                  <a:srgbClr val="FFFFFF"/>
                </a:solidFill>
                <a:latin typeface="+mj-lt"/>
              </a:rPr>
              <a:t>Rolling Plains Memorial Hospital</a:t>
            </a:r>
          </a:p>
          <a:p>
            <a:pPr eaLnBrk="1" hangingPunct="1">
              <a:lnSpc>
                <a:spcPct val="90000"/>
              </a:lnSpc>
              <a:spcBef>
                <a:spcPts val="300"/>
              </a:spcBef>
            </a:pPr>
            <a:r>
              <a:rPr lang="en-US" sz="1400" dirty="0">
                <a:solidFill>
                  <a:srgbClr val="FFFFFF"/>
                </a:solidFill>
                <a:latin typeface="+mj-lt"/>
              </a:rPr>
              <a:t>Stamford Memorial Hospital</a:t>
            </a:r>
          </a:p>
          <a:p>
            <a:pPr eaLnBrk="1" hangingPunct="1">
              <a:lnSpc>
                <a:spcPct val="90000"/>
              </a:lnSpc>
              <a:spcBef>
                <a:spcPts val="300"/>
              </a:spcBef>
            </a:pPr>
            <a:r>
              <a:rPr lang="en-US" sz="1400" dirty="0">
                <a:solidFill>
                  <a:srgbClr val="FFFFFF"/>
                </a:solidFill>
                <a:latin typeface="+mj-lt"/>
              </a:rPr>
              <a:t>Stephens Memorial Hospital</a:t>
            </a:r>
          </a:p>
          <a:p>
            <a:pPr eaLnBrk="1" hangingPunct="1">
              <a:lnSpc>
                <a:spcPct val="90000"/>
              </a:lnSpc>
              <a:spcBef>
                <a:spcPts val="300"/>
              </a:spcBef>
            </a:pPr>
            <a:r>
              <a:rPr lang="en-US" sz="1400" dirty="0">
                <a:solidFill>
                  <a:srgbClr val="FFFFFF"/>
                </a:solidFill>
                <a:latin typeface="+mj-lt"/>
              </a:rPr>
              <a:t>Stonewall Memorial Hospital</a:t>
            </a:r>
          </a:p>
          <a:p>
            <a:pPr eaLnBrk="1" hangingPunct="1">
              <a:lnSpc>
                <a:spcPct val="90000"/>
              </a:lnSpc>
              <a:spcBef>
                <a:spcPts val="300"/>
              </a:spcBef>
            </a:pPr>
            <a:r>
              <a:rPr lang="en-US" sz="1400" dirty="0">
                <a:solidFill>
                  <a:srgbClr val="FFFFFF"/>
                </a:solidFill>
                <a:latin typeface="+mj-lt"/>
              </a:rPr>
              <a:t>Throckmorton County Memorial Hospital</a:t>
            </a:r>
            <a:endParaRPr lang="en-US" sz="1400" b="1" dirty="0">
              <a:solidFill>
                <a:srgbClr val="FFFFFF"/>
              </a:solidFill>
              <a:latin typeface="+mj-lt"/>
            </a:endParaRPr>
          </a:p>
          <a:p>
            <a:pPr eaLnBrk="1" hangingPunct="1">
              <a:lnSpc>
                <a:spcPct val="90000"/>
              </a:lnSpc>
              <a:spcBef>
                <a:spcPct val="50000"/>
              </a:spcBef>
            </a:pPr>
            <a:endParaRPr lang="en-US" sz="1400" dirty="0">
              <a:solidFill>
                <a:srgbClr val="002B48"/>
              </a:solidFill>
              <a:latin typeface="+mj-lt"/>
            </a:endParaRPr>
          </a:p>
          <a:p>
            <a:pPr eaLnBrk="1" hangingPunct="1">
              <a:lnSpc>
                <a:spcPct val="90000"/>
              </a:lnSpc>
            </a:pPr>
            <a:endParaRPr lang="en-US" sz="1400" dirty="0">
              <a:solidFill>
                <a:srgbClr val="000000"/>
              </a:solidFill>
              <a:latin typeface="+mj-lt"/>
            </a:endParaRPr>
          </a:p>
        </p:txBody>
      </p:sp>
      <p:pic>
        <p:nvPicPr>
          <p:cNvPr id="9" name="Picture 8" descr="FCLogoTag-Sm-cmy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0730" y="5451112"/>
            <a:ext cx="18288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10260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529263" y="969437"/>
            <a:ext cx="3614737" cy="55969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a:solidFill>
                <a:srgbClr val="FFFFFF"/>
              </a:solidFill>
              <a:latin typeface="+mj-lt"/>
            </a:endParaRPr>
          </a:p>
        </p:txBody>
      </p:sp>
      <p:sp>
        <p:nvSpPr>
          <p:cNvPr id="72708" name="Content Placeholder 2"/>
          <p:cNvSpPr>
            <a:spLocks noGrp="1"/>
          </p:cNvSpPr>
          <p:nvPr>
            <p:ph idx="4294967295"/>
          </p:nvPr>
        </p:nvSpPr>
        <p:spPr>
          <a:xfrm>
            <a:off x="452306" y="1331378"/>
            <a:ext cx="4873625" cy="4729892"/>
          </a:xfrm>
        </p:spPr>
        <p:txBody>
          <a:bodyPr/>
          <a:lstStyle/>
          <a:p>
            <a:pPr marL="0" indent="0" eaLnBrk="1" hangingPunct="1">
              <a:lnSpc>
                <a:spcPct val="90000"/>
              </a:lnSpc>
              <a:spcBef>
                <a:spcPts val="1080"/>
              </a:spcBef>
              <a:buFontTx/>
              <a:buNone/>
            </a:pPr>
            <a:r>
              <a:rPr lang="en-US" sz="2000" dirty="0" err="1">
                <a:latin typeface="+mj-lt"/>
              </a:rPr>
              <a:t>FirstCare</a:t>
            </a:r>
            <a:r>
              <a:rPr lang="en-US" sz="2000" dirty="0">
                <a:latin typeface="+mj-lt"/>
              </a:rPr>
              <a:t> has a comprehensive network of local physicians, hospitals, and pharmacies that offer a full range of medical services</a:t>
            </a:r>
            <a:r>
              <a:rPr lang="en-US" sz="2000" dirty="0" smtClean="0">
                <a:latin typeface="+mj-lt"/>
              </a:rPr>
              <a:t>.</a:t>
            </a:r>
            <a:endParaRPr lang="en-US" sz="2000" dirty="0">
              <a:latin typeface="+mj-lt"/>
            </a:endParaRPr>
          </a:p>
          <a:p>
            <a:pPr marL="0" indent="0" eaLnBrk="1" hangingPunct="1">
              <a:lnSpc>
                <a:spcPct val="90000"/>
              </a:lnSpc>
              <a:spcBef>
                <a:spcPts val="2000"/>
              </a:spcBef>
              <a:buFontTx/>
              <a:buNone/>
            </a:pPr>
            <a:r>
              <a:rPr lang="en-US" sz="2000" dirty="0">
                <a:latin typeface="+mj-lt"/>
              </a:rPr>
              <a:t>A complete list of network providers is available at </a:t>
            </a:r>
            <a:r>
              <a:rPr lang="en-US" sz="2000" dirty="0" smtClean="0">
                <a:solidFill>
                  <a:srgbClr val="008000"/>
                </a:solidFill>
                <a:latin typeface="+mj-lt"/>
              </a:rPr>
              <a:t>www.firstcare.com</a:t>
            </a:r>
            <a:endParaRPr lang="en-US" sz="2000" dirty="0">
              <a:solidFill>
                <a:srgbClr val="008000"/>
              </a:solidFill>
              <a:latin typeface="+mj-lt"/>
            </a:endParaRPr>
          </a:p>
          <a:p>
            <a:pPr marL="0" indent="0" eaLnBrk="1" hangingPunct="1">
              <a:lnSpc>
                <a:spcPct val="90000"/>
              </a:lnSpc>
              <a:spcBef>
                <a:spcPts val="2000"/>
              </a:spcBef>
              <a:buFontTx/>
              <a:buNone/>
            </a:pPr>
            <a:r>
              <a:rPr lang="en-US" sz="2000" dirty="0">
                <a:latin typeface="+mj-lt"/>
              </a:rPr>
              <a:t>Local Representative Contact</a:t>
            </a:r>
            <a:br>
              <a:rPr lang="en-US" sz="2000" dirty="0">
                <a:latin typeface="+mj-lt"/>
              </a:rPr>
            </a:br>
            <a:r>
              <a:rPr lang="en-US" sz="2000" b="1" dirty="0">
                <a:latin typeface="+mj-lt"/>
              </a:rPr>
              <a:t>Dana Nicklaus</a:t>
            </a:r>
            <a:br>
              <a:rPr lang="en-US" sz="2000" b="1" dirty="0">
                <a:latin typeface="+mj-lt"/>
              </a:rPr>
            </a:br>
            <a:r>
              <a:rPr lang="en-US" sz="2000" b="1" dirty="0">
                <a:solidFill>
                  <a:srgbClr val="008000"/>
                </a:solidFill>
                <a:latin typeface="+mj-lt"/>
              </a:rPr>
              <a:t>dnicklaus@firstcare.com</a:t>
            </a:r>
            <a:br>
              <a:rPr lang="en-US" sz="2000" b="1" dirty="0">
                <a:solidFill>
                  <a:srgbClr val="008000"/>
                </a:solidFill>
                <a:latin typeface="+mj-lt"/>
              </a:rPr>
            </a:br>
            <a:r>
              <a:rPr lang="en-US" sz="2000" b="1" dirty="0">
                <a:latin typeface="+mj-lt"/>
              </a:rPr>
              <a:t>806-356-5265</a:t>
            </a:r>
          </a:p>
        </p:txBody>
      </p:sp>
      <p:sp>
        <p:nvSpPr>
          <p:cNvPr id="72710" name="TextBox 6"/>
          <p:cNvSpPr txBox="1">
            <a:spLocks noChangeArrowheads="1"/>
          </p:cNvSpPr>
          <p:nvPr/>
        </p:nvSpPr>
        <p:spPr bwMode="auto">
          <a:xfrm>
            <a:off x="5745163" y="1227138"/>
            <a:ext cx="3259137" cy="5132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ts val="300"/>
              </a:spcBef>
            </a:pPr>
            <a:r>
              <a:rPr lang="en-US" sz="1400" b="1" dirty="0">
                <a:solidFill>
                  <a:srgbClr val="FFFFFF"/>
                </a:solidFill>
                <a:latin typeface="+mj-lt"/>
              </a:rPr>
              <a:t>Amarillo Hospitals:</a:t>
            </a:r>
          </a:p>
          <a:p>
            <a:pPr eaLnBrk="1" hangingPunct="1">
              <a:spcBef>
                <a:spcPts val="300"/>
              </a:spcBef>
            </a:pPr>
            <a:r>
              <a:rPr lang="en-US" sz="1400" dirty="0">
                <a:solidFill>
                  <a:srgbClr val="FFFFFF"/>
                </a:solidFill>
                <a:latin typeface="+mj-lt"/>
              </a:rPr>
              <a:t>Baptist St. Anthony</a:t>
            </a:r>
            <a:r>
              <a:rPr lang="ja-JP" altLang="en-US" sz="1400" dirty="0">
                <a:solidFill>
                  <a:srgbClr val="FFFFFF"/>
                </a:solidFill>
                <a:latin typeface="+mj-lt"/>
              </a:rPr>
              <a:t>’</a:t>
            </a:r>
            <a:r>
              <a:rPr lang="en-US" sz="1400" dirty="0">
                <a:solidFill>
                  <a:srgbClr val="FFFFFF"/>
                </a:solidFill>
                <a:latin typeface="+mj-lt"/>
              </a:rPr>
              <a:t>s Hospital (BSA)</a:t>
            </a:r>
          </a:p>
          <a:p>
            <a:pPr eaLnBrk="1" hangingPunct="1">
              <a:spcBef>
                <a:spcPts val="300"/>
              </a:spcBef>
            </a:pPr>
            <a:r>
              <a:rPr lang="en-US" sz="1400" dirty="0">
                <a:solidFill>
                  <a:srgbClr val="FFFFFF"/>
                </a:solidFill>
                <a:latin typeface="+mj-lt"/>
              </a:rPr>
              <a:t>Plum Creek Specialty Hospital</a:t>
            </a:r>
          </a:p>
          <a:p>
            <a:pPr eaLnBrk="1" hangingPunct="1">
              <a:spcBef>
                <a:spcPts val="300"/>
              </a:spcBef>
            </a:pPr>
            <a:endParaRPr lang="en-US" sz="1400" dirty="0">
              <a:solidFill>
                <a:srgbClr val="FFFFFF"/>
              </a:solidFill>
              <a:latin typeface="+mj-lt"/>
            </a:endParaRPr>
          </a:p>
          <a:p>
            <a:pPr eaLnBrk="1" hangingPunct="1">
              <a:spcBef>
                <a:spcPts val="300"/>
              </a:spcBef>
            </a:pPr>
            <a:r>
              <a:rPr lang="en-US" sz="1400" b="1" dirty="0">
                <a:solidFill>
                  <a:srgbClr val="FFFFFF"/>
                </a:solidFill>
                <a:latin typeface="+mj-lt"/>
              </a:rPr>
              <a:t>Other Regional Hospitals:</a:t>
            </a:r>
          </a:p>
          <a:p>
            <a:pPr eaLnBrk="1" hangingPunct="1">
              <a:spcBef>
                <a:spcPts val="300"/>
              </a:spcBef>
            </a:pPr>
            <a:r>
              <a:rPr lang="en-US" sz="1400" dirty="0">
                <a:solidFill>
                  <a:srgbClr val="FFFFFF"/>
                </a:solidFill>
                <a:latin typeface="+mj-lt"/>
              </a:rPr>
              <a:t>Childress Regional Medical Center</a:t>
            </a:r>
          </a:p>
          <a:p>
            <a:pPr eaLnBrk="1" hangingPunct="1">
              <a:spcBef>
                <a:spcPts val="300"/>
              </a:spcBef>
            </a:pPr>
            <a:r>
              <a:rPr lang="en-US" sz="1400" dirty="0">
                <a:solidFill>
                  <a:srgbClr val="FFFFFF"/>
                </a:solidFill>
                <a:latin typeface="+mj-lt"/>
              </a:rPr>
              <a:t>Collingsworth General Hospital</a:t>
            </a:r>
          </a:p>
          <a:p>
            <a:pPr eaLnBrk="1" hangingPunct="1">
              <a:spcBef>
                <a:spcPts val="300"/>
              </a:spcBef>
            </a:pPr>
            <a:r>
              <a:rPr lang="en-US" sz="1400" dirty="0">
                <a:solidFill>
                  <a:srgbClr val="FFFFFF"/>
                </a:solidFill>
                <a:latin typeface="+mj-lt"/>
              </a:rPr>
              <a:t>Coon Memorial Hospital</a:t>
            </a:r>
          </a:p>
          <a:p>
            <a:pPr eaLnBrk="1" hangingPunct="1">
              <a:spcBef>
                <a:spcPts val="300"/>
              </a:spcBef>
            </a:pPr>
            <a:r>
              <a:rPr lang="en-US" sz="1400" dirty="0">
                <a:solidFill>
                  <a:srgbClr val="FFFFFF"/>
                </a:solidFill>
                <a:latin typeface="+mj-lt"/>
              </a:rPr>
              <a:t>Golden Plains Community Hospital</a:t>
            </a:r>
          </a:p>
          <a:p>
            <a:pPr eaLnBrk="1" hangingPunct="1">
              <a:spcBef>
                <a:spcPts val="300"/>
              </a:spcBef>
            </a:pPr>
            <a:r>
              <a:rPr lang="en-US" sz="1400" dirty="0">
                <a:solidFill>
                  <a:srgbClr val="FFFFFF"/>
                </a:solidFill>
                <a:latin typeface="+mj-lt"/>
              </a:rPr>
              <a:t>Hansford County Hospital</a:t>
            </a:r>
          </a:p>
          <a:p>
            <a:pPr eaLnBrk="1" hangingPunct="1">
              <a:spcBef>
                <a:spcPts val="300"/>
              </a:spcBef>
            </a:pPr>
            <a:r>
              <a:rPr lang="en-US" sz="1400" dirty="0">
                <a:solidFill>
                  <a:srgbClr val="FFFFFF"/>
                </a:solidFill>
                <a:latin typeface="+mj-lt"/>
              </a:rPr>
              <a:t>Hardeman County Memorial Hospital</a:t>
            </a:r>
          </a:p>
          <a:p>
            <a:pPr eaLnBrk="1" hangingPunct="1">
              <a:spcBef>
                <a:spcPts val="300"/>
              </a:spcBef>
            </a:pPr>
            <a:r>
              <a:rPr lang="en-US" sz="1400" dirty="0">
                <a:solidFill>
                  <a:srgbClr val="FFFFFF"/>
                </a:solidFill>
                <a:latin typeface="+mj-lt"/>
              </a:rPr>
              <a:t>Hemphill County Hospital</a:t>
            </a:r>
          </a:p>
          <a:p>
            <a:pPr eaLnBrk="1" hangingPunct="1">
              <a:spcBef>
                <a:spcPts val="300"/>
              </a:spcBef>
            </a:pPr>
            <a:r>
              <a:rPr lang="en-US" sz="1400" dirty="0">
                <a:solidFill>
                  <a:srgbClr val="FFFFFF"/>
                </a:solidFill>
                <a:latin typeface="+mj-lt"/>
              </a:rPr>
              <a:t>Hereford Regional Medical Center</a:t>
            </a:r>
          </a:p>
          <a:p>
            <a:pPr eaLnBrk="1" hangingPunct="1">
              <a:spcBef>
                <a:spcPts val="300"/>
              </a:spcBef>
            </a:pPr>
            <a:r>
              <a:rPr lang="en-US" sz="1400" dirty="0">
                <a:solidFill>
                  <a:srgbClr val="FFFFFF"/>
                </a:solidFill>
                <a:latin typeface="+mj-lt"/>
              </a:rPr>
              <a:t>Moore County Hospital District</a:t>
            </a:r>
          </a:p>
          <a:p>
            <a:pPr eaLnBrk="1" hangingPunct="1">
              <a:spcBef>
                <a:spcPts val="300"/>
              </a:spcBef>
            </a:pPr>
            <a:r>
              <a:rPr lang="en-US" sz="1400" dirty="0">
                <a:solidFill>
                  <a:srgbClr val="FFFFFF"/>
                </a:solidFill>
                <a:latin typeface="+mj-lt"/>
              </a:rPr>
              <a:t>Ochiltree Hospital District</a:t>
            </a:r>
          </a:p>
          <a:p>
            <a:pPr eaLnBrk="1" hangingPunct="1">
              <a:spcBef>
                <a:spcPts val="300"/>
              </a:spcBef>
            </a:pPr>
            <a:r>
              <a:rPr lang="en-US" sz="1400" dirty="0">
                <a:solidFill>
                  <a:srgbClr val="FFFFFF"/>
                </a:solidFill>
                <a:latin typeface="+mj-lt"/>
              </a:rPr>
              <a:t>Pampa Regional Medical Center</a:t>
            </a:r>
          </a:p>
          <a:p>
            <a:pPr eaLnBrk="1" hangingPunct="1">
              <a:spcBef>
                <a:spcPts val="300"/>
              </a:spcBef>
            </a:pPr>
            <a:r>
              <a:rPr lang="en-US" sz="1400" dirty="0">
                <a:solidFill>
                  <a:srgbClr val="FFFFFF"/>
                </a:solidFill>
                <a:latin typeface="+mj-lt"/>
              </a:rPr>
              <a:t>Parkview Hospital</a:t>
            </a:r>
          </a:p>
          <a:p>
            <a:pPr eaLnBrk="1" hangingPunct="1">
              <a:spcBef>
                <a:spcPts val="300"/>
              </a:spcBef>
            </a:pPr>
            <a:r>
              <a:rPr lang="en-US" sz="1400" dirty="0">
                <a:solidFill>
                  <a:srgbClr val="FFFFFF"/>
                </a:solidFill>
                <a:latin typeface="+mj-lt"/>
              </a:rPr>
              <a:t>Parmer County Community Hospital</a:t>
            </a:r>
          </a:p>
          <a:p>
            <a:pPr eaLnBrk="1" hangingPunct="1">
              <a:spcBef>
                <a:spcPts val="300"/>
              </a:spcBef>
            </a:pPr>
            <a:r>
              <a:rPr lang="en-US" sz="1400" dirty="0">
                <a:solidFill>
                  <a:srgbClr val="FFFFFF"/>
                </a:solidFill>
                <a:latin typeface="+mj-lt"/>
              </a:rPr>
              <a:t>Shamrock General Hospital</a:t>
            </a:r>
          </a:p>
          <a:p>
            <a:pPr eaLnBrk="1" hangingPunct="1">
              <a:spcBef>
                <a:spcPts val="300"/>
              </a:spcBef>
            </a:pPr>
            <a:r>
              <a:rPr lang="en-US" sz="1400" dirty="0">
                <a:solidFill>
                  <a:srgbClr val="FFFFFF"/>
                </a:solidFill>
                <a:latin typeface="+mj-lt"/>
              </a:rPr>
              <a:t>Swisher Memorial Hospital</a:t>
            </a:r>
          </a:p>
        </p:txBody>
      </p:sp>
      <p:sp>
        <p:nvSpPr>
          <p:cNvPr id="12" name="Title 1"/>
          <p:cNvSpPr txBox="1">
            <a:spLocks/>
          </p:cNvSpPr>
          <p:nvPr/>
        </p:nvSpPr>
        <p:spPr bwMode="auto">
          <a:xfrm>
            <a:off x="491996" y="-21163"/>
            <a:ext cx="7645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defTabSz="457200" rtl="0" eaLnBrk="1" latinLnBrk="0" hangingPunct="1">
              <a:lnSpc>
                <a:spcPts val="3600"/>
              </a:lnSpc>
              <a:spcBef>
                <a:spcPct val="0"/>
              </a:spcBef>
              <a:buNone/>
              <a:defRPr sz="3200" kern="1200">
                <a:solidFill>
                  <a:srgbClr val="FFFFFF"/>
                </a:solidFill>
                <a:latin typeface="+mj-lt"/>
                <a:ea typeface="+mj-ea"/>
                <a:cs typeface="+mj-cs"/>
              </a:defRPr>
            </a:lvl1pPr>
          </a:lstStyle>
          <a:p>
            <a:pPr>
              <a:lnSpc>
                <a:spcPct val="90000"/>
              </a:lnSpc>
            </a:pPr>
            <a:r>
              <a:rPr lang="en-US" dirty="0" smtClean="0">
                <a:cs typeface="Calibri" charset="0"/>
              </a:rPr>
              <a:t>Amarillo Region Provider Network</a:t>
            </a:r>
            <a:endParaRPr lang="en-US" dirty="0">
              <a:cs typeface="Calibri" charset="0"/>
            </a:endParaRPr>
          </a:p>
        </p:txBody>
      </p:sp>
      <p:pic>
        <p:nvPicPr>
          <p:cNvPr id="7" name="Picture 6" descr="FCLogoTag-Sm-cmy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0730" y="5451112"/>
            <a:ext cx="18288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00439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529263" y="969437"/>
            <a:ext cx="3614737" cy="5596935"/>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a:solidFill>
                <a:srgbClr val="FFFFFF"/>
              </a:solidFill>
              <a:latin typeface="+mj-lt"/>
            </a:endParaRPr>
          </a:p>
        </p:txBody>
      </p:sp>
      <p:sp>
        <p:nvSpPr>
          <p:cNvPr id="8" name="Content Placeholder 2"/>
          <p:cNvSpPr txBox="1">
            <a:spLocks/>
          </p:cNvSpPr>
          <p:nvPr/>
        </p:nvSpPr>
        <p:spPr bwMode="auto">
          <a:xfrm>
            <a:off x="467235" y="1299228"/>
            <a:ext cx="4873625" cy="493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ct val="20000"/>
              </a:spcBef>
              <a:buClr>
                <a:schemeClr val="accent3">
                  <a:lumMod val="75000"/>
                </a:schemeClr>
              </a:buClr>
              <a:buFont typeface="Arial"/>
              <a:buChar char="•"/>
              <a:defRPr sz="2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1080"/>
              </a:spcBef>
              <a:buFontTx/>
              <a:buNone/>
            </a:pPr>
            <a:r>
              <a:rPr lang="en-US" sz="2000" dirty="0" err="1" smtClean="0">
                <a:latin typeface="+mj-lt"/>
              </a:rPr>
              <a:t>FirstCare</a:t>
            </a:r>
            <a:r>
              <a:rPr lang="en-US" sz="2000" dirty="0" smtClean="0">
                <a:latin typeface="+mj-lt"/>
              </a:rPr>
              <a:t> has a comprehensive network of local physicians, hospitals, and pharmacies that offer a full range of medical services.</a:t>
            </a:r>
          </a:p>
          <a:p>
            <a:pPr marL="0" indent="0">
              <a:lnSpc>
                <a:spcPct val="90000"/>
              </a:lnSpc>
              <a:spcBef>
                <a:spcPts val="2000"/>
              </a:spcBef>
              <a:buFontTx/>
              <a:buNone/>
            </a:pPr>
            <a:r>
              <a:rPr lang="en-US" sz="2000" dirty="0" smtClean="0">
                <a:latin typeface="+mj-lt"/>
              </a:rPr>
              <a:t>A complete list of network providers is available at </a:t>
            </a:r>
            <a:r>
              <a:rPr lang="en-US" sz="2000" dirty="0" err="1" smtClean="0">
                <a:solidFill>
                  <a:srgbClr val="008000"/>
                </a:solidFill>
                <a:latin typeface="+mj-lt"/>
              </a:rPr>
              <a:t>www.firstcare.com</a:t>
            </a:r>
            <a:endParaRPr lang="en-US" sz="2000" dirty="0" smtClean="0">
              <a:solidFill>
                <a:srgbClr val="008000"/>
              </a:solidFill>
              <a:latin typeface="+mj-lt"/>
            </a:endParaRPr>
          </a:p>
          <a:p>
            <a:pPr marL="0" indent="0">
              <a:lnSpc>
                <a:spcPct val="90000"/>
              </a:lnSpc>
              <a:spcBef>
                <a:spcPts val="2000"/>
              </a:spcBef>
              <a:buNone/>
            </a:pPr>
            <a:r>
              <a:rPr lang="en-US" sz="2000" dirty="0"/>
              <a:t>Local Representative Contact</a:t>
            </a:r>
            <a:br>
              <a:rPr lang="en-US" sz="2000" dirty="0"/>
            </a:br>
            <a:r>
              <a:rPr lang="en-US" sz="2000" b="1" dirty="0"/>
              <a:t>Dana Johnston</a:t>
            </a:r>
            <a:br>
              <a:rPr lang="en-US" sz="2000" b="1" dirty="0"/>
            </a:br>
            <a:r>
              <a:rPr lang="en-US" sz="2000" b="1" dirty="0">
                <a:solidFill>
                  <a:srgbClr val="008000"/>
                </a:solidFill>
              </a:rPr>
              <a:t>djohnston@firstcare.com</a:t>
            </a:r>
            <a:r>
              <a:rPr lang="en-US" sz="2000" b="1" dirty="0"/>
              <a:t/>
            </a:r>
            <a:br>
              <a:rPr lang="en-US" sz="2000" b="1" dirty="0"/>
            </a:br>
            <a:r>
              <a:rPr lang="en-US" sz="2000" b="1" dirty="0"/>
              <a:t>806-784-4326</a:t>
            </a:r>
          </a:p>
        </p:txBody>
      </p:sp>
      <p:sp>
        <p:nvSpPr>
          <p:cNvPr id="73730" name="Title 1"/>
          <p:cNvSpPr>
            <a:spLocks noGrp="1"/>
          </p:cNvSpPr>
          <p:nvPr>
            <p:ph type="title"/>
          </p:nvPr>
        </p:nvSpPr>
        <p:spPr>
          <a:xfrm>
            <a:off x="463775" y="-21163"/>
            <a:ext cx="7645400" cy="990600"/>
          </a:xfrm>
        </p:spPr>
        <p:txBody>
          <a:bodyPr/>
          <a:lstStyle/>
          <a:p>
            <a:pPr eaLnBrk="1" hangingPunct="1"/>
            <a:r>
              <a:rPr lang="en-US">
                <a:latin typeface="+mn-lt"/>
                <a:cs typeface="Calibri" charset="0"/>
              </a:rPr>
              <a:t>Lubbock Region Provider Network</a:t>
            </a:r>
          </a:p>
        </p:txBody>
      </p:sp>
      <p:sp>
        <p:nvSpPr>
          <p:cNvPr id="73734" name="TextBox 6"/>
          <p:cNvSpPr txBox="1">
            <a:spLocks noChangeArrowheads="1"/>
          </p:cNvSpPr>
          <p:nvPr/>
        </p:nvSpPr>
        <p:spPr bwMode="auto">
          <a:xfrm>
            <a:off x="5745163" y="1063454"/>
            <a:ext cx="3259137" cy="543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ts val="200"/>
              </a:spcBef>
            </a:pPr>
            <a:r>
              <a:rPr lang="en-US" sz="1200" b="1" dirty="0">
                <a:solidFill>
                  <a:schemeClr val="bg1"/>
                </a:solidFill>
                <a:latin typeface="+mn-lt"/>
              </a:rPr>
              <a:t>Lubbock Hospitals:</a:t>
            </a:r>
          </a:p>
          <a:p>
            <a:pPr eaLnBrk="1" hangingPunct="1">
              <a:spcBef>
                <a:spcPts val="200"/>
              </a:spcBef>
            </a:pPr>
            <a:r>
              <a:rPr lang="en-US" sz="1000" dirty="0">
                <a:solidFill>
                  <a:schemeClr val="bg1"/>
                </a:solidFill>
                <a:latin typeface="+mn-lt"/>
              </a:rPr>
              <a:t>Covenant Health System</a:t>
            </a:r>
          </a:p>
          <a:p>
            <a:pPr eaLnBrk="1" hangingPunct="1">
              <a:spcBef>
                <a:spcPts val="200"/>
              </a:spcBef>
            </a:pPr>
            <a:r>
              <a:rPr lang="en-US" sz="1000" dirty="0">
                <a:solidFill>
                  <a:schemeClr val="bg1"/>
                </a:solidFill>
                <a:latin typeface="+mn-lt"/>
              </a:rPr>
              <a:t>University Medical Center</a:t>
            </a:r>
          </a:p>
          <a:p>
            <a:pPr eaLnBrk="1" hangingPunct="1">
              <a:spcBef>
                <a:spcPts val="200"/>
              </a:spcBef>
            </a:pPr>
            <a:endParaRPr lang="en-US" sz="800" dirty="0">
              <a:solidFill>
                <a:schemeClr val="bg1"/>
              </a:solidFill>
              <a:latin typeface="+mn-lt"/>
            </a:endParaRPr>
          </a:p>
          <a:p>
            <a:pPr eaLnBrk="1" hangingPunct="1">
              <a:spcBef>
                <a:spcPts val="200"/>
              </a:spcBef>
            </a:pPr>
            <a:r>
              <a:rPr lang="en-US" sz="1200" b="1" dirty="0">
                <a:solidFill>
                  <a:schemeClr val="bg1"/>
                </a:solidFill>
                <a:latin typeface="+mn-lt"/>
              </a:rPr>
              <a:t>Other Regional Hospitals:</a:t>
            </a:r>
          </a:p>
          <a:p>
            <a:pPr eaLnBrk="1" hangingPunct="1">
              <a:spcBef>
                <a:spcPts val="200"/>
              </a:spcBef>
            </a:pPr>
            <a:r>
              <a:rPr lang="en-US" sz="1000" dirty="0">
                <a:solidFill>
                  <a:schemeClr val="bg1"/>
                </a:solidFill>
                <a:latin typeface="+mn-lt"/>
              </a:rPr>
              <a:t>Brownfield Regional Medical Center</a:t>
            </a:r>
          </a:p>
          <a:p>
            <a:pPr eaLnBrk="1" hangingPunct="1">
              <a:spcBef>
                <a:spcPts val="200"/>
              </a:spcBef>
            </a:pPr>
            <a:r>
              <a:rPr lang="en-US" sz="1000" dirty="0">
                <a:solidFill>
                  <a:schemeClr val="bg1"/>
                </a:solidFill>
                <a:latin typeface="+mn-lt"/>
              </a:rPr>
              <a:t>Cochran Memorial Hospital</a:t>
            </a:r>
          </a:p>
          <a:p>
            <a:pPr eaLnBrk="1" hangingPunct="1">
              <a:spcBef>
                <a:spcPts val="200"/>
              </a:spcBef>
            </a:pPr>
            <a:r>
              <a:rPr lang="en-US" sz="1000" dirty="0" err="1">
                <a:solidFill>
                  <a:schemeClr val="bg1"/>
                </a:solidFill>
                <a:latin typeface="+mn-lt"/>
              </a:rPr>
              <a:t>Cogdell</a:t>
            </a:r>
            <a:r>
              <a:rPr lang="en-US" sz="1000" dirty="0">
                <a:solidFill>
                  <a:schemeClr val="bg1"/>
                </a:solidFill>
                <a:latin typeface="+mn-lt"/>
              </a:rPr>
              <a:t> Memorial Hospital</a:t>
            </a:r>
          </a:p>
          <a:p>
            <a:pPr eaLnBrk="1" hangingPunct="1">
              <a:spcBef>
                <a:spcPts val="200"/>
              </a:spcBef>
            </a:pPr>
            <a:r>
              <a:rPr lang="en-US" sz="1000" dirty="0">
                <a:solidFill>
                  <a:schemeClr val="bg1"/>
                </a:solidFill>
                <a:latin typeface="+mn-lt"/>
              </a:rPr>
              <a:t>Covenant Health System</a:t>
            </a:r>
          </a:p>
          <a:p>
            <a:pPr eaLnBrk="1" hangingPunct="1">
              <a:spcBef>
                <a:spcPts val="200"/>
              </a:spcBef>
            </a:pPr>
            <a:r>
              <a:rPr lang="en-US" sz="1000" dirty="0">
                <a:solidFill>
                  <a:schemeClr val="bg1"/>
                </a:solidFill>
                <a:latin typeface="+mn-lt"/>
              </a:rPr>
              <a:t>Crane Memorial Hospital</a:t>
            </a:r>
          </a:p>
          <a:p>
            <a:pPr eaLnBrk="1" hangingPunct="1">
              <a:spcBef>
                <a:spcPts val="200"/>
              </a:spcBef>
            </a:pPr>
            <a:r>
              <a:rPr lang="en-US" sz="1000" dirty="0">
                <a:solidFill>
                  <a:schemeClr val="bg1"/>
                </a:solidFill>
                <a:latin typeface="+mn-lt"/>
              </a:rPr>
              <a:t>Crosbyton Clinic Hospital</a:t>
            </a:r>
          </a:p>
          <a:p>
            <a:pPr eaLnBrk="1" hangingPunct="1">
              <a:spcBef>
                <a:spcPts val="200"/>
              </a:spcBef>
            </a:pPr>
            <a:r>
              <a:rPr lang="en-US" sz="1000" dirty="0">
                <a:solidFill>
                  <a:schemeClr val="bg1"/>
                </a:solidFill>
                <a:latin typeface="+mn-lt"/>
              </a:rPr>
              <a:t>HealthSouth Rehabilitation Hospital</a:t>
            </a:r>
          </a:p>
          <a:p>
            <a:pPr eaLnBrk="1" hangingPunct="1">
              <a:spcBef>
                <a:spcPts val="200"/>
              </a:spcBef>
            </a:pPr>
            <a:r>
              <a:rPr lang="en-US" sz="1000" dirty="0" err="1">
                <a:solidFill>
                  <a:schemeClr val="bg1"/>
                </a:solidFill>
                <a:latin typeface="+mn-lt"/>
              </a:rPr>
              <a:t>Iraan</a:t>
            </a:r>
            <a:r>
              <a:rPr lang="en-US" sz="1000" dirty="0">
                <a:solidFill>
                  <a:schemeClr val="bg1"/>
                </a:solidFill>
                <a:latin typeface="+mn-lt"/>
              </a:rPr>
              <a:t> General Hospital District</a:t>
            </a:r>
          </a:p>
          <a:p>
            <a:pPr eaLnBrk="1" hangingPunct="1">
              <a:spcBef>
                <a:spcPts val="200"/>
              </a:spcBef>
            </a:pPr>
            <a:r>
              <a:rPr lang="en-US" sz="1000" dirty="0">
                <a:solidFill>
                  <a:schemeClr val="bg1"/>
                </a:solidFill>
                <a:latin typeface="+mn-lt"/>
              </a:rPr>
              <a:t>Lamb Healthcare Center</a:t>
            </a:r>
          </a:p>
          <a:p>
            <a:pPr eaLnBrk="1" hangingPunct="1">
              <a:spcBef>
                <a:spcPts val="200"/>
              </a:spcBef>
            </a:pPr>
            <a:r>
              <a:rPr lang="en-US" sz="1000" dirty="0">
                <a:solidFill>
                  <a:schemeClr val="bg1"/>
                </a:solidFill>
                <a:latin typeface="+mn-lt"/>
              </a:rPr>
              <a:t>Lynn County </a:t>
            </a:r>
          </a:p>
          <a:p>
            <a:pPr eaLnBrk="1" hangingPunct="1">
              <a:spcBef>
                <a:spcPts val="200"/>
              </a:spcBef>
            </a:pPr>
            <a:r>
              <a:rPr lang="en-US" sz="1000" dirty="0">
                <a:solidFill>
                  <a:schemeClr val="bg1"/>
                </a:solidFill>
                <a:latin typeface="+mn-lt"/>
              </a:rPr>
              <a:t>Martin County</a:t>
            </a:r>
          </a:p>
          <a:p>
            <a:pPr eaLnBrk="1" hangingPunct="1">
              <a:spcBef>
                <a:spcPts val="200"/>
              </a:spcBef>
            </a:pPr>
            <a:r>
              <a:rPr lang="en-US" sz="1000" dirty="0" err="1">
                <a:solidFill>
                  <a:schemeClr val="bg1"/>
                </a:solidFill>
                <a:latin typeface="+mn-lt"/>
              </a:rPr>
              <a:t>McCamey</a:t>
            </a:r>
            <a:r>
              <a:rPr lang="en-US" sz="1000" dirty="0">
                <a:solidFill>
                  <a:schemeClr val="bg1"/>
                </a:solidFill>
                <a:latin typeface="+mn-lt"/>
              </a:rPr>
              <a:t> Hospital </a:t>
            </a:r>
          </a:p>
          <a:p>
            <a:pPr eaLnBrk="1" hangingPunct="1">
              <a:spcBef>
                <a:spcPts val="200"/>
              </a:spcBef>
            </a:pPr>
            <a:r>
              <a:rPr lang="en-US" sz="1000" dirty="0">
                <a:solidFill>
                  <a:schemeClr val="bg1"/>
                </a:solidFill>
                <a:latin typeface="+mn-lt"/>
              </a:rPr>
              <a:t>Medical Arts Hospital</a:t>
            </a:r>
          </a:p>
          <a:p>
            <a:pPr eaLnBrk="1" hangingPunct="1">
              <a:spcBef>
                <a:spcPts val="200"/>
              </a:spcBef>
            </a:pPr>
            <a:r>
              <a:rPr lang="en-US" sz="1000" dirty="0">
                <a:solidFill>
                  <a:schemeClr val="bg1"/>
                </a:solidFill>
                <a:latin typeface="+mn-lt"/>
              </a:rPr>
              <a:t>Medical Center Hospital</a:t>
            </a:r>
          </a:p>
          <a:p>
            <a:pPr eaLnBrk="1" hangingPunct="1">
              <a:spcBef>
                <a:spcPts val="200"/>
              </a:spcBef>
            </a:pPr>
            <a:r>
              <a:rPr lang="en-US" sz="1000" dirty="0">
                <a:solidFill>
                  <a:schemeClr val="bg1"/>
                </a:solidFill>
                <a:latin typeface="+mn-lt"/>
              </a:rPr>
              <a:t>Midland Memorial Hospital</a:t>
            </a:r>
          </a:p>
          <a:p>
            <a:pPr eaLnBrk="1" hangingPunct="1">
              <a:spcBef>
                <a:spcPts val="200"/>
              </a:spcBef>
            </a:pPr>
            <a:r>
              <a:rPr lang="en-US" sz="1000" dirty="0">
                <a:solidFill>
                  <a:schemeClr val="bg1"/>
                </a:solidFill>
                <a:latin typeface="+mn-lt"/>
              </a:rPr>
              <a:t>Muleshoe Area Medical Center</a:t>
            </a:r>
          </a:p>
          <a:p>
            <a:pPr eaLnBrk="1" hangingPunct="1">
              <a:spcBef>
                <a:spcPts val="200"/>
              </a:spcBef>
            </a:pPr>
            <a:r>
              <a:rPr lang="en-US" sz="1000" dirty="0">
                <a:solidFill>
                  <a:schemeClr val="bg1"/>
                </a:solidFill>
                <a:latin typeface="+mn-lt"/>
              </a:rPr>
              <a:t>Pecos County Memorial</a:t>
            </a:r>
          </a:p>
          <a:p>
            <a:pPr eaLnBrk="1" hangingPunct="1">
              <a:spcBef>
                <a:spcPts val="200"/>
              </a:spcBef>
            </a:pPr>
            <a:r>
              <a:rPr lang="en-US" sz="1000" dirty="0">
                <a:solidFill>
                  <a:schemeClr val="bg1"/>
                </a:solidFill>
                <a:latin typeface="+mn-lt"/>
              </a:rPr>
              <a:t>Permian Regional Medical Center</a:t>
            </a:r>
          </a:p>
          <a:p>
            <a:pPr eaLnBrk="1" hangingPunct="1">
              <a:spcBef>
                <a:spcPts val="200"/>
              </a:spcBef>
            </a:pPr>
            <a:r>
              <a:rPr lang="en-US" sz="1000" dirty="0">
                <a:solidFill>
                  <a:schemeClr val="bg1"/>
                </a:solidFill>
                <a:latin typeface="+mn-lt"/>
              </a:rPr>
              <a:t>Plains Memorial Hospital</a:t>
            </a:r>
          </a:p>
          <a:p>
            <a:pPr eaLnBrk="1" hangingPunct="1">
              <a:spcBef>
                <a:spcPts val="200"/>
              </a:spcBef>
            </a:pPr>
            <a:r>
              <a:rPr lang="en-US" sz="1000" dirty="0">
                <a:solidFill>
                  <a:schemeClr val="bg1"/>
                </a:solidFill>
                <a:latin typeface="+mn-lt"/>
              </a:rPr>
              <a:t>Rankin County Hospital</a:t>
            </a:r>
          </a:p>
          <a:p>
            <a:pPr eaLnBrk="1" hangingPunct="1">
              <a:spcBef>
                <a:spcPts val="200"/>
              </a:spcBef>
            </a:pPr>
            <a:r>
              <a:rPr lang="en-US" sz="1000" dirty="0">
                <a:solidFill>
                  <a:schemeClr val="bg1"/>
                </a:solidFill>
                <a:latin typeface="+mn-lt"/>
              </a:rPr>
              <a:t>Reeves County Hospital</a:t>
            </a:r>
          </a:p>
          <a:p>
            <a:pPr eaLnBrk="1" hangingPunct="1">
              <a:spcBef>
                <a:spcPts val="200"/>
              </a:spcBef>
            </a:pPr>
            <a:r>
              <a:rPr lang="en-US" sz="1000" dirty="0">
                <a:solidFill>
                  <a:schemeClr val="bg1"/>
                </a:solidFill>
                <a:latin typeface="+mn-lt"/>
              </a:rPr>
              <a:t>Seminole Memorial Hospital</a:t>
            </a:r>
          </a:p>
          <a:p>
            <a:pPr eaLnBrk="1" hangingPunct="1">
              <a:spcBef>
                <a:spcPts val="200"/>
              </a:spcBef>
            </a:pPr>
            <a:r>
              <a:rPr lang="en-US" sz="1000" dirty="0">
                <a:solidFill>
                  <a:schemeClr val="bg1"/>
                </a:solidFill>
                <a:latin typeface="+mn-lt"/>
              </a:rPr>
              <a:t>Winkler County Memorial Hospital</a:t>
            </a:r>
          </a:p>
          <a:p>
            <a:pPr eaLnBrk="1" hangingPunct="1">
              <a:spcBef>
                <a:spcPts val="200"/>
              </a:spcBef>
            </a:pPr>
            <a:r>
              <a:rPr lang="en-US" sz="1000" dirty="0">
                <a:solidFill>
                  <a:schemeClr val="bg1"/>
                </a:solidFill>
                <a:latin typeface="+mn-lt"/>
              </a:rPr>
              <a:t>W J </a:t>
            </a:r>
            <a:r>
              <a:rPr lang="en-US" sz="1000" dirty="0" err="1">
                <a:solidFill>
                  <a:schemeClr val="bg1"/>
                </a:solidFill>
                <a:latin typeface="+mn-lt"/>
              </a:rPr>
              <a:t>Mangold</a:t>
            </a:r>
            <a:r>
              <a:rPr lang="en-US" sz="1000" dirty="0">
                <a:solidFill>
                  <a:schemeClr val="bg1"/>
                </a:solidFill>
                <a:latin typeface="+mn-lt"/>
              </a:rPr>
              <a:t> Memorial Hospital</a:t>
            </a:r>
          </a:p>
          <a:p>
            <a:pPr eaLnBrk="1" hangingPunct="1">
              <a:spcBef>
                <a:spcPts val="200"/>
              </a:spcBef>
            </a:pPr>
            <a:r>
              <a:rPr lang="en-US" sz="1000" dirty="0">
                <a:solidFill>
                  <a:schemeClr val="bg1"/>
                </a:solidFill>
                <a:latin typeface="+mn-lt"/>
              </a:rPr>
              <a:t>Yoakum County Hospital</a:t>
            </a:r>
          </a:p>
        </p:txBody>
      </p:sp>
      <p:pic>
        <p:nvPicPr>
          <p:cNvPr id="6" name="Picture 5" descr="FCLogoTag-Sm-cmy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0730" y="5451112"/>
            <a:ext cx="18288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32666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bwMode="auto">
          <a:xfrm>
            <a:off x="461226" y="1305843"/>
            <a:ext cx="4873625" cy="493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ct val="20000"/>
              </a:spcBef>
              <a:buClr>
                <a:schemeClr val="accent3">
                  <a:lumMod val="75000"/>
                </a:schemeClr>
              </a:buClr>
              <a:buFont typeface="Arial"/>
              <a:buChar char="•"/>
              <a:defRPr sz="2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1080"/>
              </a:spcBef>
              <a:buFontTx/>
              <a:buNone/>
            </a:pPr>
            <a:r>
              <a:rPr lang="en-US" sz="2000" dirty="0" err="1" smtClean="0">
                <a:latin typeface="+mj-lt"/>
              </a:rPr>
              <a:t>FirstCare</a:t>
            </a:r>
            <a:r>
              <a:rPr lang="en-US" sz="2000" dirty="0" smtClean="0">
                <a:latin typeface="+mj-lt"/>
              </a:rPr>
              <a:t> has a comprehensive network of local physicians, hospitals, and pharmacies that offer a full range of medical services.</a:t>
            </a:r>
          </a:p>
          <a:p>
            <a:pPr marL="0" indent="0">
              <a:lnSpc>
                <a:spcPct val="90000"/>
              </a:lnSpc>
              <a:spcBef>
                <a:spcPts val="2000"/>
              </a:spcBef>
              <a:buFontTx/>
              <a:buNone/>
            </a:pPr>
            <a:r>
              <a:rPr lang="en-US" sz="2000" dirty="0" smtClean="0">
                <a:latin typeface="+mj-lt"/>
              </a:rPr>
              <a:t>A complete list of network providers is available at </a:t>
            </a:r>
            <a:r>
              <a:rPr lang="en-US" sz="2000" dirty="0" smtClean="0">
                <a:solidFill>
                  <a:srgbClr val="008000"/>
                </a:solidFill>
                <a:latin typeface="+mj-lt"/>
              </a:rPr>
              <a:t>www.firstcare.com</a:t>
            </a:r>
            <a:r>
              <a:rPr lang="en-US" sz="2000" dirty="0" smtClean="0">
                <a:latin typeface="+mj-lt"/>
              </a:rPr>
              <a:t>.</a:t>
            </a:r>
          </a:p>
          <a:p>
            <a:pPr marL="0" indent="0">
              <a:lnSpc>
                <a:spcPct val="90000"/>
              </a:lnSpc>
              <a:spcBef>
                <a:spcPts val="2000"/>
              </a:spcBef>
              <a:buNone/>
            </a:pPr>
            <a:r>
              <a:rPr lang="en-US" sz="2000" dirty="0"/>
              <a:t>Local Representative Contact</a:t>
            </a:r>
            <a:br>
              <a:rPr lang="en-US" sz="2000" dirty="0"/>
            </a:br>
            <a:r>
              <a:rPr lang="en-US" sz="2000" b="1" dirty="0"/>
              <a:t>Dan Mayfield</a:t>
            </a:r>
            <a:br>
              <a:rPr lang="en-US" sz="2000" b="1" dirty="0"/>
            </a:br>
            <a:r>
              <a:rPr lang="en-US" sz="2000" b="1" dirty="0">
                <a:solidFill>
                  <a:srgbClr val="008000"/>
                </a:solidFill>
              </a:rPr>
              <a:t>dmayfield@firstcare.com</a:t>
            </a:r>
            <a:r>
              <a:rPr lang="en-US" sz="2000" b="1" dirty="0"/>
              <a:t/>
            </a:r>
            <a:br>
              <a:rPr lang="en-US" sz="2000" b="1" dirty="0"/>
            </a:br>
            <a:r>
              <a:rPr lang="en-US" sz="2000" b="1" dirty="0"/>
              <a:t>254-761-5802</a:t>
            </a:r>
          </a:p>
        </p:txBody>
      </p:sp>
      <p:sp>
        <p:nvSpPr>
          <p:cNvPr id="8" name="Rectangle 7"/>
          <p:cNvSpPr/>
          <p:nvPr/>
        </p:nvSpPr>
        <p:spPr>
          <a:xfrm>
            <a:off x="5529263" y="978844"/>
            <a:ext cx="3614737" cy="5587528"/>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a:solidFill>
                <a:srgbClr val="FFFFFF"/>
              </a:solidFill>
              <a:latin typeface="+mj-lt"/>
            </a:endParaRPr>
          </a:p>
        </p:txBody>
      </p:sp>
      <p:sp>
        <p:nvSpPr>
          <p:cNvPr id="74757" name="TextBox 6"/>
          <p:cNvSpPr txBox="1">
            <a:spLocks noChangeArrowheads="1"/>
          </p:cNvSpPr>
          <p:nvPr/>
        </p:nvSpPr>
        <p:spPr bwMode="auto">
          <a:xfrm>
            <a:off x="5745163" y="1151882"/>
            <a:ext cx="3259137" cy="5384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spcBef>
                <a:spcPts val="300"/>
              </a:spcBef>
            </a:pPr>
            <a:r>
              <a:rPr lang="en-US" sz="1200" b="1" dirty="0">
                <a:solidFill>
                  <a:srgbClr val="FFFFFF"/>
                </a:solidFill>
                <a:latin typeface="+mj-lt"/>
              </a:rPr>
              <a:t>Waco Hospitals:</a:t>
            </a:r>
          </a:p>
          <a:p>
            <a:pPr eaLnBrk="1" hangingPunct="1">
              <a:lnSpc>
                <a:spcPct val="80000"/>
              </a:lnSpc>
              <a:spcBef>
                <a:spcPts val="300"/>
              </a:spcBef>
            </a:pPr>
            <a:r>
              <a:rPr lang="en-US" sz="1200" dirty="0">
                <a:solidFill>
                  <a:srgbClr val="FFFFFF"/>
                </a:solidFill>
                <a:latin typeface="+mj-lt"/>
              </a:rPr>
              <a:t>Providence Health Center </a:t>
            </a:r>
          </a:p>
          <a:p>
            <a:pPr eaLnBrk="1" hangingPunct="1">
              <a:lnSpc>
                <a:spcPct val="80000"/>
              </a:lnSpc>
              <a:spcBef>
                <a:spcPts val="300"/>
              </a:spcBef>
            </a:pPr>
            <a:endParaRPr lang="en-US" sz="1050" dirty="0">
              <a:solidFill>
                <a:srgbClr val="FFFFFF"/>
              </a:solidFill>
              <a:latin typeface="+mj-lt"/>
            </a:endParaRPr>
          </a:p>
          <a:p>
            <a:pPr eaLnBrk="1" hangingPunct="1">
              <a:lnSpc>
                <a:spcPct val="80000"/>
              </a:lnSpc>
              <a:spcBef>
                <a:spcPts val="300"/>
              </a:spcBef>
            </a:pPr>
            <a:r>
              <a:rPr lang="en-US" sz="1200" b="1" dirty="0">
                <a:solidFill>
                  <a:srgbClr val="FFFFFF"/>
                </a:solidFill>
                <a:latin typeface="+mj-lt"/>
              </a:rPr>
              <a:t>Bryan/College Station Hospitals:</a:t>
            </a:r>
          </a:p>
          <a:p>
            <a:pPr eaLnBrk="1" hangingPunct="1">
              <a:lnSpc>
                <a:spcPct val="80000"/>
              </a:lnSpc>
              <a:spcBef>
                <a:spcPts val="300"/>
              </a:spcBef>
            </a:pPr>
            <a:r>
              <a:rPr lang="en-US" sz="1200" dirty="0">
                <a:solidFill>
                  <a:srgbClr val="FFFFFF"/>
                </a:solidFill>
                <a:latin typeface="+mj-lt"/>
              </a:rPr>
              <a:t>St. Joseph Regional Health Center</a:t>
            </a:r>
          </a:p>
          <a:p>
            <a:pPr eaLnBrk="1" hangingPunct="1">
              <a:lnSpc>
                <a:spcPct val="80000"/>
              </a:lnSpc>
              <a:spcBef>
                <a:spcPts val="300"/>
              </a:spcBef>
            </a:pPr>
            <a:r>
              <a:rPr lang="en-US" sz="1200" dirty="0">
                <a:solidFill>
                  <a:srgbClr val="FFFFFF"/>
                </a:solidFill>
                <a:latin typeface="+mj-lt"/>
              </a:rPr>
              <a:t>College Station Medical Center</a:t>
            </a:r>
          </a:p>
          <a:p>
            <a:pPr eaLnBrk="1" hangingPunct="1">
              <a:lnSpc>
                <a:spcPct val="80000"/>
              </a:lnSpc>
              <a:spcBef>
                <a:spcPts val="300"/>
              </a:spcBef>
            </a:pPr>
            <a:endParaRPr lang="en-US" sz="1050" dirty="0">
              <a:solidFill>
                <a:srgbClr val="FFFFFF"/>
              </a:solidFill>
              <a:latin typeface="+mj-lt"/>
            </a:endParaRPr>
          </a:p>
          <a:p>
            <a:pPr eaLnBrk="1" hangingPunct="1">
              <a:lnSpc>
                <a:spcPct val="80000"/>
              </a:lnSpc>
              <a:spcBef>
                <a:spcPts val="300"/>
              </a:spcBef>
            </a:pPr>
            <a:r>
              <a:rPr lang="en-US" sz="1200" b="1" dirty="0">
                <a:solidFill>
                  <a:srgbClr val="FFFFFF"/>
                </a:solidFill>
                <a:latin typeface="+mj-lt"/>
              </a:rPr>
              <a:t>Other Regional Hospitals:</a:t>
            </a:r>
          </a:p>
          <a:p>
            <a:pPr eaLnBrk="1" hangingPunct="1">
              <a:lnSpc>
                <a:spcPct val="80000"/>
              </a:lnSpc>
              <a:spcBef>
                <a:spcPts val="300"/>
              </a:spcBef>
            </a:pPr>
            <a:r>
              <a:rPr lang="en-US" sz="1200" dirty="0">
                <a:solidFill>
                  <a:srgbClr val="FFFFFF"/>
                </a:solidFill>
                <a:latin typeface="+mj-lt"/>
              </a:rPr>
              <a:t>Burleson St. Joseph Health Center</a:t>
            </a:r>
          </a:p>
          <a:p>
            <a:pPr eaLnBrk="1" hangingPunct="1">
              <a:lnSpc>
                <a:spcPct val="80000"/>
              </a:lnSpc>
              <a:spcBef>
                <a:spcPts val="300"/>
              </a:spcBef>
            </a:pPr>
            <a:r>
              <a:rPr lang="en-US" sz="1200" dirty="0">
                <a:solidFill>
                  <a:srgbClr val="FFFFFF"/>
                </a:solidFill>
                <a:latin typeface="+mj-lt"/>
              </a:rPr>
              <a:t>Central Texas Hospital</a:t>
            </a:r>
          </a:p>
          <a:p>
            <a:pPr eaLnBrk="1" hangingPunct="1">
              <a:lnSpc>
                <a:spcPct val="80000"/>
              </a:lnSpc>
              <a:spcBef>
                <a:spcPts val="300"/>
              </a:spcBef>
            </a:pPr>
            <a:r>
              <a:rPr lang="en-US" sz="1200" dirty="0">
                <a:solidFill>
                  <a:srgbClr val="FFFFFF"/>
                </a:solidFill>
                <a:latin typeface="+mj-lt"/>
              </a:rPr>
              <a:t>Coryell County Memorial Hospital</a:t>
            </a:r>
          </a:p>
          <a:p>
            <a:pPr eaLnBrk="1" hangingPunct="1">
              <a:lnSpc>
                <a:spcPct val="80000"/>
              </a:lnSpc>
              <a:spcBef>
                <a:spcPts val="300"/>
              </a:spcBef>
            </a:pPr>
            <a:r>
              <a:rPr lang="en-US" sz="1200" dirty="0">
                <a:solidFill>
                  <a:srgbClr val="FFFFFF"/>
                </a:solidFill>
                <a:latin typeface="+mj-lt"/>
              </a:rPr>
              <a:t>East Texas Medical Center – Crockett &amp; Fairfield</a:t>
            </a:r>
          </a:p>
          <a:p>
            <a:pPr eaLnBrk="1" hangingPunct="1">
              <a:lnSpc>
                <a:spcPct val="80000"/>
              </a:lnSpc>
              <a:spcBef>
                <a:spcPts val="300"/>
              </a:spcBef>
            </a:pPr>
            <a:r>
              <a:rPr lang="en-US" sz="1200" dirty="0">
                <a:solidFill>
                  <a:srgbClr val="FFFFFF"/>
                </a:solidFill>
                <a:latin typeface="+mj-lt"/>
              </a:rPr>
              <a:t>Falls Community Hospital</a:t>
            </a:r>
          </a:p>
          <a:p>
            <a:pPr eaLnBrk="1" hangingPunct="1">
              <a:lnSpc>
                <a:spcPct val="80000"/>
              </a:lnSpc>
              <a:spcBef>
                <a:spcPts val="300"/>
              </a:spcBef>
            </a:pPr>
            <a:r>
              <a:rPr lang="en-US" sz="1200" dirty="0" err="1">
                <a:solidFill>
                  <a:srgbClr val="FFFFFF"/>
                </a:solidFill>
                <a:latin typeface="+mj-lt"/>
              </a:rPr>
              <a:t>Goodall-Witcher</a:t>
            </a:r>
            <a:r>
              <a:rPr lang="en-US" sz="1200" dirty="0">
                <a:solidFill>
                  <a:srgbClr val="FFFFFF"/>
                </a:solidFill>
                <a:latin typeface="+mj-lt"/>
              </a:rPr>
              <a:t> Hospital                 </a:t>
            </a:r>
          </a:p>
          <a:p>
            <a:pPr eaLnBrk="1" hangingPunct="1">
              <a:lnSpc>
                <a:spcPct val="80000"/>
              </a:lnSpc>
              <a:spcBef>
                <a:spcPts val="300"/>
              </a:spcBef>
            </a:pPr>
            <a:r>
              <a:rPr lang="en-US" sz="1200" dirty="0">
                <a:solidFill>
                  <a:srgbClr val="FFFFFF"/>
                </a:solidFill>
                <a:latin typeface="+mj-lt"/>
              </a:rPr>
              <a:t>Grimes St. Joseph Health Center</a:t>
            </a:r>
          </a:p>
          <a:p>
            <a:pPr eaLnBrk="1" hangingPunct="1">
              <a:lnSpc>
                <a:spcPct val="80000"/>
              </a:lnSpc>
              <a:spcBef>
                <a:spcPts val="300"/>
              </a:spcBef>
            </a:pPr>
            <a:r>
              <a:rPr lang="en-US" sz="1200" dirty="0">
                <a:solidFill>
                  <a:srgbClr val="FFFFFF"/>
                </a:solidFill>
                <a:latin typeface="+mj-lt"/>
              </a:rPr>
              <a:t>Hamilton General Hospital</a:t>
            </a:r>
          </a:p>
          <a:p>
            <a:pPr eaLnBrk="1" hangingPunct="1">
              <a:lnSpc>
                <a:spcPct val="80000"/>
              </a:lnSpc>
              <a:spcBef>
                <a:spcPts val="300"/>
              </a:spcBef>
            </a:pPr>
            <a:r>
              <a:rPr lang="en-US" sz="1200" dirty="0">
                <a:solidFill>
                  <a:srgbClr val="FFFFFF"/>
                </a:solidFill>
                <a:latin typeface="+mj-lt"/>
              </a:rPr>
              <a:t>Hill Regional Hospital</a:t>
            </a:r>
          </a:p>
          <a:p>
            <a:pPr eaLnBrk="1" hangingPunct="1">
              <a:lnSpc>
                <a:spcPct val="80000"/>
              </a:lnSpc>
              <a:spcBef>
                <a:spcPts val="300"/>
              </a:spcBef>
            </a:pPr>
            <a:r>
              <a:rPr lang="en-US" sz="1200" dirty="0">
                <a:solidFill>
                  <a:srgbClr val="FFFFFF"/>
                </a:solidFill>
                <a:latin typeface="+mj-lt"/>
              </a:rPr>
              <a:t>Huntsville Memorial Hospital </a:t>
            </a:r>
          </a:p>
          <a:p>
            <a:pPr eaLnBrk="1" hangingPunct="1">
              <a:lnSpc>
                <a:spcPct val="80000"/>
              </a:lnSpc>
              <a:spcBef>
                <a:spcPts val="300"/>
              </a:spcBef>
            </a:pPr>
            <a:r>
              <a:rPr lang="en-US" sz="1200" dirty="0">
                <a:solidFill>
                  <a:srgbClr val="FFFFFF"/>
                </a:solidFill>
                <a:latin typeface="+mj-lt"/>
              </a:rPr>
              <a:t>Lake Whitney Medical Center</a:t>
            </a:r>
          </a:p>
          <a:p>
            <a:pPr eaLnBrk="1" hangingPunct="1">
              <a:lnSpc>
                <a:spcPct val="80000"/>
              </a:lnSpc>
              <a:spcBef>
                <a:spcPts val="300"/>
              </a:spcBef>
            </a:pPr>
            <a:r>
              <a:rPr lang="en-US" sz="1200" dirty="0">
                <a:solidFill>
                  <a:srgbClr val="FFFFFF"/>
                </a:solidFill>
                <a:latin typeface="+mj-lt"/>
              </a:rPr>
              <a:t>Little River Medical Center</a:t>
            </a:r>
          </a:p>
          <a:p>
            <a:pPr eaLnBrk="1" hangingPunct="1">
              <a:lnSpc>
                <a:spcPct val="80000"/>
              </a:lnSpc>
              <a:spcBef>
                <a:spcPts val="300"/>
              </a:spcBef>
            </a:pPr>
            <a:r>
              <a:rPr lang="en-US" sz="1200" dirty="0">
                <a:solidFill>
                  <a:srgbClr val="FFFFFF"/>
                </a:solidFill>
                <a:latin typeface="+mj-lt"/>
              </a:rPr>
              <a:t>Llano Memorial Hospital</a:t>
            </a:r>
          </a:p>
          <a:p>
            <a:pPr eaLnBrk="1" hangingPunct="1">
              <a:lnSpc>
                <a:spcPct val="80000"/>
              </a:lnSpc>
              <a:spcBef>
                <a:spcPts val="300"/>
              </a:spcBef>
            </a:pPr>
            <a:r>
              <a:rPr lang="en-US" sz="1200" dirty="0">
                <a:solidFill>
                  <a:srgbClr val="FFFFFF"/>
                </a:solidFill>
                <a:latin typeface="+mj-lt"/>
              </a:rPr>
              <a:t>Madison St. Joseph Health Center</a:t>
            </a:r>
          </a:p>
          <a:p>
            <a:pPr eaLnBrk="1" hangingPunct="1">
              <a:lnSpc>
                <a:spcPct val="80000"/>
              </a:lnSpc>
              <a:spcBef>
                <a:spcPts val="300"/>
              </a:spcBef>
            </a:pPr>
            <a:r>
              <a:rPr lang="en-US" sz="1200" dirty="0" err="1">
                <a:solidFill>
                  <a:srgbClr val="FFFFFF"/>
                </a:solidFill>
                <a:latin typeface="+mj-lt"/>
              </a:rPr>
              <a:t>Metroplex</a:t>
            </a:r>
            <a:r>
              <a:rPr lang="en-US" sz="1200" dirty="0">
                <a:solidFill>
                  <a:srgbClr val="FFFFFF"/>
                </a:solidFill>
                <a:latin typeface="+mj-lt"/>
              </a:rPr>
              <a:t> Adventist Hospital</a:t>
            </a:r>
          </a:p>
          <a:p>
            <a:pPr eaLnBrk="1" hangingPunct="1">
              <a:lnSpc>
                <a:spcPct val="80000"/>
              </a:lnSpc>
              <a:spcBef>
                <a:spcPts val="300"/>
              </a:spcBef>
            </a:pPr>
            <a:r>
              <a:rPr lang="en-US" sz="1200" dirty="0">
                <a:solidFill>
                  <a:srgbClr val="FFFFFF"/>
                </a:solidFill>
                <a:latin typeface="+mj-lt"/>
              </a:rPr>
              <a:t>Parkview Regional Hospital</a:t>
            </a:r>
          </a:p>
          <a:p>
            <a:pPr eaLnBrk="1" hangingPunct="1">
              <a:lnSpc>
                <a:spcPct val="80000"/>
              </a:lnSpc>
              <a:spcBef>
                <a:spcPts val="300"/>
              </a:spcBef>
            </a:pPr>
            <a:r>
              <a:rPr lang="en-US" sz="1200" dirty="0">
                <a:solidFill>
                  <a:srgbClr val="FFFFFF"/>
                </a:solidFill>
                <a:latin typeface="+mj-lt"/>
              </a:rPr>
              <a:t>Rollins Brook Community Hospital</a:t>
            </a:r>
          </a:p>
          <a:p>
            <a:pPr eaLnBrk="1" hangingPunct="1">
              <a:lnSpc>
                <a:spcPct val="80000"/>
              </a:lnSpc>
              <a:spcBef>
                <a:spcPts val="300"/>
              </a:spcBef>
            </a:pPr>
            <a:r>
              <a:rPr lang="en-US" sz="1200" dirty="0">
                <a:solidFill>
                  <a:srgbClr val="FFFFFF"/>
                </a:solidFill>
                <a:latin typeface="+mj-lt"/>
              </a:rPr>
              <a:t>Seton Highland Lakes</a:t>
            </a:r>
          </a:p>
          <a:p>
            <a:pPr eaLnBrk="1" hangingPunct="1">
              <a:lnSpc>
                <a:spcPct val="80000"/>
              </a:lnSpc>
              <a:spcBef>
                <a:spcPts val="300"/>
              </a:spcBef>
            </a:pPr>
            <a:r>
              <a:rPr lang="en-US" sz="1200" dirty="0">
                <a:solidFill>
                  <a:srgbClr val="FFFFFF"/>
                </a:solidFill>
                <a:latin typeface="+mj-lt"/>
              </a:rPr>
              <a:t>Texas Health Harris Methodist Hospital Stephenville</a:t>
            </a:r>
          </a:p>
          <a:p>
            <a:pPr eaLnBrk="1" hangingPunct="1">
              <a:lnSpc>
                <a:spcPct val="80000"/>
              </a:lnSpc>
              <a:spcBef>
                <a:spcPts val="300"/>
              </a:spcBef>
            </a:pPr>
            <a:r>
              <a:rPr lang="en-US" sz="1200" dirty="0">
                <a:solidFill>
                  <a:srgbClr val="FFFFFF"/>
                </a:solidFill>
                <a:latin typeface="+mj-lt"/>
              </a:rPr>
              <a:t>Trinity Medical Center</a:t>
            </a:r>
          </a:p>
        </p:txBody>
      </p:sp>
      <p:sp>
        <p:nvSpPr>
          <p:cNvPr id="70662" name="Title 1"/>
          <p:cNvSpPr>
            <a:spLocks noGrp="1"/>
          </p:cNvSpPr>
          <p:nvPr>
            <p:ph type="title"/>
          </p:nvPr>
        </p:nvSpPr>
        <p:spPr>
          <a:xfrm>
            <a:off x="482589" y="-11756"/>
            <a:ext cx="7645400" cy="990600"/>
          </a:xfrm>
        </p:spPr>
        <p:txBody>
          <a:bodyPr>
            <a:normAutofit/>
          </a:bodyPr>
          <a:lstStyle/>
          <a:p>
            <a:pPr>
              <a:lnSpc>
                <a:spcPct val="80000"/>
              </a:lnSpc>
              <a:defRPr/>
            </a:pPr>
            <a:r>
              <a:rPr lang="en-US" dirty="0" smtClean="0">
                <a:ea typeface="+mj-ea"/>
              </a:rPr>
              <a:t>Waco/Bryan-College Station </a:t>
            </a:r>
            <a:br>
              <a:rPr lang="en-US" dirty="0" smtClean="0">
                <a:ea typeface="+mj-ea"/>
              </a:rPr>
            </a:br>
            <a:r>
              <a:rPr lang="en-US" dirty="0" smtClean="0">
                <a:ea typeface="+mj-ea"/>
              </a:rPr>
              <a:t>Region Provider Network</a:t>
            </a:r>
          </a:p>
        </p:txBody>
      </p:sp>
      <p:pic>
        <p:nvPicPr>
          <p:cNvPr id="7" name="Picture 6" descr="FCLogoTag-Sm-cmy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0730" y="5451112"/>
            <a:ext cx="18288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4532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94828" y="387522"/>
            <a:ext cx="8229600" cy="579437"/>
          </a:xfrm>
        </p:spPr>
        <p:txBody>
          <a:bodyPr/>
          <a:lstStyle/>
          <a:p>
            <a:pPr eaLnBrk="1" hangingPunct="1"/>
            <a:r>
              <a:rPr lang="en-US" dirty="0">
                <a:cs typeface="Calibri" charset="0"/>
              </a:rPr>
              <a:t>Why </a:t>
            </a:r>
            <a:r>
              <a:rPr lang="en-US" dirty="0" smtClean="0">
                <a:cs typeface="Calibri" charset="0"/>
              </a:rPr>
              <a:t>choose </a:t>
            </a:r>
            <a:r>
              <a:rPr lang="en-US" dirty="0" err="1">
                <a:cs typeface="Calibri" charset="0"/>
              </a:rPr>
              <a:t>FirstCare</a:t>
            </a:r>
            <a:r>
              <a:rPr lang="en-US" dirty="0">
                <a:cs typeface="Calibri" charset="0"/>
              </a:rPr>
              <a:t>?</a:t>
            </a:r>
          </a:p>
        </p:txBody>
      </p:sp>
      <p:sp>
        <p:nvSpPr>
          <p:cNvPr id="8" name="TextBox 7"/>
          <p:cNvSpPr txBox="1"/>
          <p:nvPr/>
        </p:nvSpPr>
        <p:spPr>
          <a:xfrm>
            <a:off x="453702" y="1257897"/>
            <a:ext cx="8915400" cy="3792320"/>
          </a:xfrm>
          <a:prstGeom prst="rect">
            <a:avLst/>
          </a:prstGeom>
          <a:noFill/>
          <a:ln>
            <a:noFill/>
          </a:ln>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225425" indent="-225425" eaLnBrk="1" hangingPunct="1">
              <a:lnSpc>
                <a:spcPct val="90000"/>
              </a:lnSpc>
              <a:spcBef>
                <a:spcPts val="1400"/>
              </a:spcBef>
              <a:buClr>
                <a:srgbClr val="008000"/>
              </a:buClr>
              <a:buFont typeface="Arial"/>
              <a:buChar char="•"/>
            </a:pPr>
            <a:r>
              <a:rPr lang="en-US" sz="2200" dirty="0">
                <a:latin typeface="+mj-lt"/>
                <a:cs typeface="Verdana" charset="0"/>
              </a:rPr>
              <a:t>Local offices; Texas-based customer service</a:t>
            </a:r>
          </a:p>
          <a:p>
            <a:pPr marL="225425" indent="-225425" eaLnBrk="1" hangingPunct="1">
              <a:lnSpc>
                <a:spcPct val="90000"/>
              </a:lnSpc>
              <a:spcBef>
                <a:spcPts val="1400"/>
              </a:spcBef>
              <a:buClr>
                <a:srgbClr val="008000"/>
              </a:buClr>
              <a:buFont typeface="Arial"/>
              <a:buChar char="•"/>
            </a:pPr>
            <a:r>
              <a:rPr lang="en-US" sz="2200" dirty="0">
                <a:latin typeface="+mj-lt"/>
                <a:cs typeface="Verdana" charset="0"/>
              </a:rPr>
              <a:t>Comprehensive network of quality physicians</a:t>
            </a:r>
          </a:p>
          <a:p>
            <a:pPr marL="225425" indent="-225425" eaLnBrk="1" hangingPunct="1">
              <a:lnSpc>
                <a:spcPct val="90000"/>
              </a:lnSpc>
              <a:spcBef>
                <a:spcPts val="1400"/>
              </a:spcBef>
              <a:buClr>
                <a:srgbClr val="008000"/>
              </a:buClr>
              <a:buFont typeface="Arial"/>
              <a:buChar char="•"/>
            </a:pPr>
            <a:r>
              <a:rPr lang="en-US" sz="2200" dirty="0">
                <a:latin typeface="+mj-lt"/>
                <a:cs typeface="Verdana" charset="0"/>
              </a:rPr>
              <a:t>No referral to network specialists</a:t>
            </a:r>
          </a:p>
          <a:p>
            <a:pPr marL="225425" indent="-225425" eaLnBrk="1" hangingPunct="1">
              <a:lnSpc>
                <a:spcPct val="90000"/>
              </a:lnSpc>
              <a:spcBef>
                <a:spcPts val="1400"/>
              </a:spcBef>
              <a:buClr>
                <a:srgbClr val="008000"/>
              </a:buClr>
              <a:buFont typeface="Arial"/>
              <a:buChar char="•"/>
            </a:pPr>
            <a:r>
              <a:rPr lang="en-US" sz="2200" dirty="0">
                <a:latin typeface="+mj-lt"/>
                <a:cs typeface="Verdana" charset="0"/>
              </a:rPr>
              <a:t>Coverage for dependents living outside service area</a:t>
            </a:r>
          </a:p>
          <a:p>
            <a:pPr marL="225425" indent="-225425" eaLnBrk="1" hangingPunct="1">
              <a:lnSpc>
                <a:spcPct val="90000"/>
              </a:lnSpc>
              <a:spcBef>
                <a:spcPts val="1400"/>
              </a:spcBef>
              <a:buClr>
                <a:srgbClr val="008000"/>
              </a:buClr>
              <a:buFont typeface="Arial"/>
              <a:buChar char="•"/>
            </a:pPr>
            <a:r>
              <a:rPr lang="en-US" sz="2200" dirty="0">
                <a:latin typeface="+mj-lt"/>
                <a:cs typeface="Verdana" charset="0"/>
              </a:rPr>
              <a:t>Worldwide emergency care</a:t>
            </a:r>
          </a:p>
          <a:p>
            <a:pPr marL="225425" indent="-225425" eaLnBrk="1" hangingPunct="1">
              <a:lnSpc>
                <a:spcPct val="90000"/>
              </a:lnSpc>
              <a:spcBef>
                <a:spcPts val="1400"/>
              </a:spcBef>
              <a:buClr>
                <a:srgbClr val="008000"/>
              </a:buClr>
              <a:buFont typeface="Arial"/>
              <a:buChar char="•"/>
            </a:pPr>
            <a:r>
              <a:rPr lang="en-US" sz="2200" dirty="0">
                <a:latin typeface="+mj-lt"/>
                <a:cs typeface="Verdana" charset="0"/>
              </a:rPr>
              <a:t>New wellness program &amp; improved provider search </a:t>
            </a:r>
          </a:p>
          <a:p>
            <a:pPr marL="225425" indent="-225425" eaLnBrk="1" hangingPunct="1">
              <a:lnSpc>
                <a:spcPct val="90000"/>
              </a:lnSpc>
              <a:spcBef>
                <a:spcPts val="1400"/>
              </a:spcBef>
              <a:buClr>
                <a:srgbClr val="008000"/>
              </a:buClr>
              <a:buFont typeface="Arial"/>
              <a:buChar char="•"/>
            </a:pPr>
            <a:r>
              <a:rPr lang="en-US" sz="2200" dirty="0" smtClean="0">
                <a:latin typeface="+mj-lt"/>
                <a:cs typeface="Verdana" charset="0"/>
              </a:rPr>
              <a:t>We’ve </a:t>
            </a:r>
            <a:r>
              <a:rPr lang="en-US" sz="2200" dirty="0">
                <a:latin typeface="+mj-lt"/>
                <a:cs typeface="Verdana" charset="0"/>
              </a:rPr>
              <a:t>served the TRS-</a:t>
            </a:r>
            <a:r>
              <a:rPr lang="en-US" sz="2200" dirty="0" err="1">
                <a:latin typeface="+mj-lt"/>
                <a:cs typeface="Verdana" charset="0"/>
              </a:rPr>
              <a:t>ActiveCare</a:t>
            </a:r>
            <a:r>
              <a:rPr lang="en-US" sz="2200" dirty="0">
                <a:latin typeface="+mj-lt"/>
                <a:cs typeface="Verdana" charset="0"/>
              </a:rPr>
              <a:t> program since 2003</a:t>
            </a:r>
          </a:p>
          <a:p>
            <a:pPr marL="225425" indent="-225425" eaLnBrk="1" hangingPunct="1">
              <a:lnSpc>
                <a:spcPct val="90000"/>
              </a:lnSpc>
              <a:spcBef>
                <a:spcPts val="1400"/>
              </a:spcBef>
              <a:buClr>
                <a:srgbClr val="008000"/>
              </a:buClr>
              <a:buFont typeface="Arial"/>
              <a:buChar char="•"/>
            </a:pPr>
            <a:r>
              <a:rPr lang="en-US" sz="2200" dirty="0">
                <a:latin typeface="+mj-lt"/>
                <a:cs typeface="Verdana" charset="0"/>
              </a:rPr>
              <a:t>Expanded service area  to include 10 new </a:t>
            </a:r>
            <a:r>
              <a:rPr lang="en-US" sz="2200" dirty="0" smtClean="0">
                <a:latin typeface="+mj-lt"/>
                <a:cs typeface="Verdana" charset="0"/>
              </a:rPr>
              <a:t>counties</a:t>
            </a:r>
            <a:endParaRPr lang="en-US" sz="2200" b="1" dirty="0">
              <a:solidFill>
                <a:srgbClr val="F2F2F2"/>
              </a:solidFill>
              <a:latin typeface="+mj-lt"/>
              <a:cs typeface="Verdana" charset="0"/>
            </a:endParaRPr>
          </a:p>
        </p:txBody>
      </p:sp>
      <p:pic>
        <p:nvPicPr>
          <p:cNvPr id="10" name="Picture 9" descr="FCLogoTag-Sm-cmy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0730" y="5451112"/>
            <a:ext cx="18288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1"/>
          <p:cNvSpPr txBox="1">
            <a:spLocks/>
          </p:cNvSpPr>
          <p:nvPr/>
        </p:nvSpPr>
        <p:spPr bwMode="auto">
          <a:xfrm>
            <a:off x="463913" y="6196253"/>
            <a:ext cx="6683767" cy="3561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0" latinLnBrk="0" hangingPunct="0">
              <a:defRPr sz="1800" kern="1200">
                <a:solidFill>
                  <a:schemeClr val="tx1"/>
                </a:solidFill>
                <a:latin typeface="Arial" charset="0"/>
                <a:ea typeface="ＭＳ Ｐゴシック" charset="0"/>
                <a:cs typeface="+mn-cs"/>
              </a:defRPr>
            </a:lvl1pPr>
            <a:lvl2pPr marL="742950" indent="-285750" algn="l" defTabSz="457200" rtl="0" eaLnBrk="0" latinLnBrk="0" hangingPunct="0">
              <a:defRPr sz="1800" kern="1200">
                <a:solidFill>
                  <a:schemeClr val="tx1"/>
                </a:solidFill>
                <a:latin typeface="Arial" charset="0"/>
                <a:ea typeface="ＭＳ Ｐゴシック" charset="0"/>
                <a:cs typeface="+mn-cs"/>
              </a:defRPr>
            </a:lvl2pPr>
            <a:lvl3pPr marL="1143000" indent="-228600" algn="l" defTabSz="457200" rtl="0" eaLnBrk="0" latinLnBrk="0" hangingPunct="0">
              <a:defRPr sz="1800" kern="1200">
                <a:solidFill>
                  <a:schemeClr val="tx1"/>
                </a:solidFill>
                <a:latin typeface="Arial" charset="0"/>
                <a:ea typeface="ＭＳ Ｐゴシック" charset="0"/>
                <a:cs typeface="+mn-cs"/>
              </a:defRPr>
            </a:lvl3pPr>
            <a:lvl4pPr marL="1600200" indent="-228600" algn="l" defTabSz="457200" rtl="0" eaLnBrk="0" latinLnBrk="0" hangingPunct="0">
              <a:defRPr sz="1800" kern="1200">
                <a:solidFill>
                  <a:schemeClr val="tx1"/>
                </a:solidFill>
                <a:latin typeface="Arial" charset="0"/>
                <a:ea typeface="ＭＳ Ｐゴシック" charset="0"/>
                <a:cs typeface="+mn-cs"/>
              </a:defRPr>
            </a:lvl4pPr>
            <a:lvl5pPr marL="2057400" indent="-228600" algn="l" defTabSz="457200" rtl="0" eaLnBrk="0" latinLnBrk="0" hangingPunct="0">
              <a:defRPr sz="1800" kern="1200">
                <a:solidFill>
                  <a:schemeClr val="tx1"/>
                </a:solidFill>
                <a:latin typeface="Arial" charset="0"/>
                <a:ea typeface="ＭＳ Ｐゴシック" charset="0"/>
                <a:cs typeface="+mn-cs"/>
              </a:defRPr>
            </a:lvl5pPr>
            <a:lvl6pPr marL="2514600" indent="-228600" algn="l" defTabSz="457200" rtl="0" eaLnBrk="0" fontAlgn="base" latinLnBrk="0" hangingPunct="0">
              <a:spcBef>
                <a:spcPct val="0"/>
              </a:spcBef>
              <a:spcAft>
                <a:spcPct val="0"/>
              </a:spcAft>
              <a:defRPr sz="1800" kern="1200">
                <a:solidFill>
                  <a:schemeClr val="tx1"/>
                </a:solidFill>
                <a:latin typeface="Arial" charset="0"/>
                <a:ea typeface="ＭＳ Ｐゴシック" charset="0"/>
                <a:cs typeface="+mn-cs"/>
              </a:defRPr>
            </a:lvl6pPr>
            <a:lvl7pPr marL="2971800" indent="-228600" algn="l" defTabSz="457200" rtl="0" eaLnBrk="0" fontAlgn="base" latinLnBrk="0" hangingPunct="0">
              <a:spcBef>
                <a:spcPct val="0"/>
              </a:spcBef>
              <a:spcAft>
                <a:spcPct val="0"/>
              </a:spcAft>
              <a:defRPr sz="1800" kern="1200">
                <a:solidFill>
                  <a:schemeClr val="tx1"/>
                </a:solidFill>
                <a:latin typeface="Arial" charset="0"/>
                <a:ea typeface="ＭＳ Ｐゴシック" charset="0"/>
                <a:cs typeface="+mn-cs"/>
              </a:defRPr>
            </a:lvl7pPr>
            <a:lvl8pPr marL="3429000" indent="-228600" algn="l" defTabSz="457200" rtl="0" eaLnBrk="0" fontAlgn="base" latinLnBrk="0" hangingPunct="0">
              <a:spcBef>
                <a:spcPct val="0"/>
              </a:spcBef>
              <a:spcAft>
                <a:spcPct val="0"/>
              </a:spcAft>
              <a:defRPr sz="1800" kern="1200">
                <a:solidFill>
                  <a:schemeClr val="tx1"/>
                </a:solidFill>
                <a:latin typeface="Arial" charset="0"/>
                <a:ea typeface="ＭＳ Ｐゴシック" charset="0"/>
                <a:cs typeface="+mn-cs"/>
              </a:defRPr>
            </a:lvl8pPr>
            <a:lvl9pPr marL="3886200" indent="-228600" algn="l" defTabSz="457200" rtl="0" eaLnBrk="0" fontAlgn="base" latinLnBrk="0" hangingPunct="0">
              <a:spcBef>
                <a:spcPct val="0"/>
              </a:spcBef>
              <a:spcAft>
                <a:spcPct val="0"/>
              </a:spcAft>
              <a:defRPr sz="1800" kern="1200">
                <a:solidFill>
                  <a:schemeClr val="tx1"/>
                </a:solidFill>
                <a:latin typeface="Arial" charset="0"/>
                <a:ea typeface="ＭＳ Ｐゴシック" charset="0"/>
                <a:cs typeface="+mn-cs"/>
              </a:defRPr>
            </a:lvl9pPr>
          </a:lstStyle>
          <a:p>
            <a:pPr eaLnBrk="1" hangingPunct="1">
              <a:lnSpc>
                <a:spcPct val="90000"/>
              </a:lnSpc>
            </a:pPr>
            <a:r>
              <a:rPr lang="en-US" sz="1200" dirty="0" smtClean="0">
                <a:latin typeface="+mj-lt"/>
              </a:rPr>
              <a:t>For a complete list of plan changes, please refer to  your evidence of coverage and schedule of benefits. </a:t>
            </a:r>
            <a:endParaRPr lang="en-US" sz="1200" dirty="0">
              <a:latin typeface="+mj-lt"/>
            </a:endParaRPr>
          </a:p>
        </p:txBody>
      </p:sp>
    </p:spTree>
    <p:extLst>
      <p:ext uri="{BB962C8B-B14F-4D97-AF65-F5344CB8AC3E}">
        <p14:creationId xmlns:p14="http://schemas.microsoft.com/office/powerpoint/2010/main" val="6341146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803" y="4547299"/>
            <a:ext cx="7772400" cy="1362075"/>
          </a:xfrm>
        </p:spPr>
        <p:txBody>
          <a:bodyPr/>
          <a:lstStyle/>
          <a:p>
            <a:pPr>
              <a:defRPr/>
            </a:pPr>
            <a:r>
              <a:rPr lang="en-US" sz="1800" dirty="0" err="1"/>
              <a:t>ActiveCare</a:t>
            </a:r>
            <a:r>
              <a:rPr lang="en-US" sz="1800" dirty="0"/>
              <a:t> 1-HD, </a:t>
            </a:r>
            <a:r>
              <a:rPr lang="en-US" sz="1800" dirty="0" err="1"/>
              <a:t>ActiveCare</a:t>
            </a:r>
            <a:r>
              <a:rPr lang="en-US" sz="1800" dirty="0"/>
              <a:t> Select and </a:t>
            </a:r>
            <a:r>
              <a:rPr lang="en-US" sz="1800" dirty="0" err="1"/>
              <a:t>ActiveCare</a:t>
            </a:r>
            <a:r>
              <a:rPr lang="en-US" sz="1800" dirty="0"/>
              <a:t> 2 Plans</a:t>
            </a:r>
            <a:br>
              <a:rPr lang="en-US" sz="1800" dirty="0"/>
            </a:br>
            <a:r>
              <a:rPr lang="en-US" sz="1800" dirty="0" smtClean="0"/>
              <a:t/>
            </a:r>
            <a:br>
              <a:rPr lang="en-US" sz="1800" dirty="0" smtClean="0"/>
            </a:br>
            <a:r>
              <a:rPr lang="en-US" sz="1800" dirty="0" smtClean="0"/>
              <a:t/>
            </a:r>
            <a:br>
              <a:rPr lang="en-US" sz="1800" dirty="0" smtClean="0"/>
            </a:br>
            <a:r>
              <a:rPr lang="en-US" sz="1800" dirty="0" smtClean="0"/>
              <a:t>2014</a:t>
            </a:r>
            <a:r>
              <a:rPr lang="en-US" sz="1800" dirty="0"/>
              <a:t>-2015 Plan Year</a:t>
            </a:r>
          </a:p>
        </p:txBody>
      </p:sp>
      <p:sp>
        <p:nvSpPr>
          <p:cNvPr id="3" name="Text Placeholder 2"/>
          <p:cNvSpPr>
            <a:spLocks noGrp="1"/>
          </p:cNvSpPr>
          <p:nvPr>
            <p:ph type="body" idx="1"/>
          </p:nvPr>
        </p:nvSpPr>
        <p:spPr>
          <a:xfrm>
            <a:off x="463803" y="3047112"/>
            <a:ext cx="7772400" cy="1500187"/>
          </a:xfrm>
        </p:spPr>
        <p:txBody>
          <a:bodyPr/>
          <a:lstStyle/>
          <a:p>
            <a:r>
              <a:rPr lang="en-US" dirty="0" smtClean="0">
                <a:latin typeface="Chalkduster"/>
                <a:cs typeface="Chalkduster"/>
              </a:rPr>
              <a:t>Medical Plan Overview</a:t>
            </a:r>
            <a:endParaRPr lang="en-US" dirty="0">
              <a:latin typeface="Chalkduster"/>
              <a:cs typeface="Chalkduster"/>
            </a:endParaRPr>
          </a:p>
        </p:txBody>
      </p:sp>
      <p:grpSp>
        <p:nvGrpSpPr>
          <p:cNvPr id="4" name="Group 3"/>
          <p:cNvGrpSpPr/>
          <p:nvPr/>
        </p:nvGrpSpPr>
        <p:grpSpPr>
          <a:xfrm>
            <a:off x="396875" y="247604"/>
            <a:ext cx="6528522" cy="3170911"/>
            <a:chOff x="396875" y="247604"/>
            <a:chExt cx="6528522" cy="3170911"/>
          </a:xfrm>
        </p:grpSpPr>
        <p:sp>
          <p:nvSpPr>
            <p:cNvPr id="5" name="Rectangle 4"/>
            <p:cNvSpPr/>
            <p:nvPr/>
          </p:nvSpPr>
          <p:spPr>
            <a:xfrm>
              <a:off x="404813" y="247604"/>
              <a:ext cx="4843151" cy="3162926"/>
            </a:xfrm>
            <a:prstGeom prst="rect">
              <a:avLst/>
            </a:prstGeom>
            <a:gradFill flip="none" rotWithShape="1">
              <a:gsLst>
                <a:gs pos="0">
                  <a:schemeClr val="accent1">
                    <a:lumMod val="75000"/>
                  </a:schemeClr>
                </a:gs>
                <a:gs pos="100000">
                  <a:srgbClr val="FFFFFF"/>
                </a:gs>
              </a:gsLst>
              <a:lin ang="57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396875" y="3410529"/>
              <a:ext cx="6528522" cy="7986"/>
            </a:xfrm>
            <a:prstGeom prst="line">
              <a:avLst/>
            </a:prstGeom>
            <a:ln w="57150" cmpd="sng"/>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7" name="Picture 12" descr="185158084.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2150" y="423863"/>
              <a:ext cx="4296140" cy="28635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5495584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73182" y="-21163"/>
            <a:ext cx="7645400" cy="990600"/>
          </a:xfrm>
        </p:spPr>
        <p:txBody>
          <a:bodyPr/>
          <a:lstStyle/>
          <a:p>
            <a:pPr eaLnBrk="1" hangingPunct="1"/>
            <a:r>
              <a:rPr lang="en-US" dirty="0">
                <a:cs typeface="Calibri" charset="0"/>
              </a:rPr>
              <a:t>Contact </a:t>
            </a:r>
            <a:r>
              <a:rPr lang="en-US" dirty="0" smtClean="0">
                <a:cs typeface="Calibri" charset="0"/>
              </a:rPr>
              <a:t>us</a:t>
            </a:r>
            <a:endParaRPr lang="en-US" dirty="0">
              <a:cs typeface="Calibri" charset="0"/>
            </a:endParaRPr>
          </a:p>
        </p:txBody>
      </p:sp>
      <p:sp>
        <p:nvSpPr>
          <p:cNvPr id="72709" name="Rectangle 9"/>
          <p:cNvSpPr txBox="1">
            <a:spLocks noChangeArrowheads="1"/>
          </p:cNvSpPr>
          <p:nvPr/>
        </p:nvSpPr>
        <p:spPr bwMode="auto">
          <a:xfrm>
            <a:off x="431800" y="1270000"/>
            <a:ext cx="8229600" cy="431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ts val="72"/>
              </a:spcBef>
              <a:buClr>
                <a:srgbClr val="4F5E69"/>
              </a:buClr>
              <a:buFont typeface="Wingdings" pitchFamily="2" charset="2"/>
              <a:buNone/>
              <a:defRPr/>
            </a:pPr>
            <a:r>
              <a:rPr lang="en-US" sz="2400" dirty="0">
                <a:solidFill>
                  <a:srgbClr val="000000"/>
                </a:solidFill>
                <a:latin typeface="+mj-lt"/>
                <a:ea typeface="+mn-ea"/>
              </a:rPr>
              <a:t>You may submit your questions or comments </a:t>
            </a:r>
          </a:p>
          <a:p>
            <a:pPr eaLnBrk="1" hangingPunct="1">
              <a:lnSpc>
                <a:spcPct val="90000"/>
              </a:lnSpc>
              <a:spcBef>
                <a:spcPts val="72"/>
              </a:spcBef>
              <a:buClr>
                <a:srgbClr val="4F5E69"/>
              </a:buClr>
              <a:buFont typeface="Wingdings" pitchFamily="2" charset="2"/>
              <a:buNone/>
              <a:defRPr/>
            </a:pPr>
            <a:r>
              <a:rPr lang="en-US" sz="2400" dirty="0">
                <a:solidFill>
                  <a:srgbClr val="000000"/>
                </a:solidFill>
                <a:latin typeface="+mj-lt"/>
                <a:ea typeface="+mn-ea"/>
              </a:rPr>
              <a:t>via email to </a:t>
            </a:r>
            <a:r>
              <a:rPr lang="en-US" sz="2400" dirty="0" err="1" smtClean="0">
                <a:solidFill>
                  <a:srgbClr val="008000"/>
                </a:solidFill>
                <a:latin typeface="+mj-lt"/>
                <a:ea typeface="+mn-ea"/>
              </a:rPr>
              <a:t>trsquestions@firstcare.com</a:t>
            </a:r>
            <a:r>
              <a:rPr lang="en-US" sz="2400" dirty="0" smtClean="0">
                <a:solidFill>
                  <a:srgbClr val="000000"/>
                </a:solidFill>
                <a:latin typeface="+mj-lt"/>
                <a:ea typeface="+mn-ea"/>
              </a:rPr>
              <a:t>.</a:t>
            </a:r>
            <a:endParaRPr lang="en-US" sz="2400" dirty="0">
              <a:solidFill>
                <a:srgbClr val="000000"/>
              </a:solidFill>
              <a:latin typeface="+mj-lt"/>
              <a:ea typeface="+mn-ea"/>
            </a:endParaRPr>
          </a:p>
          <a:p>
            <a:pPr eaLnBrk="1" hangingPunct="1">
              <a:lnSpc>
                <a:spcPct val="90000"/>
              </a:lnSpc>
              <a:spcBef>
                <a:spcPts val="1200"/>
              </a:spcBef>
              <a:buClr>
                <a:srgbClr val="4F5E69"/>
              </a:buClr>
              <a:buFont typeface="Wingdings" pitchFamily="2" charset="2"/>
              <a:buNone/>
              <a:defRPr/>
            </a:pPr>
            <a:r>
              <a:rPr lang="en-US" sz="2400" dirty="0">
                <a:solidFill>
                  <a:srgbClr val="000000"/>
                </a:solidFill>
                <a:latin typeface="+mj-lt"/>
                <a:ea typeface="+mn-ea"/>
              </a:rPr>
              <a:t>You can also write or call customer service at: </a:t>
            </a:r>
          </a:p>
          <a:p>
            <a:pPr eaLnBrk="1" hangingPunct="1">
              <a:lnSpc>
                <a:spcPct val="90000"/>
              </a:lnSpc>
              <a:spcBef>
                <a:spcPts val="1200"/>
              </a:spcBef>
              <a:buClr>
                <a:srgbClr val="4F5E69"/>
              </a:buClr>
              <a:buFont typeface="Wingdings" pitchFamily="2" charset="2"/>
              <a:buNone/>
              <a:defRPr/>
            </a:pPr>
            <a:r>
              <a:rPr lang="en-US" sz="2400" b="1" dirty="0">
                <a:solidFill>
                  <a:srgbClr val="008000"/>
                </a:solidFill>
                <a:latin typeface="+mj-lt"/>
                <a:ea typeface="+mn-ea"/>
              </a:rPr>
              <a:t>FirstCare Health Plans</a:t>
            </a:r>
          </a:p>
          <a:p>
            <a:pPr eaLnBrk="1" hangingPunct="1">
              <a:lnSpc>
                <a:spcPct val="90000"/>
              </a:lnSpc>
              <a:spcBef>
                <a:spcPts val="72"/>
              </a:spcBef>
              <a:buClr>
                <a:srgbClr val="4F5E69"/>
              </a:buClr>
              <a:buFont typeface="Wingdings" pitchFamily="2" charset="2"/>
              <a:buNone/>
              <a:defRPr/>
            </a:pPr>
            <a:r>
              <a:rPr lang="en-US" sz="2400" b="1" dirty="0">
                <a:solidFill>
                  <a:srgbClr val="008000"/>
                </a:solidFill>
                <a:latin typeface="+mj-lt"/>
                <a:ea typeface="+mn-ea"/>
              </a:rPr>
              <a:t>1901 West Loop 289</a:t>
            </a:r>
          </a:p>
          <a:p>
            <a:pPr eaLnBrk="1" hangingPunct="1">
              <a:lnSpc>
                <a:spcPct val="90000"/>
              </a:lnSpc>
              <a:spcBef>
                <a:spcPts val="72"/>
              </a:spcBef>
              <a:buClr>
                <a:srgbClr val="4F5E69"/>
              </a:buClr>
              <a:buFont typeface="Wingdings" pitchFamily="2" charset="2"/>
              <a:buNone/>
              <a:defRPr/>
            </a:pPr>
            <a:r>
              <a:rPr lang="en-US" sz="2400" b="1" dirty="0">
                <a:solidFill>
                  <a:srgbClr val="008000"/>
                </a:solidFill>
                <a:latin typeface="+mj-lt"/>
                <a:ea typeface="+mn-ea"/>
              </a:rPr>
              <a:t>Suite #9</a:t>
            </a:r>
          </a:p>
          <a:p>
            <a:pPr eaLnBrk="1" hangingPunct="1">
              <a:lnSpc>
                <a:spcPct val="90000"/>
              </a:lnSpc>
              <a:spcBef>
                <a:spcPts val="72"/>
              </a:spcBef>
              <a:buClr>
                <a:srgbClr val="4F5E69"/>
              </a:buClr>
              <a:buFont typeface="Wingdings" pitchFamily="2" charset="2"/>
              <a:buNone/>
              <a:defRPr/>
            </a:pPr>
            <a:r>
              <a:rPr lang="en-US" sz="2400" b="1" dirty="0">
                <a:solidFill>
                  <a:srgbClr val="008000"/>
                </a:solidFill>
                <a:latin typeface="+mj-lt"/>
                <a:ea typeface="+mn-ea"/>
              </a:rPr>
              <a:t>Lubbock, TX 79407</a:t>
            </a:r>
          </a:p>
          <a:p>
            <a:pPr eaLnBrk="1" hangingPunct="1">
              <a:lnSpc>
                <a:spcPct val="90000"/>
              </a:lnSpc>
              <a:spcBef>
                <a:spcPts val="72"/>
              </a:spcBef>
              <a:buClr>
                <a:srgbClr val="4F5E69"/>
              </a:buClr>
              <a:buFont typeface="Wingdings" pitchFamily="2" charset="2"/>
              <a:buNone/>
              <a:defRPr/>
            </a:pPr>
            <a:r>
              <a:rPr lang="en-US" sz="2400" b="1" dirty="0">
                <a:solidFill>
                  <a:srgbClr val="008000"/>
                </a:solidFill>
                <a:latin typeface="+mj-lt"/>
                <a:ea typeface="+mn-ea"/>
              </a:rPr>
              <a:t>800-884-4901 </a:t>
            </a:r>
          </a:p>
          <a:p>
            <a:pPr eaLnBrk="1" hangingPunct="1">
              <a:lnSpc>
                <a:spcPct val="90000"/>
              </a:lnSpc>
              <a:spcBef>
                <a:spcPts val="72"/>
              </a:spcBef>
              <a:buClr>
                <a:srgbClr val="4F5E69"/>
              </a:buClr>
              <a:buFont typeface="Wingdings" pitchFamily="2" charset="2"/>
              <a:buNone/>
              <a:defRPr/>
            </a:pPr>
            <a:endParaRPr lang="en-US" sz="2400" dirty="0">
              <a:solidFill>
                <a:srgbClr val="779939"/>
              </a:solidFill>
              <a:latin typeface="+mj-lt"/>
              <a:ea typeface="+mn-ea"/>
            </a:endParaRPr>
          </a:p>
          <a:p>
            <a:pPr eaLnBrk="1" hangingPunct="1">
              <a:lnSpc>
                <a:spcPct val="90000"/>
              </a:lnSpc>
              <a:spcBef>
                <a:spcPts val="72"/>
              </a:spcBef>
              <a:buClr>
                <a:srgbClr val="4F5E69"/>
              </a:buClr>
              <a:buFont typeface="Wingdings" pitchFamily="2" charset="2"/>
              <a:buNone/>
              <a:defRPr/>
            </a:pPr>
            <a:r>
              <a:rPr lang="en-US" sz="2400" dirty="0" smtClean="0">
                <a:solidFill>
                  <a:srgbClr val="008000"/>
                </a:solidFill>
                <a:latin typeface="+mj-lt"/>
                <a:ea typeface="+mn-ea"/>
              </a:rPr>
              <a:t>http://www.trs.state.tx.us/trs-activecare</a:t>
            </a:r>
          </a:p>
        </p:txBody>
      </p:sp>
      <p:pic>
        <p:nvPicPr>
          <p:cNvPr id="8" name="Picture 7" descr="FCLogoTag-Sm-cmy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0730" y="5451112"/>
            <a:ext cx="18288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1"/>
          <p:cNvSpPr txBox="1">
            <a:spLocks/>
          </p:cNvSpPr>
          <p:nvPr/>
        </p:nvSpPr>
        <p:spPr bwMode="auto">
          <a:xfrm>
            <a:off x="463913" y="6196253"/>
            <a:ext cx="6683767" cy="3561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0" latinLnBrk="0" hangingPunct="0">
              <a:defRPr sz="1800" kern="1200">
                <a:solidFill>
                  <a:schemeClr val="tx1"/>
                </a:solidFill>
                <a:latin typeface="Arial" charset="0"/>
                <a:ea typeface="ＭＳ Ｐゴシック" charset="0"/>
                <a:cs typeface="+mn-cs"/>
              </a:defRPr>
            </a:lvl1pPr>
            <a:lvl2pPr marL="742950" indent="-285750" algn="l" defTabSz="457200" rtl="0" eaLnBrk="0" latinLnBrk="0" hangingPunct="0">
              <a:defRPr sz="1800" kern="1200">
                <a:solidFill>
                  <a:schemeClr val="tx1"/>
                </a:solidFill>
                <a:latin typeface="Arial" charset="0"/>
                <a:ea typeface="ＭＳ Ｐゴシック" charset="0"/>
                <a:cs typeface="+mn-cs"/>
              </a:defRPr>
            </a:lvl2pPr>
            <a:lvl3pPr marL="1143000" indent="-228600" algn="l" defTabSz="457200" rtl="0" eaLnBrk="0" latinLnBrk="0" hangingPunct="0">
              <a:defRPr sz="1800" kern="1200">
                <a:solidFill>
                  <a:schemeClr val="tx1"/>
                </a:solidFill>
                <a:latin typeface="Arial" charset="0"/>
                <a:ea typeface="ＭＳ Ｐゴシック" charset="0"/>
                <a:cs typeface="+mn-cs"/>
              </a:defRPr>
            </a:lvl3pPr>
            <a:lvl4pPr marL="1600200" indent="-228600" algn="l" defTabSz="457200" rtl="0" eaLnBrk="0" latinLnBrk="0" hangingPunct="0">
              <a:defRPr sz="1800" kern="1200">
                <a:solidFill>
                  <a:schemeClr val="tx1"/>
                </a:solidFill>
                <a:latin typeface="Arial" charset="0"/>
                <a:ea typeface="ＭＳ Ｐゴシック" charset="0"/>
                <a:cs typeface="+mn-cs"/>
              </a:defRPr>
            </a:lvl4pPr>
            <a:lvl5pPr marL="2057400" indent="-228600" algn="l" defTabSz="457200" rtl="0" eaLnBrk="0" latinLnBrk="0" hangingPunct="0">
              <a:defRPr sz="1800" kern="1200">
                <a:solidFill>
                  <a:schemeClr val="tx1"/>
                </a:solidFill>
                <a:latin typeface="Arial" charset="0"/>
                <a:ea typeface="ＭＳ Ｐゴシック" charset="0"/>
                <a:cs typeface="+mn-cs"/>
              </a:defRPr>
            </a:lvl5pPr>
            <a:lvl6pPr marL="2514600" indent="-228600" algn="l" defTabSz="457200" rtl="0" eaLnBrk="0" fontAlgn="base" latinLnBrk="0" hangingPunct="0">
              <a:spcBef>
                <a:spcPct val="0"/>
              </a:spcBef>
              <a:spcAft>
                <a:spcPct val="0"/>
              </a:spcAft>
              <a:defRPr sz="1800" kern="1200">
                <a:solidFill>
                  <a:schemeClr val="tx1"/>
                </a:solidFill>
                <a:latin typeface="Arial" charset="0"/>
                <a:ea typeface="ＭＳ Ｐゴシック" charset="0"/>
                <a:cs typeface="+mn-cs"/>
              </a:defRPr>
            </a:lvl6pPr>
            <a:lvl7pPr marL="2971800" indent="-228600" algn="l" defTabSz="457200" rtl="0" eaLnBrk="0" fontAlgn="base" latinLnBrk="0" hangingPunct="0">
              <a:spcBef>
                <a:spcPct val="0"/>
              </a:spcBef>
              <a:spcAft>
                <a:spcPct val="0"/>
              </a:spcAft>
              <a:defRPr sz="1800" kern="1200">
                <a:solidFill>
                  <a:schemeClr val="tx1"/>
                </a:solidFill>
                <a:latin typeface="Arial" charset="0"/>
                <a:ea typeface="ＭＳ Ｐゴシック" charset="0"/>
                <a:cs typeface="+mn-cs"/>
              </a:defRPr>
            </a:lvl7pPr>
            <a:lvl8pPr marL="3429000" indent="-228600" algn="l" defTabSz="457200" rtl="0" eaLnBrk="0" fontAlgn="base" latinLnBrk="0" hangingPunct="0">
              <a:spcBef>
                <a:spcPct val="0"/>
              </a:spcBef>
              <a:spcAft>
                <a:spcPct val="0"/>
              </a:spcAft>
              <a:defRPr sz="1800" kern="1200">
                <a:solidFill>
                  <a:schemeClr val="tx1"/>
                </a:solidFill>
                <a:latin typeface="Arial" charset="0"/>
                <a:ea typeface="ＭＳ Ｐゴシック" charset="0"/>
                <a:cs typeface="+mn-cs"/>
              </a:defRPr>
            </a:lvl8pPr>
            <a:lvl9pPr marL="3886200" indent="-228600" algn="l" defTabSz="457200" rtl="0" eaLnBrk="0" fontAlgn="base" latinLnBrk="0" hangingPunct="0">
              <a:spcBef>
                <a:spcPct val="0"/>
              </a:spcBef>
              <a:spcAft>
                <a:spcPct val="0"/>
              </a:spcAft>
              <a:defRPr sz="1800" kern="1200">
                <a:solidFill>
                  <a:schemeClr val="tx1"/>
                </a:solidFill>
                <a:latin typeface="Arial" charset="0"/>
                <a:ea typeface="ＭＳ Ｐゴシック" charset="0"/>
                <a:cs typeface="+mn-cs"/>
              </a:defRPr>
            </a:lvl9pPr>
          </a:lstStyle>
          <a:p>
            <a:pPr eaLnBrk="1" hangingPunct="1">
              <a:lnSpc>
                <a:spcPct val="90000"/>
              </a:lnSpc>
            </a:pPr>
            <a:r>
              <a:rPr lang="en-US" sz="1200" dirty="0" smtClean="0">
                <a:latin typeface="+mj-lt"/>
              </a:rPr>
              <a:t>For a complete list of plan changes, please refer to  your evidence of coverage and schedule of benefits. </a:t>
            </a:r>
            <a:endParaRPr lang="en-US" sz="1200" dirty="0">
              <a:latin typeface="+mj-lt"/>
            </a:endParaRPr>
          </a:p>
        </p:txBody>
      </p:sp>
    </p:spTree>
    <p:extLst>
      <p:ext uri="{BB962C8B-B14F-4D97-AF65-F5344CB8AC3E}">
        <p14:creationId xmlns:p14="http://schemas.microsoft.com/office/powerpoint/2010/main" val="29939679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defRPr/>
            </a:pPr>
            <a:r>
              <a:rPr lang="en-US" dirty="0">
                <a:latin typeface="Chalkduster"/>
                <a:cs typeface="Chalkduster"/>
              </a:rPr>
              <a:t>Scott &amp; White Health Plan</a:t>
            </a:r>
          </a:p>
        </p:txBody>
      </p:sp>
      <p:sp>
        <p:nvSpPr>
          <p:cNvPr id="4" name="Rectangle 3"/>
          <p:cNvSpPr/>
          <p:nvPr/>
        </p:nvSpPr>
        <p:spPr>
          <a:xfrm>
            <a:off x="404813" y="247604"/>
            <a:ext cx="4843151" cy="3162926"/>
          </a:xfrm>
          <a:prstGeom prst="rect">
            <a:avLst/>
          </a:prstGeom>
          <a:gradFill flip="none" rotWithShape="1">
            <a:gsLst>
              <a:gs pos="0">
                <a:schemeClr val="accent1">
                  <a:lumMod val="75000"/>
                </a:schemeClr>
              </a:gs>
              <a:gs pos="100000">
                <a:srgbClr val="FFFFFF"/>
              </a:gs>
            </a:gsLst>
            <a:lin ang="57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V="1">
            <a:off x="396875" y="3410529"/>
            <a:ext cx="6528522" cy="7986"/>
          </a:xfrm>
          <a:prstGeom prst="line">
            <a:avLst/>
          </a:prstGeom>
          <a:ln w="57150" cmpd="sng"/>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7" name="Picture 6" descr="17847135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020" y="462088"/>
            <a:ext cx="4114800" cy="2743200"/>
          </a:xfrm>
          <a:prstGeom prst="rect">
            <a:avLst/>
          </a:prstGeom>
          <a:ln>
            <a:noFill/>
          </a:ln>
          <a:effectLst>
            <a:softEdge rad="112500"/>
          </a:effectLst>
        </p:spPr>
      </p:pic>
      <p:sp>
        <p:nvSpPr>
          <p:cNvPr id="9" name="Title 1"/>
          <p:cNvSpPr>
            <a:spLocks noGrp="1"/>
          </p:cNvSpPr>
          <p:nvPr>
            <p:ph type="title"/>
          </p:nvPr>
        </p:nvSpPr>
        <p:spPr>
          <a:xfrm>
            <a:off x="479779" y="4524004"/>
            <a:ext cx="7772400" cy="1362075"/>
          </a:xfrm>
        </p:spPr>
        <p:txBody>
          <a:bodyPr/>
          <a:lstStyle/>
          <a:p>
            <a:pPr>
              <a:defRPr/>
            </a:pPr>
            <a:r>
              <a:rPr lang="en-US" dirty="0" smtClean="0"/>
              <a:t>HMO </a:t>
            </a:r>
            <a:r>
              <a:rPr lang="en-US" dirty="0"/>
              <a:t>Plan Option</a:t>
            </a:r>
            <a:br>
              <a:rPr lang="en-US" dirty="0"/>
            </a:br>
            <a:r>
              <a:rPr lang="en-US" dirty="0"/>
              <a:t/>
            </a:r>
            <a:br>
              <a:rPr lang="en-US" dirty="0"/>
            </a:br>
            <a:r>
              <a:rPr lang="en-US" dirty="0" smtClean="0"/>
              <a:t>2014 - 2015 </a:t>
            </a:r>
            <a:r>
              <a:rPr lang="en-US" dirty="0"/>
              <a:t>Plan Year</a:t>
            </a:r>
            <a:r>
              <a:rPr lang="en-US" dirty="0" smtClean="0"/>
              <a:t/>
            </a:r>
            <a:br>
              <a:rPr lang="en-US" dirty="0" smtClean="0"/>
            </a:br>
            <a:endParaRPr lang="en-US" dirty="0"/>
          </a:p>
        </p:txBody>
      </p:sp>
    </p:spTree>
    <p:extLst>
      <p:ext uri="{BB962C8B-B14F-4D97-AF65-F5344CB8AC3E}">
        <p14:creationId xmlns:p14="http://schemas.microsoft.com/office/powerpoint/2010/main" val="282283472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51550" y="1371600"/>
            <a:ext cx="274002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Rectangle 2"/>
          <p:cNvSpPr>
            <a:spLocks noGrp="1" noChangeArrowheads="1"/>
          </p:cNvSpPr>
          <p:nvPr>
            <p:ph type="title"/>
          </p:nvPr>
        </p:nvSpPr>
        <p:spPr>
          <a:xfrm>
            <a:off x="473182" y="282239"/>
            <a:ext cx="7645400" cy="684859"/>
          </a:xfrm>
        </p:spPr>
        <p:txBody>
          <a:bodyPr/>
          <a:lstStyle/>
          <a:p>
            <a:pPr eaLnBrk="1" hangingPunct="1"/>
            <a:r>
              <a:rPr lang="en-US" dirty="0">
                <a:cs typeface="Calibri" charset="0"/>
              </a:rPr>
              <a:t>Service </a:t>
            </a:r>
            <a:r>
              <a:rPr lang="en-US" dirty="0" smtClean="0">
                <a:cs typeface="Calibri" charset="0"/>
              </a:rPr>
              <a:t>area</a:t>
            </a:r>
            <a:endParaRPr lang="en-US" dirty="0">
              <a:cs typeface="Calibri" charset="0"/>
            </a:endParaRPr>
          </a:p>
        </p:txBody>
      </p:sp>
      <p:sp>
        <p:nvSpPr>
          <p:cNvPr id="78853" name="Text Box 6"/>
          <p:cNvSpPr txBox="1">
            <a:spLocks noChangeArrowheads="1"/>
          </p:cNvSpPr>
          <p:nvPr/>
        </p:nvSpPr>
        <p:spPr bwMode="auto">
          <a:xfrm>
            <a:off x="717550" y="5334000"/>
            <a:ext cx="533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endParaRPr lang="en-US">
              <a:solidFill>
                <a:srgbClr val="000000"/>
              </a:solidFill>
            </a:endParaRPr>
          </a:p>
        </p:txBody>
      </p:sp>
      <p:grpSp>
        <p:nvGrpSpPr>
          <p:cNvPr id="78854" name="Group 47"/>
          <p:cNvGrpSpPr>
            <a:grpSpLocks/>
          </p:cNvGrpSpPr>
          <p:nvPr/>
        </p:nvGrpSpPr>
        <p:grpSpPr bwMode="auto">
          <a:xfrm>
            <a:off x="990600" y="6008688"/>
            <a:ext cx="2819400" cy="381000"/>
            <a:chOff x="990600" y="5943600"/>
            <a:chExt cx="2819400" cy="381000"/>
          </a:xfrm>
        </p:grpSpPr>
        <p:sp>
          <p:nvSpPr>
            <p:cNvPr id="42" name="Oval 41"/>
            <p:cNvSpPr/>
            <p:nvPr/>
          </p:nvSpPr>
          <p:spPr>
            <a:xfrm>
              <a:off x="990600" y="6019800"/>
              <a:ext cx="228600" cy="228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8858" name="TextBox 46"/>
            <p:cNvSpPr txBox="1">
              <a:spLocks noChangeArrowheads="1"/>
            </p:cNvSpPr>
            <p:nvPr/>
          </p:nvSpPr>
          <p:spPr bwMode="auto">
            <a:xfrm>
              <a:off x="1295400" y="5943600"/>
              <a:ext cx="2514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000000"/>
                  </a:solidFill>
                </a:rPr>
                <a:t>Hospital Locations</a:t>
              </a:r>
            </a:p>
          </p:txBody>
        </p:sp>
      </p:grpSp>
      <p:pic>
        <p:nvPicPr>
          <p:cNvPr id="78855" name="Picture 2"/>
          <p:cNvPicPr>
            <a:picLocks noChangeAspect="1" noChangeArrowheads="1"/>
          </p:cNvPicPr>
          <p:nvPr/>
        </p:nvPicPr>
        <p:blipFill>
          <a:blip r:embed="rId4"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7010400" y="5846763"/>
            <a:ext cx="19843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6" name="Picture 5"/>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9088" y="1296988"/>
            <a:ext cx="5732462"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56706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85421" y="197574"/>
            <a:ext cx="8229600" cy="768527"/>
          </a:xfrm>
        </p:spPr>
        <p:txBody>
          <a:bodyPr/>
          <a:lstStyle/>
          <a:p>
            <a:pPr eaLnBrk="1" hangingPunct="1">
              <a:lnSpc>
                <a:spcPct val="90000"/>
              </a:lnSpc>
            </a:pPr>
            <a:r>
              <a:rPr lang="en-US" dirty="0" smtClean="0">
                <a:cs typeface="Calibri" charset="0"/>
              </a:rPr>
              <a:t>What’s new </a:t>
            </a:r>
            <a:r>
              <a:rPr lang="en-US" dirty="0">
                <a:cs typeface="Calibri" charset="0"/>
              </a:rPr>
              <a:t>for 2014-2015</a:t>
            </a:r>
          </a:p>
        </p:txBody>
      </p:sp>
      <p:sp>
        <p:nvSpPr>
          <p:cNvPr id="146437" name="Rectangle 9"/>
          <p:cNvSpPr>
            <a:spLocks noGrp="1" noChangeArrowheads="1"/>
          </p:cNvSpPr>
          <p:nvPr>
            <p:ph idx="1"/>
          </p:nvPr>
        </p:nvSpPr>
        <p:spPr>
          <a:xfrm>
            <a:off x="404122" y="1275756"/>
            <a:ext cx="8126413" cy="4419600"/>
          </a:xfrm>
        </p:spPr>
        <p:txBody>
          <a:bodyPr>
            <a:normAutofit/>
          </a:bodyPr>
          <a:lstStyle/>
          <a:p>
            <a:pPr>
              <a:lnSpc>
                <a:spcPct val="90000"/>
              </a:lnSpc>
              <a:defRPr/>
            </a:pPr>
            <a:r>
              <a:rPr lang="en-US" dirty="0" smtClean="0">
                <a:latin typeface="+mj-lt"/>
              </a:rPr>
              <a:t>NCQA </a:t>
            </a:r>
            <a:r>
              <a:rPr lang="en-US" dirty="0">
                <a:latin typeface="+mj-lt"/>
              </a:rPr>
              <a:t>Leader: Scott &amp; White Health Plan </a:t>
            </a:r>
            <a:r>
              <a:rPr lang="en-US" dirty="0" smtClean="0">
                <a:latin typeface="+mj-lt"/>
              </a:rPr>
              <a:t>ranked </a:t>
            </a:r>
            <a:r>
              <a:rPr lang="en-US" dirty="0">
                <a:latin typeface="+mj-lt"/>
              </a:rPr>
              <a:t>the </a:t>
            </a:r>
            <a:r>
              <a:rPr lang="en-US" dirty="0" smtClean="0">
                <a:latin typeface="+mj-lt"/>
              </a:rPr>
              <a:t>#</a:t>
            </a:r>
            <a:r>
              <a:rPr lang="en-US" dirty="0">
                <a:latin typeface="+mj-lt"/>
              </a:rPr>
              <a:t>1 rated Health Plan in Texas by </a:t>
            </a:r>
            <a:r>
              <a:rPr lang="en-US" dirty="0" smtClean="0">
                <a:latin typeface="+mj-lt"/>
              </a:rPr>
              <a:t>NCQA</a:t>
            </a:r>
          </a:p>
          <a:p>
            <a:pPr>
              <a:lnSpc>
                <a:spcPct val="90000"/>
              </a:lnSpc>
              <a:spcBef>
                <a:spcPts val="1800"/>
              </a:spcBef>
              <a:defRPr/>
            </a:pPr>
            <a:r>
              <a:rPr lang="en-US" dirty="0" smtClean="0">
                <a:latin typeface="+mj-lt"/>
              </a:rPr>
              <a:t>Temple-based </a:t>
            </a:r>
            <a:r>
              <a:rPr lang="en-US" dirty="0">
                <a:latin typeface="+mj-lt"/>
              </a:rPr>
              <a:t>Scott &amp; White Healthcare </a:t>
            </a:r>
            <a:r>
              <a:rPr lang="en-US" dirty="0" smtClean="0">
                <a:latin typeface="+mj-lt"/>
              </a:rPr>
              <a:t>merged </a:t>
            </a:r>
            <a:r>
              <a:rPr lang="en-US" dirty="0">
                <a:latin typeface="+mj-lt"/>
              </a:rPr>
              <a:t>with </a:t>
            </a:r>
            <a:r>
              <a:rPr lang="en-US" dirty="0" smtClean="0">
                <a:latin typeface="+mj-lt"/>
              </a:rPr>
              <a:t>Dallas-based Baylor </a:t>
            </a:r>
            <a:r>
              <a:rPr lang="en-US" dirty="0">
                <a:latin typeface="+mj-lt"/>
              </a:rPr>
              <a:t>Health Care Systems to create the largest nonprofit </a:t>
            </a:r>
            <a:r>
              <a:rPr lang="en-US" dirty="0" smtClean="0">
                <a:latin typeface="+mj-lt"/>
              </a:rPr>
              <a:t/>
            </a:r>
            <a:br>
              <a:rPr lang="en-US" dirty="0" smtClean="0">
                <a:latin typeface="+mj-lt"/>
              </a:rPr>
            </a:br>
            <a:r>
              <a:rPr lang="en-US" dirty="0" smtClean="0">
                <a:latin typeface="+mj-lt"/>
              </a:rPr>
              <a:t>health </a:t>
            </a:r>
            <a:r>
              <a:rPr lang="en-US" dirty="0">
                <a:latin typeface="+mj-lt"/>
              </a:rPr>
              <a:t>care </a:t>
            </a:r>
            <a:r>
              <a:rPr lang="en-US" dirty="0" smtClean="0">
                <a:latin typeface="+mj-lt"/>
              </a:rPr>
              <a:t>organization </a:t>
            </a:r>
            <a:r>
              <a:rPr lang="en-US" dirty="0">
                <a:latin typeface="+mj-lt"/>
              </a:rPr>
              <a:t>in Texas and one of the largest in the </a:t>
            </a:r>
            <a:r>
              <a:rPr lang="en-US" dirty="0" smtClean="0">
                <a:latin typeface="+mj-lt"/>
              </a:rPr>
              <a:t>country - Baylor Scott &amp; White Health </a:t>
            </a:r>
          </a:p>
          <a:p>
            <a:pPr lvl="1">
              <a:buFont typeface="Arial" pitchFamily="34" charset="0"/>
              <a:buChar char="–"/>
              <a:defRPr/>
            </a:pPr>
            <a:r>
              <a:rPr lang="en-US" dirty="0" smtClean="0">
                <a:latin typeface="+mj-lt"/>
              </a:rPr>
              <a:t>Scott &amp; White Health Plan (SWHP) is keeping their name</a:t>
            </a:r>
            <a:endParaRPr lang="en-US" dirty="0">
              <a:latin typeface="+mj-lt"/>
            </a:endParaRPr>
          </a:p>
          <a:p>
            <a:pPr marL="0" indent="0">
              <a:buFontTx/>
              <a:buNone/>
              <a:defRPr/>
            </a:pPr>
            <a:endParaRPr lang="en-US" sz="1200" dirty="0">
              <a:latin typeface="+mj-lt"/>
            </a:endParaRPr>
          </a:p>
          <a:p>
            <a:pPr>
              <a:lnSpc>
                <a:spcPct val="90000"/>
              </a:lnSpc>
              <a:defRPr/>
            </a:pPr>
            <a:r>
              <a:rPr lang="en-US" dirty="0" smtClean="0">
                <a:latin typeface="+mj-lt"/>
              </a:rPr>
              <a:t>SWHP now has a commercial contract with all Baylor facilities</a:t>
            </a:r>
            <a:br>
              <a:rPr lang="en-US" dirty="0" smtClean="0">
                <a:latin typeface="+mj-lt"/>
              </a:rPr>
            </a:br>
            <a:r>
              <a:rPr lang="en-US" dirty="0" smtClean="0">
                <a:latin typeface="+mj-lt"/>
              </a:rPr>
              <a:t>and Health Texas Physician Network  (HTPN) in the DFW area</a:t>
            </a:r>
          </a:p>
          <a:p>
            <a:pPr lvl="1">
              <a:buFont typeface="Arial" pitchFamily="34" charset="0"/>
              <a:buChar char="–"/>
              <a:defRPr/>
            </a:pPr>
            <a:r>
              <a:rPr lang="en-US" dirty="0" smtClean="0">
                <a:latin typeface="+mj-lt"/>
              </a:rPr>
              <a:t>SWHP has filed for a commercial service are a expansion into the DFW area   </a:t>
            </a:r>
          </a:p>
        </p:txBody>
      </p:sp>
      <p:pic>
        <p:nvPicPr>
          <p:cNvPr id="79876" name="Picture 2"/>
          <p:cNvPicPr>
            <a:picLocks noChangeAspect="1" noChangeArrowheads="1"/>
          </p:cNvPicPr>
          <p:nvPr/>
        </p:nvPicPr>
        <p:blipFill>
          <a:blip r:embed="rId3"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6934200" y="5791200"/>
            <a:ext cx="19843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0654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Text Box 53"/>
          <p:cNvSpPr txBox="1">
            <a:spLocks noChangeArrowheads="1"/>
          </p:cNvSpPr>
          <p:nvPr/>
        </p:nvSpPr>
        <p:spPr bwMode="auto">
          <a:xfrm>
            <a:off x="533400" y="5943600"/>
            <a:ext cx="39581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dirty="0">
                <a:solidFill>
                  <a:srgbClr val="246DAE"/>
                </a:solidFill>
                <a:latin typeface="+mj-lt"/>
              </a:rPr>
              <a:t>See </a:t>
            </a:r>
            <a:r>
              <a:rPr lang="en-US" b="1" dirty="0" err="1">
                <a:solidFill>
                  <a:srgbClr val="246DAE"/>
                </a:solidFill>
                <a:latin typeface="+mj-lt"/>
              </a:rPr>
              <a:t>trs.swhp.org</a:t>
            </a:r>
            <a:r>
              <a:rPr lang="en-US" b="1" dirty="0">
                <a:solidFill>
                  <a:srgbClr val="246DAE"/>
                </a:solidFill>
                <a:latin typeface="+mj-lt"/>
              </a:rPr>
              <a:t> for full list of benefits.</a:t>
            </a:r>
          </a:p>
        </p:txBody>
      </p:sp>
      <p:graphicFrame>
        <p:nvGraphicFramePr>
          <p:cNvPr id="525404" name="Group 92"/>
          <p:cNvGraphicFramePr>
            <a:graphicFrameLocks noGrp="1"/>
          </p:cNvGraphicFramePr>
          <p:nvPr>
            <p:extLst>
              <p:ext uri="{D42A27DB-BD31-4B8C-83A1-F6EECF244321}">
                <p14:modId xmlns:p14="http://schemas.microsoft.com/office/powerpoint/2010/main" val="1846622702"/>
              </p:ext>
            </p:extLst>
          </p:nvPr>
        </p:nvGraphicFramePr>
        <p:xfrm>
          <a:off x="514221" y="1403880"/>
          <a:ext cx="8145754" cy="4089089"/>
        </p:xfrm>
        <a:graphic>
          <a:graphicData uri="http://schemas.openxmlformats.org/drawingml/2006/table">
            <a:tbl>
              <a:tblPr/>
              <a:tblGrid>
                <a:gridCol w="2961950"/>
                <a:gridCol w="5183804"/>
              </a:tblGrid>
              <a:tr h="375402">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mj-lt"/>
                        </a:rPr>
                        <a:t>Benefit</a:t>
                      </a:r>
                    </a:p>
                  </a:txBody>
                  <a:tcPr marL="91435" marR="91435" marT="45728" marB="45728"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rgbClr val="008000"/>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000" b="1" i="0" u="none" strike="noStrike" cap="none" normalizeH="0" baseline="0" dirty="0" err="1" smtClean="0">
                          <a:ln>
                            <a:noFill/>
                          </a:ln>
                          <a:solidFill>
                            <a:schemeClr val="bg1"/>
                          </a:solidFill>
                          <a:effectLst/>
                          <a:latin typeface="+mj-lt"/>
                        </a:rPr>
                        <a:t>Copay</a:t>
                      </a:r>
                      <a:endParaRPr kumimoji="0" lang="en-US" sz="2000" b="1" i="0" u="none" strike="noStrike" cap="none" normalizeH="0" baseline="0" dirty="0" smtClean="0">
                        <a:ln>
                          <a:noFill/>
                        </a:ln>
                        <a:solidFill>
                          <a:schemeClr val="bg1"/>
                        </a:solidFill>
                        <a:effectLst/>
                        <a:latin typeface="+mj-lt"/>
                      </a:endParaRPr>
                    </a:p>
                  </a:txBody>
                  <a:tcPr marL="91435" marR="91435" marT="45728" marB="45728"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chemeClr val="accent1">
                        <a:lumMod val="75000"/>
                      </a:schemeClr>
                    </a:solidFill>
                  </a:tcPr>
                </a:tc>
              </a:tr>
              <a:tr h="359588">
                <a:tc>
                  <a:txBody>
                    <a:bodyPr/>
                    <a:lstStyle/>
                    <a:p>
                      <a:pPr marL="91440" marR="0" lvl="0" indent="0" algn="l" defTabSz="914400" rtl="0" eaLnBrk="1" fontAlgn="base" latinLnBrk="0" hangingPunct="1">
                        <a:lnSpc>
                          <a:spcPct val="90000"/>
                        </a:lnSpc>
                        <a:spcBef>
                          <a:spcPts val="0"/>
                        </a:spcBef>
                        <a:spcAft>
                          <a:spcPct val="0"/>
                        </a:spcAft>
                        <a:buClr>
                          <a:srgbClr val="5F1D11"/>
                        </a:buClr>
                        <a:buSzTx/>
                        <a:buFontTx/>
                        <a:buNone/>
                        <a:tabLst/>
                      </a:pPr>
                      <a:r>
                        <a:rPr kumimoji="0" lang="en-US" sz="1800" b="0" i="0" u="none" strike="noStrike" cap="none" normalizeH="0" baseline="0" dirty="0" smtClean="0">
                          <a:ln>
                            <a:noFill/>
                          </a:ln>
                          <a:solidFill>
                            <a:srgbClr val="000000"/>
                          </a:solidFill>
                          <a:effectLst/>
                          <a:latin typeface="+mj-lt"/>
                        </a:rPr>
                        <a:t> Medical Deductible</a:t>
                      </a:r>
                      <a:endParaRPr kumimoji="0" lang="en-US" sz="1800" b="0" i="0" u="none" strike="noStrike" cap="none" normalizeH="0" baseline="0" dirty="0" smtClean="0">
                        <a:ln>
                          <a:noFill/>
                        </a:ln>
                        <a:solidFill>
                          <a:schemeClr val="tx1"/>
                        </a:solidFill>
                        <a:effectLst/>
                        <a:latin typeface="+mj-lt"/>
                      </a:endParaRPr>
                    </a:p>
                  </a:txBody>
                  <a:tcPr marL="91435" marR="91435" marT="45728" marB="45728"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91440" marR="0" lvl="0" indent="0" algn="l" defTabSz="914400" rtl="0" eaLnBrk="1" fontAlgn="base" latinLnBrk="0" hangingPunct="1">
                        <a:lnSpc>
                          <a:spcPct val="9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j-lt"/>
                        </a:rPr>
                        <a:t>$1,000 Individual / $3,000 Family</a:t>
                      </a:r>
                    </a:p>
                  </a:txBody>
                  <a:tcPr marL="91435" marR="91435" marT="45728" marB="45728"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r>
              <a:tr h="454015">
                <a:tc>
                  <a:txBody>
                    <a:bodyPr/>
                    <a:lstStyle/>
                    <a:p>
                      <a:pPr marL="91440" marR="0" lvl="0" indent="0" algn="l" defTabSz="914400" rtl="0" eaLnBrk="1" fontAlgn="base" latinLnBrk="0" hangingPunct="1">
                        <a:lnSpc>
                          <a:spcPct val="90000"/>
                        </a:lnSpc>
                        <a:spcBef>
                          <a:spcPts val="0"/>
                        </a:spcBef>
                        <a:spcAft>
                          <a:spcPct val="0"/>
                        </a:spcAft>
                        <a:buClr>
                          <a:srgbClr val="5F1D11"/>
                        </a:buClr>
                        <a:buSzTx/>
                        <a:buFontTx/>
                        <a:buNone/>
                        <a:tabLst/>
                      </a:pPr>
                      <a:r>
                        <a:rPr kumimoji="0" lang="en-US" sz="1800" b="0" i="0" u="none" strike="noStrike" cap="none" normalizeH="0" baseline="0" dirty="0" smtClean="0">
                          <a:ln>
                            <a:noFill/>
                          </a:ln>
                          <a:solidFill>
                            <a:srgbClr val="000000"/>
                          </a:solidFill>
                          <a:effectLst/>
                          <a:latin typeface="+mj-lt"/>
                        </a:rPr>
                        <a:t>Out-of-Pocket Maximum</a:t>
                      </a:r>
                      <a:endParaRPr kumimoji="0" lang="en-US" sz="800" b="0" i="0" u="none" strike="noStrike" cap="none" normalizeH="0" baseline="0" dirty="0" smtClean="0">
                        <a:ln>
                          <a:noFill/>
                        </a:ln>
                        <a:solidFill>
                          <a:srgbClr val="000000"/>
                        </a:solidFill>
                        <a:effectLst/>
                        <a:latin typeface="+mj-lt"/>
                      </a:endParaRPr>
                    </a:p>
                  </a:txBody>
                  <a:tcPr marL="91435" marR="91435" marT="45728" marB="45728"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DFF1DF"/>
                    </a:solidFill>
                  </a:tcPr>
                </a:tc>
                <a:tc>
                  <a:txBody>
                    <a:bodyPr/>
                    <a:lstStyle/>
                    <a:p>
                      <a:pPr marL="91440" marR="0" lvl="0" indent="0" algn="l" defTabSz="914400" rtl="0" eaLnBrk="1" fontAlgn="base" latinLnBrk="0" hangingPunct="1">
                        <a:lnSpc>
                          <a:spcPct val="90000"/>
                        </a:lnSpc>
                        <a:spcBef>
                          <a:spcPct val="20000"/>
                        </a:spcBef>
                        <a:spcAft>
                          <a:spcPct val="0"/>
                        </a:spcAft>
                        <a:buClr>
                          <a:srgbClr val="5F1D11"/>
                        </a:buClr>
                        <a:buSzTx/>
                        <a:buFontTx/>
                        <a:buNone/>
                        <a:tabLst/>
                      </a:pPr>
                      <a:r>
                        <a:rPr kumimoji="0" lang="en-US" sz="1800" b="0" i="0" u="none" strike="noStrike" cap="none" normalizeH="0" baseline="0" dirty="0" smtClean="0">
                          <a:ln>
                            <a:noFill/>
                          </a:ln>
                          <a:solidFill>
                            <a:srgbClr val="000000"/>
                          </a:solidFill>
                          <a:effectLst/>
                          <a:latin typeface="+mj-lt"/>
                        </a:rPr>
                        <a:t>$3,000 individual / $6,000 family</a:t>
                      </a:r>
                    </a:p>
                    <a:p>
                      <a:pPr marL="91440" marR="0" lvl="0" indent="0" algn="l" defTabSz="914400" rtl="0" eaLnBrk="1" fontAlgn="base" latinLnBrk="0" hangingPunct="1">
                        <a:lnSpc>
                          <a:spcPct val="90000"/>
                        </a:lnSpc>
                        <a:spcBef>
                          <a:spcPct val="20000"/>
                        </a:spcBef>
                        <a:spcAft>
                          <a:spcPct val="0"/>
                        </a:spcAft>
                        <a:buClr>
                          <a:srgbClr val="5F1D11"/>
                        </a:buClr>
                        <a:buSzTx/>
                        <a:buFontTx/>
                        <a:buNone/>
                        <a:tabLst/>
                      </a:pPr>
                      <a:r>
                        <a:rPr kumimoji="0" lang="en-US" sz="1000" b="0" i="0" u="none" strike="noStrike" cap="none" normalizeH="0" baseline="0" dirty="0" smtClean="0">
                          <a:ln>
                            <a:noFill/>
                          </a:ln>
                          <a:solidFill>
                            <a:srgbClr val="000000"/>
                          </a:solidFill>
                          <a:effectLst/>
                          <a:latin typeface="+mj-lt"/>
                        </a:rPr>
                        <a:t>(includes combined Medical and RX copays and coinsurance)</a:t>
                      </a:r>
                      <a:endParaRPr kumimoji="0" lang="en-US" sz="1000" b="0" i="0" u="none" strike="noStrike" cap="none" normalizeH="0" baseline="0" dirty="0" smtClean="0">
                        <a:ln>
                          <a:noFill/>
                        </a:ln>
                        <a:solidFill>
                          <a:schemeClr val="tx1"/>
                        </a:solidFill>
                        <a:effectLst/>
                        <a:latin typeface="+mj-lt"/>
                      </a:endParaRPr>
                    </a:p>
                  </a:txBody>
                  <a:tcPr marL="91435" marR="91435" marT="45728" marB="45728"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chemeClr val="accent1">
                        <a:lumMod val="20000"/>
                        <a:lumOff val="80000"/>
                      </a:schemeClr>
                    </a:solidFill>
                  </a:tcPr>
                </a:tc>
              </a:tr>
              <a:tr h="348152">
                <a:tc>
                  <a:txBody>
                    <a:bodyPr/>
                    <a:lstStyle/>
                    <a:p>
                      <a:pPr marL="91440" marR="0" lvl="0" indent="0" algn="l" defTabSz="914400" rtl="0" eaLnBrk="1" fontAlgn="base" latinLnBrk="0" hangingPunct="1">
                        <a:lnSpc>
                          <a:spcPct val="90000"/>
                        </a:lnSpc>
                        <a:spcBef>
                          <a:spcPts val="0"/>
                        </a:spcBef>
                        <a:spcAft>
                          <a:spcPct val="0"/>
                        </a:spcAft>
                        <a:buClr>
                          <a:srgbClr val="5F1D11"/>
                        </a:buClr>
                        <a:buSzTx/>
                        <a:buFontTx/>
                        <a:buNone/>
                        <a:tabLst/>
                      </a:pPr>
                      <a:r>
                        <a:rPr kumimoji="0" lang="en-US" sz="1800" b="0" i="0" u="none" strike="noStrike" cap="none" normalizeH="0" baseline="0" dirty="0" smtClean="0">
                          <a:ln>
                            <a:noFill/>
                          </a:ln>
                          <a:solidFill>
                            <a:srgbClr val="000000"/>
                          </a:solidFill>
                          <a:effectLst/>
                          <a:latin typeface="+mj-lt"/>
                        </a:rPr>
                        <a:t>Primary Care Physician</a:t>
                      </a:r>
                      <a:endParaRPr kumimoji="0" lang="en-US" sz="1800" b="0" i="0" u="none" strike="noStrike" cap="none" normalizeH="0" baseline="0" dirty="0" smtClean="0">
                        <a:ln>
                          <a:noFill/>
                        </a:ln>
                        <a:solidFill>
                          <a:schemeClr val="tx1"/>
                        </a:solidFill>
                        <a:effectLst/>
                        <a:latin typeface="+mj-lt"/>
                      </a:endParaRPr>
                    </a:p>
                  </a:txBody>
                  <a:tcPr marL="91435" marR="91435" marT="45728" marB="45728"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91440" marR="0" lvl="0" indent="0" algn="l" defTabSz="914400" rtl="0" eaLnBrk="1" fontAlgn="base" latinLnBrk="0" hangingPunct="1">
                        <a:lnSpc>
                          <a:spcPct val="90000"/>
                        </a:lnSpc>
                        <a:spcBef>
                          <a:spcPct val="20000"/>
                        </a:spcBef>
                        <a:spcAft>
                          <a:spcPct val="0"/>
                        </a:spcAft>
                        <a:buClr>
                          <a:srgbClr val="5F1D11"/>
                        </a:buClr>
                        <a:buSzTx/>
                        <a:buFontTx/>
                        <a:buNone/>
                        <a:tabLst/>
                      </a:pPr>
                      <a:r>
                        <a:rPr kumimoji="0" lang="en-US" sz="1800" b="0" i="0" u="none" strike="noStrike" cap="none" normalizeH="0" baseline="0" dirty="0" smtClean="0">
                          <a:ln>
                            <a:noFill/>
                          </a:ln>
                          <a:solidFill>
                            <a:srgbClr val="000000"/>
                          </a:solidFill>
                          <a:effectLst/>
                          <a:latin typeface="+mj-lt"/>
                        </a:rPr>
                        <a:t>$20</a:t>
                      </a:r>
                      <a:endParaRPr kumimoji="0" lang="en-US" sz="1800" b="0" i="0" u="none" strike="noStrike" cap="none" normalizeH="0" baseline="0" dirty="0" smtClean="0">
                        <a:ln>
                          <a:noFill/>
                        </a:ln>
                        <a:solidFill>
                          <a:schemeClr val="tx1"/>
                        </a:solidFill>
                        <a:effectLst/>
                        <a:latin typeface="+mj-lt"/>
                      </a:endParaRPr>
                    </a:p>
                  </a:txBody>
                  <a:tcPr marL="91435" marR="91435" marT="45728" marB="45728"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r>
              <a:tr h="321793">
                <a:tc>
                  <a:txBody>
                    <a:bodyPr/>
                    <a:lstStyle/>
                    <a:p>
                      <a:pPr marL="91440" marR="0" lvl="0" indent="0" algn="l" defTabSz="914400" rtl="0" eaLnBrk="1" fontAlgn="base" latinLnBrk="0" hangingPunct="1">
                        <a:lnSpc>
                          <a:spcPct val="90000"/>
                        </a:lnSpc>
                        <a:spcBef>
                          <a:spcPts val="0"/>
                        </a:spcBef>
                        <a:spcAft>
                          <a:spcPct val="0"/>
                        </a:spcAft>
                        <a:buClr>
                          <a:srgbClr val="5F1D11"/>
                        </a:buClr>
                        <a:buSzTx/>
                        <a:buFontTx/>
                        <a:buNone/>
                        <a:tabLst/>
                      </a:pPr>
                      <a:r>
                        <a:rPr kumimoji="0" lang="en-US" sz="1800" b="0" i="0" u="none" strike="noStrike" cap="none" normalizeH="0" baseline="0" dirty="0" smtClean="0">
                          <a:ln>
                            <a:noFill/>
                          </a:ln>
                          <a:solidFill>
                            <a:schemeClr val="tx1"/>
                          </a:solidFill>
                          <a:effectLst/>
                          <a:latin typeface="+mj-lt"/>
                        </a:rPr>
                        <a:t>Specialist Office Visit</a:t>
                      </a:r>
                    </a:p>
                  </a:txBody>
                  <a:tcPr marL="91435" marR="91435" marT="45728" marB="45728"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DFF1DF"/>
                    </a:solidFill>
                  </a:tcPr>
                </a:tc>
                <a:tc>
                  <a:txBody>
                    <a:bodyPr/>
                    <a:lstStyle/>
                    <a:p>
                      <a:pPr marL="91440" marR="0" lvl="0" indent="0" algn="l" defTabSz="914400" rtl="0" eaLnBrk="1" fontAlgn="base" latinLnBrk="0" hangingPunct="1">
                        <a:lnSpc>
                          <a:spcPct val="90000"/>
                        </a:lnSpc>
                        <a:spcBef>
                          <a:spcPct val="20000"/>
                        </a:spcBef>
                        <a:spcAft>
                          <a:spcPct val="0"/>
                        </a:spcAft>
                        <a:buClr>
                          <a:srgbClr val="5F1D11"/>
                        </a:buClr>
                        <a:buSzTx/>
                        <a:buFontTx/>
                        <a:buNone/>
                        <a:tabLst/>
                      </a:pPr>
                      <a:r>
                        <a:rPr kumimoji="0" lang="en-US" sz="1800" b="0" i="0" u="none" strike="noStrike" cap="none" normalizeH="0" baseline="0" dirty="0" smtClean="0">
                          <a:ln>
                            <a:noFill/>
                          </a:ln>
                          <a:solidFill>
                            <a:schemeClr val="tx1"/>
                          </a:solidFill>
                          <a:effectLst/>
                          <a:latin typeface="+mj-lt"/>
                        </a:rPr>
                        <a:t>$50</a:t>
                      </a:r>
                    </a:p>
                  </a:txBody>
                  <a:tcPr marL="91435" marR="91435" marT="45728" marB="45728"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chemeClr val="accent1">
                        <a:lumMod val="20000"/>
                        <a:lumOff val="80000"/>
                      </a:schemeClr>
                    </a:solidFill>
                  </a:tcPr>
                </a:tc>
              </a:tr>
              <a:tr h="321793">
                <a:tc>
                  <a:txBody>
                    <a:bodyPr/>
                    <a:lstStyle/>
                    <a:p>
                      <a:pPr marL="91440" marR="0" lvl="0" indent="0" algn="l" defTabSz="914400" rtl="0" eaLnBrk="1" fontAlgn="base" latinLnBrk="0" hangingPunct="1">
                        <a:lnSpc>
                          <a:spcPct val="90000"/>
                        </a:lnSpc>
                        <a:spcBef>
                          <a:spcPts val="0"/>
                        </a:spcBef>
                        <a:spcAft>
                          <a:spcPct val="0"/>
                        </a:spcAft>
                        <a:buClr>
                          <a:srgbClr val="5F1D11"/>
                        </a:buClr>
                        <a:buSzTx/>
                        <a:buFontTx/>
                        <a:buNone/>
                        <a:tabLst/>
                      </a:pPr>
                      <a:r>
                        <a:rPr kumimoji="0" lang="en-US" sz="1800" b="0" i="0" u="none" strike="noStrike" cap="none" normalizeH="0" baseline="0" dirty="0" smtClean="0">
                          <a:ln>
                            <a:noFill/>
                          </a:ln>
                          <a:solidFill>
                            <a:schemeClr val="tx1"/>
                          </a:solidFill>
                          <a:effectLst/>
                          <a:latin typeface="+mj-lt"/>
                        </a:rPr>
                        <a:t>Preventive Care</a:t>
                      </a:r>
                    </a:p>
                  </a:txBody>
                  <a:tcPr marL="91435" marR="91435" marT="45728" marB="45728"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91440" marR="0" lvl="0" indent="0" algn="l" defTabSz="914400" rtl="0" eaLnBrk="1" fontAlgn="base" latinLnBrk="0" hangingPunct="1">
                        <a:lnSpc>
                          <a:spcPct val="90000"/>
                        </a:lnSpc>
                        <a:spcBef>
                          <a:spcPct val="20000"/>
                        </a:spcBef>
                        <a:spcAft>
                          <a:spcPct val="0"/>
                        </a:spcAft>
                        <a:buClr>
                          <a:srgbClr val="5F1D11"/>
                        </a:buClr>
                        <a:buSzTx/>
                        <a:buFontTx/>
                        <a:buNone/>
                        <a:tabLst/>
                      </a:pPr>
                      <a:r>
                        <a:rPr kumimoji="0" lang="en-US" sz="1800" b="0" i="0" u="none" strike="noStrike" cap="none" normalizeH="0" baseline="0" dirty="0" smtClean="0">
                          <a:ln>
                            <a:noFill/>
                          </a:ln>
                          <a:solidFill>
                            <a:schemeClr val="tx1"/>
                          </a:solidFill>
                          <a:effectLst/>
                          <a:latin typeface="+mj-lt"/>
                        </a:rPr>
                        <a:t>$0</a:t>
                      </a:r>
                    </a:p>
                  </a:txBody>
                  <a:tcPr marL="91435" marR="91435" marT="45728" marB="45728"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r>
              <a:tr h="337959">
                <a:tc>
                  <a:txBody>
                    <a:bodyPr/>
                    <a:lstStyle/>
                    <a:p>
                      <a:pPr marL="91440" marR="0" lvl="0" indent="0" algn="l" defTabSz="914400" rtl="0" eaLnBrk="1" fontAlgn="base" latinLnBrk="0" hangingPunct="1">
                        <a:lnSpc>
                          <a:spcPct val="90000"/>
                        </a:lnSpc>
                        <a:spcBef>
                          <a:spcPts val="0"/>
                        </a:spcBef>
                        <a:spcAft>
                          <a:spcPct val="0"/>
                        </a:spcAft>
                        <a:buClr>
                          <a:srgbClr val="5F1D11"/>
                        </a:buClr>
                        <a:buSzTx/>
                        <a:buFontTx/>
                        <a:buNone/>
                        <a:tabLst/>
                      </a:pPr>
                      <a:r>
                        <a:rPr kumimoji="0" lang="en-US" sz="1800" b="0" i="0" u="none" strike="noStrike" cap="none" normalizeH="0" baseline="0" dirty="0" smtClean="0">
                          <a:ln>
                            <a:noFill/>
                          </a:ln>
                          <a:solidFill>
                            <a:srgbClr val="000000"/>
                          </a:solidFill>
                          <a:effectLst/>
                          <a:latin typeface="+mj-lt"/>
                        </a:rPr>
                        <a:t>Outpatient Surgery Facility</a:t>
                      </a:r>
                      <a:endParaRPr kumimoji="0" lang="en-US" sz="1800" b="0" i="0" u="none" strike="noStrike" cap="none" normalizeH="0" baseline="0" dirty="0" smtClean="0">
                        <a:ln>
                          <a:noFill/>
                        </a:ln>
                        <a:solidFill>
                          <a:schemeClr val="tx1"/>
                        </a:solidFill>
                        <a:effectLst/>
                        <a:latin typeface="+mj-lt"/>
                      </a:endParaRPr>
                    </a:p>
                  </a:txBody>
                  <a:tcPr marL="91435" marR="91435" marT="45728" marB="45728"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DFF1DF"/>
                    </a:solidFill>
                  </a:tcPr>
                </a:tc>
                <a:tc>
                  <a:txBody>
                    <a:bodyPr/>
                    <a:lstStyle/>
                    <a:p>
                      <a:pPr marL="91440" marR="0" lvl="0" indent="0" algn="l" defTabSz="914400" rtl="0" eaLnBrk="1" fontAlgn="base" latinLnBrk="0" hangingPunct="1">
                        <a:lnSpc>
                          <a:spcPct val="90000"/>
                        </a:lnSpc>
                        <a:spcBef>
                          <a:spcPct val="20000"/>
                        </a:spcBef>
                        <a:spcAft>
                          <a:spcPct val="0"/>
                        </a:spcAft>
                        <a:buClr>
                          <a:srgbClr val="5F1D11"/>
                        </a:buClr>
                        <a:buSzTx/>
                        <a:buFontTx/>
                        <a:buNone/>
                        <a:tabLst/>
                      </a:pPr>
                      <a:r>
                        <a:rPr kumimoji="0" lang="en-US" sz="1800" b="0" i="0" u="none" strike="noStrike" cap="none" normalizeH="0" baseline="0" dirty="0" smtClean="0">
                          <a:ln>
                            <a:noFill/>
                          </a:ln>
                          <a:solidFill>
                            <a:srgbClr val="000000"/>
                          </a:solidFill>
                          <a:effectLst/>
                          <a:latin typeface="+mj-lt"/>
                        </a:rPr>
                        <a:t>$150 copay plus 20% after deductible</a:t>
                      </a:r>
                      <a:endParaRPr kumimoji="0" lang="en-US" sz="1800" b="0" i="0" u="none" strike="noStrike" cap="none" normalizeH="0" baseline="0" dirty="0" smtClean="0">
                        <a:ln>
                          <a:noFill/>
                        </a:ln>
                        <a:solidFill>
                          <a:schemeClr val="tx1"/>
                        </a:solidFill>
                        <a:effectLst/>
                        <a:latin typeface="+mj-lt"/>
                      </a:endParaRPr>
                    </a:p>
                  </a:txBody>
                  <a:tcPr marL="91435" marR="91435" marT="45728" marB="45728"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DCE6F2"/>
                    </a:solidFill>
                  </a:tcPr>
                </a:tc>
              </a:tr>
              <a:tr h="563137">
                <a:tc>
                  <a:txBody>
                    <a:bodyPr/>
                    <a:lstStyle/>
                    <a:p>
                      <a:pPr marL="91440" marR="0" lvl="0" indent="0" algn="l" defTabSz="914400" rtl="0" eaLnBrk="1" fontAlgn="base" latinLnBrk="0" hangingPunct="1">
                        <a:lnSpc>
                          <a:spcPct val="90000"/>
                        </a:lnSpc>
                        <a:spcBef>
                          <a:spcPts val="0"/>
                        </a:spcBef>
                        <a:spcAft>
                          <a:spcPct val="0"/>
                        </a:spcAft>
                        <a:buClr>
                          <a:srgbClr val="5F1D11"/>
                        </a:buClr>
                        <a:buSzTx/>
                        <a:buFontTx/>
                        <a:buNone/>
                        <a:tabLst/>
                      </a:pPr>
                      <a:r>
                        <a:rPr kumimoji="0" lang="en-US" sz="1800" b="0" i="0" u="none" strike="noStrike" cap="none" normalizeH="0" baseline="0" dirty="0" smtClean="0">
                          <a:ln>
                            <a:noFill/>
                          </a:ln>
                          <a:solidFill>
                            <a:srgbClr val="000000"/>
                          </a:solidFill>
                          <a:effectLst/>
                          <a:latin typeface="+mj-lt"/>
                        </a:rPr>
                        <a:t>Inpatient Hospital</a:t>
                      </a:r>
                      <a:endParaRPr kumimoji="0" lang="en-US" sz="1800" b="0" i="0" u="none" strike="noStrike" cap="none" normalizeH="0" baseline="0" dirty="0" smtClean="0">
                        <a:ln>
                          <a:noFill/>
                        </a:ln>
                        <a:solidFill>
                          <a:schemeClr val="tx1"/>
                        </a:solidFill>
                        <a:effectLst/>
                        <a:latin typeface="+mj-lt"/>
                      </a:endParaRPr>
                    </a:p>
                  </a:txBody>
                  <a:tcPr marL="91435" marR="91435" marT="45728" marB="45728"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91440" marR="0" lvl="0" indent="0" algn="l" defTabSz="914400" rtl="0" eaLnBrk="1" fontAlgn="base" latinLnBrk="0" hangingPunct="1">
                        <a:lnSpc>
                          <a:spcPct val="90000"/>
                        </a:lnSpc>
                        <a:spcBef>
                          <a:spcPct val="20000"/>
                        </a:spcBef>
                        <a:spcAft>
                          <a:spcPct val="0"/>
                        </a:spcAft>
                        <a:buClr>
                          <a:srgbClr val="5F1D11"/>
                        </a:buClr>
                        <a:buSzTx/>
                        <a:buFontTx/>
                        <a:buNone/>
                        <a:tabLst/>
                      </a:pPr>
                      <a:r>
                        <a:rPr kumimoji="0" lang="en-US" sz="1800" b="0" i="0" u="none" strike="noStrike" cap="none" normalizeH="0" baseline="0" dirty="0" smtClean="0">
                          <a:ln>
                            <a:noFill/>
                          </a:ln>
                          <a:solidFill>
                            <a:srgbClr val="000000"/>
                          </a:solidFill>
                          <a:effectLst/>
                          <a:latin typeface="+mj-lt"/>
                        </a:rPr>
                        <a:t>$150 copay per day ($750 max) </a:t>
                      </a:r>
                      <a:br>
                        <a:rPr kumimoji="0" lang="en-US" sz="1800" b="0" i="0" u="none" strike="noStrike" cap="none" normalizeH="0" baseline="0" dirty="0" smtClean="0">
                          <a:ln>
                            <a:noFill/>
                          </a:ln>
                          <a:solidFill>
                            <a:srgbClr val="000000"/>
                          </a:solidFill>
                          <a:effectLst/>
                          <a:latin typeface="+mj-lt"/>
                        </a:rPr>
                      </a:br>
                      <a:r>
                        <a:rPr kumimoji="0" lang="en-US" sz="1800" b="0" i="0" u="none" strike="noStrike" cap="none" normalizeH="0" baseline="0" dirty="0" smtClean="0">
                          <a:ln>
                            <a:noFill/>
                          </a:ln>
                          <a:solidFill>
                            <a:srgbClr val="000000"/>
                          </a:solidFill>
                          <a:effectLst/>
                          <a:latin typeface="+mj-lt"/>
                        </a:rPr>
                        <a:t>plus 20% after deductible</a:t>
                      </a:r>
                      <a:endParaRPr kumimoji="0" lang="en-US" sz="1800" b="0" i="0" u="none" strike="noStrike" cap="none" normalizeH="0" baseline="0" dirty="0" smtClean="0">
                        <a:ln>
                          <a:noFill/>
                        </a:ln>
                        <a:solidFill>
                          <a:schemeClr val="tx1"/>
                        </a:solidFill>
                        <a:effectLst/>
                        <a:latin typeface="+mj-lt"/>
                      </a:endParaRPr>
                    </a:p>
                  </a:txBody>
                  <a:tcPr marL="91435" marR="91435" marT="45728" marB="45728"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r>
              <a:tr h="332442">
                <a:tc>
                  <a:txBody>
                    <a:bodyPr/>
                    <a:lstStyle/>
                    <a:p>
                      <a:pPr marL="91440" marR="0" lvl="0" indent="0" algn="l" defTabSz="914400" rtl="0" eaLnBrk="1" fontAlgn="base" latinLnBrk="0" hangingPunct="1">
                        <a:lnSpc>
                          <a:spcPct val="90000"/>
                        </a:lnSpc>
                        <a:spcBef>
                          <a:spcPts val="0"/>
                        </a:spcBef>
                        <a:spcAft>
                          <a:spcPct val="0"/>
                        </a:spcAft>
                        <a:buClr>
                          <a:srgbClr val="5F1D11"/>
                        </a:buClr>
                        <a:buSzTx/>
                        <a:buFontTx/>
                        <a:buNone/>
                        <a:tabLst/>
                      </a:pPr>
                      <a:r>
                        <a:rPr kumimoji="0" lang="en-US" sz="1800" b="0" i="0" u="none" strike="noStrike" cap="none" normalizeH="0" baseline="0" dirty="0" smtClean="0">
                          <a:ln>
                            <a:noFill/>
                          </a:ln>
                          <a:solidFill>
                            <a:schemeClr val="tx1"/>
                          </a:solidFill>
                          <a:effectLst/>
                          <a:latin typeface="+mj-lt"/>
                        </a:rPr>
                        <a:t>Urgent Care </a:t>
                      </a:r>
                    </a:p>
                  </a:txBody>
                  <a:tcPr marL="91435" marR="91435" marT="45728" marB="45728"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DFF1DF"/>
                    </a:solidFill>
                  </a:tcPr>
                </a:tc>
                <a:tc>
                  <a:txBody>
                    <a:bodyPr/>
                    <a:lstStyle/>
                    <a:p>
                      <a:pPr marL="91440" marR="0" lvl="0" indent="0" algn="l" defTabSz="914400" rtl="0" eaLnBrk="1" fontAlgn="base" latinLnBrk="0" hangingPunct="1">
                        <a:lnSpc>
                          <a:spcPct val="90000"/>
                        </a:lnSpc>
                        <a:spcBef>
                          <a:spcPct val="5000"/>
                        </a:spcBef>
                        <a:spcAft>
                          <a:spcPct val="0"/>
                        </a:spcAft>
                        <a:buClr>
                          <a:srgbClr val="5F1D11"/>
                        </a:buClr>
                        <a:buSzTx/>
                        <a:buFontTx/>
                        <a:buNone/>
                        <a:tabLst/>
                      </a:pPr>
                      <a:r>
                        <a:rPr kumimoji="0" lang="en-US" sz="1800" b="0" i="0" u="none" strike="noStrike" cap="none" normalizeH="0" baseline="0" dirty="0" smtClean="0">
                          <a:ln>
                            <a:noFill/>
                          </a:ln>
                          <a:solidFill>
                            <a:schemeClr val="tx1"/>
                          </a:solidFill>
                          <a:effectLst/>
                          <a:latin typeface="+mj-lt"/>
                        </a:rPr>
                        <a:t>$55</a:t>
                      </a:r>
                    </a:p>
                  </a:txBody>
                  <a:tcPr marL="91435" marR="91435" marT="45728" marB="45728"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DCE6F2"/>
                    </a:solidFill>
                  </a:tcPr>
                </a:tc>
              </a:tr>
              <a:tr h="532622">
                <a:tc>
                  <a:txBody>
                    <a:bodyPr/>
                    <a:lstStyle/>
                    <a:p>
                      <a:pPr marL="91440" marR="0" lvl="0" indent="0" algn="l" defTabSz="914400" rtl="0" eaLnBrk="1" fontAlgn="base" latinLnBrk="0" hangingPunct="1">
                        <a:lnSpc>
                          <a:spcPct val="90000"/>
                        </a:lnSpc>
                        <a:spcBef>
                          <a:spcPts val="0"/>
                        </a:spcBef>
                        <a:spcAft>
                          <a:spcPct val="0"/>
                        </a:spcAft>
                        <a:buClr>
                          <a:srgbClr val="5F1D11"/>
                        </a:buClr>
                        <a:buSzTx/>
                        <a:buFontTx/>
                        <a:buNone/>
                        <a:tabLst/>
                      </a:pPr>
                      <a:r>
                        <a:rPr kumimoji="0" lang="en-US" sz="1800" b="0" i="0" u="none" strike="noStrike" cap="none" normalizeH="0" baseline="0" dirty="0" smtClean="0">
                          <a:ln>
                            <a:noFill/>
                          </a:ln>
                          <a:solidFill>
                            <a:srgbClr val="000000"/>
                          </a:solidFill>
                          <a:effectLst/>
                          <a:latin typeface="+mj-lt"/>
                        </a:rPr>
                        <a:t>Emergency Room</a:t>
                      </a:r>
                      <a:endParaRPr kumimoji="0" lang="en-US" sz="1800" b="0" i="0" u="none" strike="noStrike" cap="none" normalizeH="0" baseline="0" dirty="0" smtClean="0">
                        <a:ln>
                          <a:noFill/>
                        </a:ln>
                        <a:solidFill>
                          <a:schemeClr val="tx1"/>
                        </a:solidFill>
                        <a:effectLst/>
                        <a:latin typeface="+mj-lt"/>
                      </a:endParaRPr>
                    </a:p>
                  </a:txBody>
                  <a:tcPr marL="91435" marR="91435" marT="45728" marB="45728"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CCFFCC"/>
                    </a:solidFill>
                  </a:tcPr>
                </a:tc>
                <a:tc>
                  <a:txBody>
                    <a:bodyPr/>
                    <a:lstStyle/>
                    <a:p>
                      <a:pPr marL="91440" marR="0" lvl="0" indent="0" algn="l" defTabSz="914400" rtl="0" eaLnBrk="1" fontAlgn="base" latinLnBrk="0" hangingPunct="1">
                        <a:lnSpc>
                          <a:spcPct val="90000"/>
                        </a:lnSpc>
                        <a:spcBef>
                          <a:spcPct val="5000"/>
                        </a:spcBef>
                        <a:spcAft>
                          <a:spcPct val="0"/>
                        </a:spcAft>
                        <a:buClr>
                          <a:srgbClr val="5F1D11"/>
                        </a:buClr>
                        <a:buSzTx/>
                        <a:buFontTx/>
                        <a:buNone/>
                        <a:tabLst/>
                      </a:pPr>
                      <a:r>
                        <a:rPr kumimoji="0" lang="en-US" sz="1800" b="0" i="0" u="none" strike="noStrike" cap="none" normalizeH="0" baseline="0" dirty="0" smtClean="0">
                          <a:ln>
                            <a:noFill/>
                          </a:ln>
                          <a:solidFill>
                            <a:srgbClr val="000000"/>
                          </a:solidFill>
                          <a:effectLst/>
                          <a:latin typeface="+mj-lt"/>
                        </a:rPr>
                        <a:t>$150 copay per visit, plus 20% after deductible</a:t>
                      </a:r>
                    </a:p>
                    <a:p>
                      <a:pPr marL="91440" marR="0" lvl="0" indent="0" algn="l" defTabSz="914400" rtl="0" eaLnBrk="1" fontAlgn="base" latinLnBrk="0" hangingPunct="1">
                        <a:lnSpc>
                          <a:spcPct val="90000"/>
                        </a:lnSpc>
                        <a:spcBef>
                          <a:spcPct val="5000"/>
                        </a:spcBef>
                        <a:spcAft>
                          <a:spcPct val="0"/>
                        </a:spcAft>
                        <a:buClr>
                          <a:srgbClr val="5F1D11"/>
                        </a:buClr>
                        <a:buSzTx/>
                        <a:buFontTx/>
                        <a:buNone/>
                        <a:tabLst/>
                      </a:pPr>
                      <a:r>
                        <a:rPr kumimoji="0" lang="en-US" sz="1400" b="0" i="0" u="none" strike="noStrike" cap="none" normalizeH="0" baseline="0" dirty="0" smtClean="0">
                          <a:ln>
                            <a:noFill/>
                          </a:ln>
                          <a:solidFill>
                            <a:srgbClr val="000000"/>
                          </a:solidFill>
                          <a:effectLst/>
                          <a:latin typeface="+mj-lt"/>
                        </a:rPr>
                        <a:t>($150 </a:t>
                      </a:r>
                      <a:r>
                        <a:rPr kumimoji="0" lang="en-US" sz="1400" b="0" i="0" u="none" strike="noStrike" cap="none" normalizeH="0" baseline="0" dirty="0" err="1" smtClean="0">
                          <a:ln>
                            <a:noFill/>
                          </a:ln>
                          <a:solidFill>
                            <a:srgbClr val="000000"/>
                          </a:solidFill>
                          <a:effectLst/>
                          <a:latin typeface="+mj-lt"/>
                        </a:rPr>
                        <a:t>copay</a:t>
                      </a:r>
                      <a:r>
                        <a:rPr kumimoji="0" lang="en-US" sz="1400" b="0" i="0" u="none" strike="noStrike" cap="none" normalizeH="0" baseline="0" dirty="0" smtClean="0">
                          <a:ln>
                            <a:noFill/>
                          </a:ln>
                          <a:solidFill>
                            <a:srgbClr val="000000"/>
                          </a:solidFill>
                          <a:effectLst/>
                          <a:latin typeface="+mj-lt"/>
                        </a:rPr>
                        <a:t> waived if admitted within 24 hours)</a:t>
                      </a:r>
                      <a:endParaRPr kumimoji="0" lang="en-US" sz="1400" b="0" i="1" u="none" strike="noStrike" cap="none" normalizeH="0" baseline="0" dirty="0" smtClean="0">
                        <a:ln>
                          <a:noFill/>
                        </a:ln>
                        <a:solidFill>
                          <a:srgbClr val="990000"/>
                        </a:solidFill>
                        <a:effectLst/>
                        <a:latin typeface="+mj-lt"/>
                      </a:endParaRPr>
                    </a:p>
                  </a:txBody>
                  <a:tcPr marL="91435" marR="91435" marT="45728" marB="45728"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sp>
        <p:nvSpPr>
          <p:cNvPr id="80933" name="Rectangle 39"/>
          <p:cNvSpPr>
            <a:spLocks noGrp="1" noChangeArrowheads="1"/>
          </p:cNvSpPr>
          <p:nvPr>
            <p:ph type="title"/>
          </p:nvPr>
        </p:nvSpPr>
        <p:spPr>
          <a:xfrm>
            <a:off x="476014" y="-167438"/>
            <a:ext cx="8229600" cy="1143000"/>
          </a:xfrm>
        </p:spPr>
        <p:txBody>
          <a:bodyPr/>
          <a:lstStyle/>
          <a:p>
            <a:pPr eaLnBrk="1" hangingPunct="1">
              <a:lnSpc>
                <a:spcPct val="80000"/>
              </a:lnSpc>
            </a:pPr>
            <a:r>
              <a:rPr lang="en-US" dirty="0">
                <a:cs typeface="Calibri" charset="0"/>
              </a:rPr>
              <a:t>$20 PCP </a:t>
            </a:r>
            <a:r>
              <a:rPr lang="en-US" dirty="0" smtClean="0">
                <a:cs typeface="Calibri" charset="0"/>
              </a:rPr>
              <a:t>office visit</a:t>
            </a:r>
            <a:r>
              <a:rPr lang="en-US" dirty="0">
                <a:cs typeface="Calibri" charset="0"/>
              </a:rPr>
              <a:t/>
            </a:r>
            <a:br>
              <a:rPr lang="en-US" dirty="0">
                <a:cs typeface="Calibri" charset="0"/>
              </a:rPr>
            </a:br>
            <a:r>
              <a:rPr lang="en-US" dirty="0">
                <a:cs typeface="Calibri" charset="0"/>
              </a:rPr>
              <a:t>$50 Specialty </a:t>
            </a:r>
            <a:r>
              <a:rPr lang="en-US" dirty="0" smtClean="0">
                <a:cs typeface="Calibri" charset="0"/>
              </a:rPr>
              <a:t>office visit</a:t>
            </a:r>
            <a:endParaRPr lang="en-US" dirty="0">
              <a:cs typeface="Calibri" charset="0"/>
            </a:endParaRPr>
          </a:p>
        </p:txBody>
      </p:sp>
      <p:sp>
        <p:nvSpPr>
          <p:cNvPr id="80934" name="Slide Number Placeholder 2"/>
          <p:cNvSpPr txBox="1">
            <a:spLocks noGrp="1"/>
          </p:cNvSpPr>
          <p:nvPr/>
        </p:nvSpPr>
        <p:spPr bwMode="auto">
          <a:xfrm>
            <a:off x="7005638" y="6640513"/>
            <a:ext cx="21336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endParaRPr lang="en-US" sz="900" b="1" dirty="0">
              <a:solidFill>
                <a:srgbClr val="FFFFFF"/>
              </a:solidFill>
              <a:latin typeface="+mj-lt"/>
            </a:endParaRPr>
          </a:p>
        </p:txBody>
      </p:sp>
      <p:pic>
        <p:nvPicPr>
          <p:cNvPr id="7" name="Picture 2"/>
          <p:cNvPicPr>
            <a:picLocks noChangeAspect="1" noChangeArrowheads="1"/>
          </p:cNvPicPr>
          <p:nvPr/>
        </p:nvPicPr>
        <p:blipFill>
          <a:blip r:embed="rId3"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6934200" y="5791200"/>
            <a:ext cx="19843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15966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76014" y="255824"/>
            <a:ext cx="8229600" cy="715962"/>
          </a:xfrm>
        </p:spPr>
        <p:txBody>
          <a:bodyPr/>
          <a:lstStyle/>
          <a:p>
            <a:pPr eaLnBrk="1" hangingPunct="1">
              <a:lnSpc>
                <a:spcPct val="80000"/>
              </a:lnSpc>
              <a:spcBef>
                <a:spcPct val="50000"/>
              </a:spcBef>
            </a:pPr>
            <a:r>
              <a:rPr lang="en-US" dirty="0">
                <a:cs typeface="Calibri" charset="0"/>
              </a:rPr>
              <a:t>Unlimited Rx </a:t>
            </a:r>
            <a:r>
              <a:rPr lang="en-US" dirty="0" smtClean="0">
                <a:cs typeface="Calibri" charset="0"/>
              </a:rPr>
              <a:t>benefit, plus </a:t>
            </a:r>
            <a:r>
              <a:rPr lang="en-US" dirty="0">
                <a:cs typeface="Calibri" charset="0"/>
              </a:rPr>
              <a:t>only </a:t>
            </a:r>
            <a:r>
              <a:rPr lang="en-US" dirty="0" smtClean="0">
                <a:cs typeface="Calibri" charset="0"/>
              </a:rPr>
              <a:t/>
            </a:r>
            <a:br>
              <a:rPr lang="en-US" dirty="0" smtClean="0">
                <a:cs typeface="Calibri" charset="0"/>
              </a:rPr>
            </a:br>
            <a:r>
              <a:rPr lang="en-US" b="1" dirty="0" smtClean="0">
                <a:cs typeface="Calibri" charset="0"/>
              </a:rPr>
              <a:t>$</a:t>
            </a:r>
            <a:r>
              <a:rPr lang="en-US" b="1" dirty="0">
                <a:cs typeface="Calibri" charset="0"/>
              </a:rPr>
              <a:t>3 for</a:t>
            </a:r>
            <a:r>
              <a:rPr lang="en-US" dirty="0">
                <a:cs typeface="Calibri" charset="0"/>
              </a:rPr>
              <a:t> </a:t>
            </a:r>
            <a:r>
              <a:rPr lang="en-US" dirty="0" smtClean="0">
                <a:cs typeface="Calibri" charset="0"/>
              </a:rPr>
              <a:t>generic drugs</a:t>
            </a:r>
            <a:r>
              <a:rPr lang="en-US" dirty="0">
                <a:cs typeface="Calibri" charset="0"/>
              </a:rPr>
              <a:t>!</a:t>
            </a:r>
            <a:r>
              <a:rPr lang="en-US" b="1" dirty="0">
                <a:cs typeface="Calibri" charset="0"/>
              </a:rPr>
              <a:t> </a:t>
            </a:r>
          </a:p>
        </p:txBody>
      </p:sp>
      <p:sp>
        <p:nvSpPr>
          <p:cNvPr id="81924" name="Rectangle 6"/>
          <p:cNvSpPr>
            <a:spLocks noChangeArrowheads="1"/>
          </p:cNvSpPr>
          <p:nvPr/>
        </p:nvSpPr>
        <p:spPr bwMode="auto">
          <a:xfrm>
            <a:off x="409366" y="5909233"/>
            <a:ext cx="6018044" cy="42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91440" indent="-457200">
              <a:lnSpc>
                <a:spcPct val="90000"/>
              </a:lnSpc>
              <a:spcBef>
                <a:spcPct val="50000"/>
              </a:spcBef>
              <a:tabLst>
                <a:tab pos="55563" algn="l"/>
              </a:tabLst>
            </a:pPr>
            <a:r>
              <a:rPr lang="en-US" sz="1200" dirty="0">
                <a:solidFill>
                  <a:srgbClr val="000000"/>
                </a:solidFill>
                <a:latin typeface="+mj-lt"/>
              </a:rPr>
              <a:t>* If a brand-name prescription is dispensed when a generic is available, a copay of 50% applies </a:t>
            </a:r>
            <a:r>
              <a:rPr lang="en-US" sz="1200" dirty="0" smtClean="0">
                <a:solidFill>
                  <a:srgbClr val="000000"/>
                </a:solidFill>
                <a:latin typeface="+mj-lt"/>
              </a:rPr>
              <a:t>   after </a:t>
            </a:r>
            <a:r>
              <a:rPr lang="en-US" sz="1200" dirty="0">
                <a:solidFill>
                  <a:srgbClr val="000000"/>
                </a:solidFill>
                <a:latin typeface="+mj-lt"/>
              </a:rPr>
              <a:t>deductible</a:t>
            </a:r>
          </a:p>
        </p:txBody>
      </p:sp>
      <p:pic>
        <p:nvPicPr>
          <p:cNvPr id="81925" name="Picture 2"/>
          <p:cNvPicPr>
            <a:picLocks noChangeAspect="1" noChangeArrowheads="1"/>
          </p:cNvPicPr>
          <p:nvPr/>
        </p:nvPicPr>
        <p:blipFill>
          <a:blip r:embed="rId3"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7010400" y="5846763"/>
            <a:ext cx="19843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27604" name="Group 244"/>
          <p:cNvGraphicFramePr>
            <a:graphicFrameLocks noGrp="1"/>
          </p:cNvGraphicFramePr>
          <p:nvPr>
            <p:extLst>
              <p:ext uri="{D42A27DB-BD31-4B8C-83A1-F6EECF244321}">
                <p14:modId xmlns:p14="http://schemas.microsoft.com/office/powerpoint/2010/main" val="2913279399"/>
              </p:ext>
            </p:extLst>
          </p:nvPr>
        </p:nvGraphicFramePr>
        <p:xfrm>
          <a:off x="575238" y="1390650"/>
          <a:ext cx="8096638" cy="3705791"/>
        </p:xfrm>
        <a:graphic>
          <a:graphicData uri="http://schemas.openxmlformats.org/drawingml/2006/table">
            <a:tbl>
              <a:tblPr/>
              <a:tblGrid>
                <a:gridCol w="2788311"/>
                <a:gridCol w="2556610"/>
                <a:gridCol w="2751717"/>
              </a:tblGrid>
              <a:tr h="356576">
                <a:tc gridSpan="3">
                  <a:txBody>
                    <a:bodyPr/>
                    <a:lstStyle/>
                    <a:p>
                      <a:pPr marL="91440" marR="0" lvl="0" indent="0" algn="l" defTabSz="914400" rtl="0" eaLnBrk="1" fontAlgn="base" latinLnBrk="0" hangingPunct="1">
                        <a:lnSpc>
                          <a:spcPct val="90000"/>
                        </a:lnSpc>
                        <a:spcBef>
                          <a:spcPct val="20000"/>
                        </a:spcBef>
                        <a:spcAft>
                          <a:spcPct val="0"/>
                        </a:spcAft>
                        <a:buClr>
                          <a:schemeClr val="hlink"/>
                        </a:buClr>
                        <a:buSzPct val="110000"/>
                        <a:buFontTx/>
                        <a:buNone/>
                        <a:tabLst/>
                      </a:pPr>
                      <a:r>
                        <a:rPr kumimoji="0" lang="en-US" sz="1800" b="1" i="0" u="none" strike="noStrike" cap="none" normalizeH="0" baseline="0" dirty="0" smtClean="0">
                          <a:ln>
                            <a:noFill/>
                          </a:ln>
                          <a:solidFill>
                            <a:schemeClr val="bg1"/>
                          </a:solidFill>
                          <a:effectLst/>
                          <a:latin typeface="+mn-lt"/>
                        </a:rPr>
                        <a:t>Prescription Drugs</a:t>
                      </a:r>
                    </a:p>
                  </a:txBody>
                  <a:tcPr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chemeClr val="accent6">
                        <a:lumMod val="75000"/>
                      </a:schemeClr>
                    </a:solidFill>
                  </a:tcPr>
                </a:tc>
                <a:tc hMerge="1">
                  <a:txBody>
                    <a:bodyPr/>
                    <a:lstStyle/>
                    <a:p>
                      <a:endParaRPr lang="en-US"/>
                    </a:p>
                  </a:txBody>
                  <a:tcPr/>
                </a:tc>
                <a:tc hMerge="1">
                  <a:txBody>
                    <a:bodyPr/>
                    <a:lstStyle/>
                    <a:p>
                      <a:endParaRPr lang="en-US"/>
                    </a:p>
                  </a:txBody>
                  <a:tcPr/>
                </a:tc>
              </a:tr>
              <a:tr h="455986">
                <a:tc>
                  <a:txBody>
                    <a:bodyPr/>
                    <a:lstStyle/>
                    <a:p>
                      <a:pPr marL="91440" marR="0" lvl="0" indent="0" algn="l" defTabSz="914400" rtl="0" eaLnBrk="1" fontAlgn="base" latinLnBrk="0" hangingPunct="1">
                        <a:lnSpc>
                          <a:spcPct val="90000"/>
                        </a:lnSpc>
                        <a:spcBef>
                          <a:spcPct val="20000"/>
                        </a:spcBef>
                        <a:spcAft>
                          <a:spcPct val="0"/>
                        </a:spcAft>
                        <a:buClr>
                          <a:schemeClr val="hlink"/>
                        </a:buClr>
                        <a:buSzPct val="110000"/>
                        <a:buFontTx/>
                        <a:buNone/>
                        <a:tabLst/>
                      </a:pPr>
                      <a:endParaRPr kumimoji="0" lang="en-US" sz="1600" b="1" i="0" u="none" strike="noStrike" cap="none" normalizeH="0" baseline="0" dirty="0" smtClean="0">
                        <a:ln>
                          <a:noFill/>
                        </a:ln>
                        <a:solidFill>
                          <a:schemeClr val="bg1"/>
                        </a:solidFill>
                        <a:effectLst/>
                        <a:latin typeface="+mn-lt"/>
                      </a:endParaRPr>
                    </a:p>
                  </a:txBody>
                  <a:tcPr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chemeClr val="accent1">
                        <a:lumMod val="75000"/>
                      </a:schemeClr>
                    </a:solidFill>
                  </a:tcPr>
                </a:tc>
                <a:tc>
                  <a:txBody>
                    <a:bodyPr/>
                    <a:lstStyle/>
                    <a:p>
                      <a:pPr marL="91440" marR="0" lvl="0" indent="0" algn="l" defTabSz="914400" rtl="0" eaLnBrk="1" fontAlgn="base" latinLnBrk="0" hangingPunct="1">
                        <a:lnSpc>
                          <a:spcPct val="90000"/>
                        </a:lnSpc>
                        <a:spcBef>
                          <a:spcPct val="20000"/>
                        </a:spcBef>
                        <a:spcAft>
                          <a:spcPct val="0"/>
                        </a:spcAft>
                        <a:buClr>
                          <a:schemeClr val="hlink"/>
                        </a:buClr>
                        <a:buSzPct val="110000"/>
                        <a:buFontTx/>
                        <a:buNone/>
                        <a:tabLst/>
                      </a:pPr>
                      <a:r>
                        <a:rPr kumimoji="0" lang="en-US" sz="1600" b="1" i="0" u="none" strike="noStrike" cap="none" normalizeH="0" baseline="0" dirty="0" smtClean="0">
                          <a:ln>
                            <a:noFill/>
                          </a:ln>
                          <a:solidFill>
                            <a:schemeClr val="bg1"/>
                          </a:solidFill>
                          <a:effectLst/>
                          <a:latin typeface="+mn-lt"/>
                        </a:rPr>
                        <a:t>Retail </a:t>
                      </a:r>
                      <a:br>
                        <a:rPr kumimoji="0" lang="en-US" sz="1600" b="1" i="0" u="none" strike="noStrike" cap="none" normalizeH="0" baseline="0" dirty="0" smtClean="0">
                          <a:ln>
                            <a:noFill/>
                          </a:ln>
                          <a:solidFill>
                            <a:schemeClr val="bg1"/>
                          </a:solidFill>
                          <a:effectLst/>
                          <a:latin typeface="+mn-lt"/>
                        </a:rPr>
                      </a:br>
                      <a:r>
                        <a:rPr kumimoji="0" lang="en-US" sz="1600" b="1" i="0" u="none" strike="noStrike" cap="none" normalizeH="0" baseline="0" dirty="0" smtClean="0">
                          <a:ln>
                            <a:noFill/>
                          </a:ln>
                          <a:solidFill>
                            <a:schemeClr val="bg1"/>
                          </a:solidFill>
                          <a:effectLst/>
                          <a:latin typeface="+mn-lt"/>
                        </a:rPr>
                        <a:t>(up to 34-day supply)</a:t>
                      </a:r>
                    </a:p>
                  </a:txBody>
                  <a:tcPr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chemeClr val="accent1">
                        <a:lumMod val="75000"/>
                      </a:schemeClr>
                    </a:solidFill>
                  </a:tcPr>
                </a:tc>
                <a:tc>
                  <a:txBody>
                    <a:bodyPr/>
                    <a:lstStyle/>
                    <a:p>
                      <a:pPr marL="91440" marR="0" lvl="0" indent="0" algn="l" defTabSz="914400" rtl="0" eaLnBrk="1" fontAlgn="base" latinLnBrk="0" hangingPunct="1">
                        <a:lnSpc>
                          <a:spcPct val="90000"/>
                        </a:lnSpc>
                        <a:spcBef>
                          <a:spcPct val="20000"/>
                        </a:spcBef>
                        <a:spcAft>
                          <a:spcPct val="0"/>
                        </a:spcAft>
                        <a:buClr>
                          <a:schemeClr val="hlink"/>
                        </a:buClr>
                        <a:buSzPct val="110000"/>
                        <a:buFontTx/>
                        <a:buNone/>
                        <a:tabLst/>
                      </a:pPr>
                      <a:r>
                        <a:rPr kumimoji="0" lang="en-US" sz="1600" b="1" i="0" u="none" strike="noStrike" cap="none" normalizeH="0" baseline="0" dirty="0" smtClean="0">
                          <a:ln>
                            <a:noFill/>
                          </a:ln>
                          <a:solidFill>
                            <a:schemeClr val="bg1"/>
                          </a:solidFill>
                          <a:effectLst/>
                          <a:latin typeface="+mn-lt"/>
                        </a:rPr>
                        <a:t>Mail Order</a:t>
                      </a:r>
                      <a:br>
                        <a:rPr kumimoji="0" lang="en-US" sz="1600" b="1" i="0" u="none" strike="noStrike" cap="none" normalizeH="0" baseline="0" dirty="0" smtClean="0">
                          <a:ln>
                            <a:noFill/>
                          </a:ln>
                          <a:solidFill>
                            <a:schemeClr val="bg1"/>
                          </a:solidFill>
                          <a:effectLst/>
                          <a:latin typeface="+mn-lt"/>
                        </a:rPr>
                      </a:br>
                      <a:r>
                        <a:rPr kumimoji="0" lang="en-US" sz="1600" b="1" i="0" u="none" strike="noStrike" cap="none" normalizeH="0" baseline="0" dirty="0" smtClean="0">
                          <a:ln>
                            <a:noFill/>
                          </a:ln>
                          <a:solidFill>
                            <a:schemeClr val="bg1"/>
                          </a:solidFill>
                          <a:effectLst/>
                          <a:latin typeface="+mn-lt"/>
                        </a:rPr>
                        <a:t>(up to 90-day supply)</a:t>
                      </a:r>
                    </a:p>
                  </a:txBody>
                  <a:tcPr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chemeClr val="accent1">
                        <a:lumMod val="75000"/>
                      </a:schemeClr>
                    </a:solidFill>
                  </a:tcPr>
                </a:tc>
              </a:tr>
              <a:tr h="338740">
                <a:tc>
                  <a:txBody>
                    <a:bodyPr/>
                    <a:lstStyle/>
                    <a:p>
                      <a:pPr marL="91440" marR="0" lvl="0" indent="0" algn="l" defTabSz="914400" rtl="0" eaLnBrk="1" fontAlgn="base" latinLnBrk="0" hangingPunct="1">
                        <a:lnSpc>
                          <a:spcPct val="90000"/>
                        </a:lnSpc>
                        <a:spcBef>
                          <a:spcPct val="20000"/>
                        </a:spcBef>
                        <a:spcAft>
                          <a:spcPct val="0"/>
                        </a:spcAft>
                        <a:buClr>
                          <a:schemeClr val="hlink"/>
                        </a:buClr>
                        <a:buSzPct val="110000"/>
                        <a:buFontTx/>
                        <a:buNone/>
                        <a:tabLst/>
                      </a:pPr>
                      <a:r>
                        <a:rPr kumimoji="0" lang="en-US" sz="1600" b="1" i="0" u="none" strike="noStrike" cap="none" normalizeH="0" baseline="0" dirty="0" smtClean="0">
                          <a:ln>
                            <a:noFill/>
                          </a:ln>
                          <a:solidFill>
                            <a:schemeClr val="bg1"/>
                          </a:solidFill>
                          <a:effectLst/>
                          <a:latin typeface="+mn-lt"/>
                        </a:rPr>
                        <a:t>Rx Maximum</a:t>
                      </a:r>
                    </a:p>
                  </a:txBody>
                  <a:tcPr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rgbClr val="008000"/>
                    </a:solidFill>
                  </a:tcPr>
                </a:tc>
                <a:tc gridSpan="2">
                  <a:txBody>
                    <a:bodyPr/>
                    <a:lstStyle/>
                    <a:p>
                      <a:pPr marL="91440" marR="0" lvl="0" indent="0" algn="l" defTabSz="914400" rtl="0" eaLnBrk="1" fontAlgn="base" latinLnBrk="0" hangingPunct="1">
                        <a:lnSpc>
                          <a:spcPct val="90000"/>
                        </a:lnSpc>
                        <a:spcBef>
                          <a:spcPct val="20000"/>
                        </a:spcBef>
                        <a:spcAft>
                          <a:spcPct val="0"/>
                        </a:spcAft>
                        <a:buClr>
                          <a:schemeClr val="hlink"/>
                        </a:buClr>
                        <a:buSzPct val="110000"/>
                        <a:buFontTx/>
                        <a:buNone/>
                        <a:tabLst/>
                      </a:pPr>
                      <a:r>
                        <a:rPr kumimoji="0" lang="en-US" sz="1600" b="1" i="0" u="none" strike="noStrike" cap="none" normalizeH="0" baseline="0" dirty="0" smtClean="0">
                          <a:ln>
                            <a:noFill/>
                          </a:ln>
                          <a:solidFill>
                            <a:schemeClr val="bg1"/>
                          </a:solidFill>
                          <a:effectLst/>
                          <a:latin typeface="+mn-lt"/>
                        </a:rPr>
                        <a:t>Unlimited</a:t>
                      </a:r>
                    </a:p>
                  </a:txBody>
                  <a:tcPr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rgbClr val="008000"/>
                    </a:solidFill>
                  </a:tcPr>
                </a:tc>
                <a:tc hMerge="1">
                  <a:txBody>
                    <a:bodyPr/>
                    <a:lstStyle/>
                    <a:p>
                      <a:endParaRPr lang="en-US"/>
                    </a:p>
                  </a:txBody>
                  <a:tcPr/>
                </a:tc>
              </a:tr>
              <a:tr h="647980">
                <a:tc>
                  <a:txBody>
                    <a:bodyPr/>
                    <a:lstStyle/>
                    <a:p>
                      <a:pPr marL="91440" marR="0" lvl="0" indent="0" algn="l" defTabSz="914400" rtl="0" eaLnBrk="1" fontAlgn="base" latinLnBrk="0" hangingPunct="1">
                        <a:lnSpc>
                          <a:spcPct val="90000"/>
                        </a:lnSpc>
                        <a:spcBef>
                          <a:spcPct val="20000"/>
                        </a:spcBef>
                        <a:spcAft>
                          <a:spcPct val="0"/>
                        </a:spcAft>
                        <a:buClr>
                          <a:schemeClr val="hlink"/>
                        </a:buClr>
                        <a:buSzPct val="110000"/>
                        <a:buFontTx/>
                        <a:buNone/>
                        <a:tabLst/>
                      </a:pPr>
                      <a:r>
                        <a:rPr kumimoji="0" lang="en-US" sz="1600" b="0" i="0" u="none" strike="noStrike" cap="none" normalizeH="0" baseline="0" dirty="0" smtClean="0">
                          <a:ln>
                            <a:noFill/>
                          </a:ln>
                          <a:solidFill>
                            <a:schemeClr val="tx1"/>
                          </a:solidFill>
                          <a:effectLst/>
                          <a:latin typeface="+mn-lt"/>
                        </a:rPr>
                        <a:t>Rx Deductible </a:t>
                      </a:r>
                      <a:br>
                        <a:rPr kumimoji="0" lang="en-US" sz="1600" b="0" i="0" u="none" strike="noStrike" cap="none" normalizeH="0" baseline="0" dirty="0" smtClean="0">
                          <a:ln>
                            <a:noFill/>
                          </a:ln>
                          <a:solidFill>
                            <a:schemeClr val="tx1"/>
                          </a:solidFill>
                          <a:effectLst/>
                          <a:latin typeface="+mn-lt"/>
                        </a:rPr>
                      </a:br>
                      <a:r>
                        <a:rPr kumimoji="0" lang="en-US" sz="1600" b="0" i="0" u="none" strike="noStrike" cap="none" normalizeH="0" baseline="0" dirty="0" smtClean="0">
                          <a:ln>
                            <a:noFill/>
                          </a:ln>
                          <a:solidFill>
                            <a:schemeClr val="tx1"/>
                          </a:solidFill>
                          <a:effectLst/>
                          <a:latin typeface="+mn-lt"/>
                        </a:rPr>
                        <a:t>Applies to Brand and </a:t>
                      </a:r>
                      <a:br>
                        <a:rPr kumimoji="0" lang="en-US" sz="1600" b="0" i="0" u="none" strike="noStrike" cap="none" normalizeH="0" baseline="0" dirty="0" smtClean="0">
                          <a:ln>
                            <a:noFill/>
                          </a:ln>
                          <a:solidFill>
                            <a:schemeClr val="tx1"/>
                          </a:solidFill>
                          <a:effectLst/>
                          <a:latin typeface="+mn-lt"/>
                        </a:rPr>
                      </a:br>
                      <a:r>
                        <a:rPr kumimoji="0" lang="en-US" sz="1600" b="0" i="0" u="none" strike="noStrike" cap="none" normalizeH="0" baseline="0" dirty="0" smtClean="0">
                          <a:ln>
                            <a:noFill/>
                          </a:ln>
                          <a:solidFill>
                            <a:schemeClr val="tx1"/>
                          </a:solidFill>
                          <a:effectLst/>
                          <a:latin typeface="+mn-lt"/>
                        </a:rPr>
                        <a:t>Non-Preferred</a:t>
                      </a:r>
                    </a:p>
                  </a:txBody>
                  <a:tcPr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91440" marR="0" lvl="0" indent="0" algn="l" defTabSz="914400" rtl="0" eaLnBrk="1" fontAlgn="base" latinLnBrk="0" hangingPunct="1">
                        <a:lnSpc>
                          <a:spcPct val="90000"/>
                        </a:lnSpc>
                        <a:spcBef>
                          <a:spcPct val="20000"/>
                        </a:spcBef>
                        <a:spcAft>
                          <a:spcPct val="0"/>
                        </a:spcAft>
                        <a:buClr>
                          <a:schemeClr val="hlink"/>
                        </a:buClr>
                        <a:buSzPct val="110000"/>
                        <a:buFontTx/>
                        <a:buNone/>
                        <a:tabLst/>
                      </a:pPr>
                      <a:r>
                        <a:rPr kumimoji="0" lang="en-US" sz="1600" b="0" i="0" u="none" strike="noStrike" cap="none" normalizeH="0" baseline="0" dirty="0" smtClean="0">
                          <a:ln>
                            <a:noFill/>
                          </a:ln>
                          <a:solidFill>
                            <a:schemeClr val="tx1"/>
                          </a:solidFill>
                          <a:effectLst/>
                          <a:latin typeface="+mn-lt"/>
                        </a:rPr>
                        <a:t>$100 </a:t>
                      </a:r>
                    </a:p>
                    <a:p>
                      <a:pPr marL="91440" marR="0" lvl="0" indent="0" algn="l" defTabSz="914400" rtl="0" eaLnBrk="1" fontAlgn="base" latinLnBrk="0" hangingPunct="1">
                        <a:lnSpc>
                          <a:spcPct val="90000"/>
                        </a:lnSpc>
                        <a:spcBef>
                          <a:spcPct val="20000"/>
                        </a:spcBef>
                        <a:spcAft>
                          <a:spcPct val="0"/>
                        </a:spcAft>
                        <a:buClr>
                          <a:schemeClr val="hlink"/>
                        </a:buClr>
                        <a:buSzPct val="110000"/>
                        <a:buFontTx/>
                        <a:buNone/>
                        <a:tabLst/>
                      </a:pPr>
                      <a:r>
                        <a:rPr kumimoji="0" lang="en-US" sz="1000" b="0" i="0" u="none" strike="noStrike" cap="none" normalizeH="0" baseline="0" dirty="0" smtClean="0">
                          <a:ln>
                            <a:noFill/>
                          </a:ln>
                          <a:solidFill>
                            <a:schemeClr val="tx1"/>
                          </a:solidFill>
                          <a:effectLst/>
                          <a:latin typeface="+mn-lt"/>
                        </a:rPr>
                        <a:t>(Does not apply to generics)</a:t>
                      </a:r>
                    </a:p>
                  </a:txBody>
                  <a:tcPr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91440" marR="0" lvl="0" indent="0" algn="l" defTabSz="914400" rtl="0" eaLnBrk="1" fontAlgn="base" latinLnBrk="0" hangingPunct="1">
                        <a:lnSpc>
                          <a:spcPct val="90000"/>
                        </a:lnSpc>
                        <a:spcBef>
                          <a:spcPct val="20000"/>
                        </a:spcBef>
                        <a:spcAft>
                          <a:spcPct val="0"/>
                        </a:spcAft>
                        <a:buClr>
                          <a:schemeClr val="hlink"/>
                        </a:buClr>
                        <a:buSzPct val="110000"/>
                        <a:buFontTx/>
                        <a:buNone/>
                        <a:tabLst/>
                        <a:defRPr/>
                      </a:pPr>
                      <a:r>
                        <a:rPr kumimoji="0" lang="en-US" sz="1600" b="0" i="0" u="none" strike="noStrike" cap="none" normalizeH="0" baseline="0" dirty="0" smtClean="0">
                          <a:ln>
                            <a:noFill/>
                          </a:ln>
                          <a:solidFill>
                            <a:schemeClr val="tx1"/>
                          </a:solidFill>
                          <a:effectLst/>
                          <a:latin typeface="+mn-lt"/>
                        </a:rPr>
                        <a:t>$100</a:t>
                      </a:r>
                      <a:br>
                        <a:rPr kumimoji="0" lang="en-US" sz="1600" b="0" i="0" u="none" strike="noStrike" cap="none" normalizeH="0" baseline="0" dirty="0" smtClean="0">
                          <a:ln>
                            <a:noFill/>
                          </a:ln>
                          <a:solidFill>
                            <a:schemeClr val="tx1"/>
                          </a:solidFill>
                          <a:effectLst/>
                          <a:latin typeface="+mn-lt"/>
                        </a:rPr>
                      </a:br>
                      <a:r>
                        <a:rPr kumimoji="0" lang="en-US" sz="1000" b="0" i="0" u="none" strike="noStrike" cap="none" normalizeH="0" baseline="0" dirty="0" smtClean="0">
                          <a:ln>
                            <a:noFill/>
                          </a:ln>
                          <a:solidFill>
                            <a:schemeClr val="tx1"/>
                          </a:solidFill>
                          <a:effectLst/>
                          <a:latin typeface="+mn-lt"/>
                        </a:rPr>
                        <a:t>(Does not apply to generics)</a:t>
                      </a:r>
                    </a:p>
                  </a:txBody>
                  <a:tcPr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r>
              <a:tr h="399988">
                <a:tc>
                  <a:txBody>
                    <a:bodyPr/>
                    <a:lstStyle/>
                    <a:p>
                      <a:pPr marL="91440" marR="0" lvl="0" indent="0" algn="l" defTabSz="914400" rtl="0" eaLnBrk="1" fontAlgn="base" latinLnBrk="0" hangingPunct="1">
                        <a:lnSpc>
                          <a:spcPct val="90000"/>
                        </a:lnSpc>
                        <a:spcBef>
                          <a:spcPct val="20000"/>
                        </a:spcBef>
                        <a:spcAft>
                          <a:spcPct val="0"/>
                        </a:spcAft>
                        <a:buClr>
                          <a:schemeClr val="hlink"/>
                        </a:buClr>
                        <a:buSzPct val="110000"/>
                        <a:buFontTx/>
                        <a:buNone/>
                        <a:tabLst/>
                      </a:pPr>
                      <a:r>
                        <a:rPr kumimoji="0" lang="en-US" sz="1600" b="0" i="0" u="none" strike="noStrike" cap="none" normalizeH="0" baseline="0" dirty="0" smtClean="0">
                          <a:ln>
                            <a:noFill/>
                          </a:ln>
                          <a:solidFill>
                            <a:schemeClr val="tx1"/>
                          </a:solidFill>
                          <a:effectLst/>
                          <a:latin typeface="+mn-lt"/>
                        </a:rPr>
                        <a:t>Generic</a:t>
                      </a:r>
                    </a:p>
                  </a:txBody>
                  <a:tcPr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DFF1DF"/>
                    </a:solidFill>
                  </a:tcPr>
                </a:tc>
                <a:tc>
                  <a:txBody>
                    <a:bodyPr/>
                    <a:lstStyle/>
                    <a:p>
                      <a:pPr marL="91440" marR="0" lvl="0" indent="0" algn="l" defTabSz="914400" rtl="0" eaLnBrk="1" fontAlgn="base" latinLnBrk="0" hangingPunct="1">
                        <a:lnSpc>
                          <a:spcPct val="90000"/>
                        </a:lnSpc>
                        <a:spcBef>
                          <a:spcPct val="20000"/>
                        </a:spcBef>
                        <a:spcAft>
                          <a:spcPct val="0"/>
                        </a:spcAft>
                        <a:buClr>
                          <a:schemeClr val="hlink"/>
                        </a:buClr>
                        <a:buSzPct val="110000"/>
                        <a:buFontTx/>
                        <a:buNone/>
                        <a:tabLst/>
                      </a:pPr>
                      <a:r>
                        <a:rPr kumimoji="0" lang="en-US" sz="1600" b="0" i="0" u="none" strike="noStrike" cap="none" normalizeH="0" baseline="0" dirty="0" smtClean="0">
                          <a:ln>
                            <a:noFill/>
                          </a:ln>
                          <a:solidFill>
                            <a:schemeClr val="tx1"/>
                          </a:solidFill>
                          <a:effectLst/>
                          <a:latin typeface="+mn-lt"/>
                        </a:rPr>
                        <a:t>$3</a:t>
                      </a:r>
                    </a:p>
                  </a:txBody>
                  <a:tcPr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DFF1DF"/>
                    </a:solidFill>
                  </a:tcPr>
                </a:tc>
                <a:tc>
                  <a:txBody>
                    <a:bodyPr/>
                    <a:lstStyle/>
                    <a:p>
                      <a:pPr marL="91440" marR="0" lvl="0" indent="0" algn="l" defTabSz="914400" rtl="0" eaLnBrk="1" fontAlgn="base" latinLnBrk="0" hangingPunct="1">
                        <a:lnSpc>
                          <a:spcPct val="90000"/>
                        </a:lnSpc>
                        <a:spcBef>
                          <a:spcPct val="20000"/>
                        </a:spcBef>
                        <a:spcAft>
                          <a:spcPct val="0"/>
                        </a:spcAft>
                        <a:buClr>
                          <a:schemeClr val="hlink"/>
                        </a:buClr>
                        <a:buSzPct val="110000"/>
                        <a:buFontTx/>
                        <a:buNone/>
                        <a:tabLst/>
                      </a:pPr>
                      <a:r>
                        <a:rPr kumimoji="0" lang="en-US" sz="1600" b="0" i="0" u="none" strike="noStrike" cap="none" normalizeH="0" baseline="0" dirty="0" smtClean="0">
                          <a:ln>
                            <a:noFill/>
                          </a:ln>
                          <a:solidFill>
                            <a:schemeClr val="tx1"/>
                          </a:solidFill>
                          <a:effectLst/>
                          <a:latin typeface="+mn-lt"/>
                        </a:rPr>
                        <a:t>$6</a:t>
                      </a:r>
                    </a:p>
                  </a:txBody>
                  <a:tcPr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DFF1DF"/>
                    </a:solidFill>
                  </a:tcPr>
                </a:tc>
              </a:tr>
              <a:tr h="399988">
                <a:tc>
                  <a:txBody>
                    <a:bodyPr/>
                    <a:lstStyle/>
                    <a:p>
                      <a:pPr marL="91440" marR="0" lvl="0" indent="0" algn="l" defTabSz="914400" rtl="0" eaLnBrk="1" fontAlgn="base" latinLnBrk="0" hangingPunct="1">
                        <a:lnSpc>
                          <a:spcPct val="90000"/>
                        </a:lnSpc>
                        <a:spcBef>
                          <a:spcPct val="20000"/>
                        </a:spcBef>
                        <a:spcAft>
                          <a:spcPct val="0"/>
                        </a:spcAft>
                        <a:buClr>
                          <a:schemeClr val="hlink"/>
                        </a:buClr>
                        <a:buSzPct val="110000"/>
                        <a:buFontTx/>
                        <a:buNone/>
                        <a:tabLst/>
                      </a:pPr>
                      <a:r>
                        <a:rPr kumimoji="0" lang="en-US" sz="1600" b="0" i="0" u="none" strike="noStrike" cap="none" normalizeH="0" baseline="0" smtClean="0">
                          <a:ln>
                            <a:noFill/>
                          </a:ln>
                          <a:solidFill>
                            <a:schemeClr val="tx1"/>
                          </a:solidFill>
                          <a:effectLst/>
                          <a:latin typeface="+mn-lt"/>
                        </a:rPr>
                        <a:t>Preferred Brand*</a:t>
                      </a:r>
                    </a:p>
                  </a:txBody>
                  <a:tcPr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91440" marR="0" lvl="0" indent="0" algn="l" defTabSz="914400" rtl="0" eaLnBrk="1" fontAlgn="base" latinLnBrk="0" hangingPunct="1">
                        <a:lnSpc>
                          <a:spcPct val="90000"/>
                        </a:lnSpc>
                        <a:spcBef>
                          <a:spcPct val="20000"/>
                        </a:spcBef>
                        <a:spcAft>
                          <a:spcPct val="0"/>
                        </a:spcAft>
                        <a:buClr>
                          <a:schemeClr val="hlink"/>
                        </a:buClr>
                        <a:buSzPct val="110000"/>
                        <a:buFontTx/>
                        <a:buNone/>
                        <a:tabLst/>
                      </a:pPr>
                      <a:r>
                        <a:rPr kumimoji="0" lang="en-US" sz="1600" b="0" i="0" u="none" strike="noStrike" cap="none" normalizeH="0" baseline="0" dirty="0" smtClean="0">
                          <a:ln>
                            <a:noFill/>
                          </a:ln>
                          <a:solidFill>
                            <a:schemeClr val="tx1"/>
                          </a:solidFill>
                          <a:effectLst/>
                          <a:latin typeface="+mn-lt"/>
                        </a:rPr>
                        <a:t>30% after deductible</a:t>
                      </a:r>
                    </a:p>
                  </a:txBody>
                  <a:tcPr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91440" marR="0" lvl="0" indent="0" algn="l" defTabSz="914400" rtl="0" eaLnBrk="1" fontAlgn="base" latinLnBrk="0" hangingPunct="1">
                        <a:lnSpc>
                          <a:spcPct val="90000"/>
                        </a:lnSpc>
                        <a:spcBef>
                          <a:spcPct val="20000"/>
                        </a:spcBef>
                        <a:spcAft>
                          <a:spcPct val="0"/>
                        </a:spcAft>
                        <a:buClr>
                          <a:schemeClr val="hlink"/>
                        </a:buClr>
                        <a:buSzPct val="110000"/>
                        <a:buFontTx/>
                        <a:buNone/>
                        <a:tabLst/>
                      </a:pPr>
                      <a:r>
                        <a:rPr kumimoji="0" lang="en-US" sz="1600" b="0" i="0" u="none" strike="noStrike" cap="none" normalizeH="0" baseline="0" dirty="0" smtClean="0">
                          <a:ln>
                            <a:noFill/>
                          </a:ln>
                          <a:solidFill>
                            <a:schemeClr val="tx1"/>
                          </a:solidFill>
                          <a:effectLst/>
                          <a:latin typeface="+mn-lt"/>
                        </a:rPr>
                        <a:t>30% after deductible</a:t>
                      </a:r>
                    </a:p>
                  </a:txBody>
                  <a:tcPr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r>
              <a:tr h="399988">
                <a:tc>
                  <a:txBody>
                    <a:bodyPr/>
                    <a:lstStyle/>
                    <a:p>
                      <a:pPr marL="91440" marR="0" lvl="0" indent="0" algn="l" defTabSz="914400" rtl="0" eaLnBrk="1" fontAlgn="base" latinLnBrk="0" hangingPunct="1">
                        <a:lnSpc>
                          <a:spcPct val="90000"/>
                        </a:lnSpc>
                        <a:spcBef>
                          <a:spcPct val="20000"/>
                        </a:spcBef>
                        <a:spcAft>
                          <a:spcPct val="0"/>
                        </a:spcAft>
                        <a:buClr>
                          <a:schemeClr val="hlink"/>
                        </a:buClr>
                        <a:buSzPct val="110000"/>
                        <a:buFontTx/>
                        <a:buNone/>
                        <a:tabLst/>
                      </a:pPr>
                      <a:r>
                        <a:rPr kumimoji="0" lang="en-US" sz="1600" b="0" i="0" u="none" strike="noStrike" cap="none" normalizeH="0" baseline="0" dirty="0" smtClean="0">
                          <a:ln>
                            <a:noFill/>
                          </a:ln>
                          <a:solidFill>
                            <a:schemeClr val="tx1"/>
                          </a:solidFill>
                          <a:effectLst/>
                          <a:latin typeface="+mn-lt"/>
                        </a:rPr>
                        <a:t>Non-Preferred Brand</a:t>
                      </a:r>
                    </a:p>
                  </a:txBody>
                  <a:tcPr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DFF1DF"/>
                    </a:solidFill>
                  </a:tcPr>
                </a:tc>
                <a:tc>
                  <a:txBody>
                    <a:bodyPr/>
                    <a:lstStyle/>
                    <a:p>
                      <a:pPr marL="91440" marR="0" lvl="0" indent="0" algn="l" defTabSz="914400" rtl="0" eaLnBrk="1" fontAlgn="base" latinLnBrk="0" hangingPunct="1">
                        <a:lnSpc>
                          <a:spcPct val="90000"/>
                        </a:lnSpc>
                        <a:spcBef>
                          <a:spcPct val="20000"/>
                        </a:spcBef>
                        <a:spcAft>
                          <a:spcPct val="0"/>
                        </a:spcAft>
                        <a:buClr>
                          <a:schemeClr val="hlink"/>
                        </a:buClr>
                        <a:buSzPct val="110000"/>
                        <a:buFontTx/>
                        <a:buNone/>
                        <a:tabLst/>
                      </a:pPr>
                      <a:r>
                        <a:rPr kumimoji="0" lang="en-US" sz="1600" b="0" i="0" u="none" strike="noStrike" cap="none" normalizeH="0" baseline="0" dirty="0" smtClean="0">
                          <a:ln>
                            <a:noFill/>
                          </a:ln>
                          <a:solidFill>
                            <a:schemeClr val="tx1"/>
                          </a:solidFill>
                          <a:effectLst/>
                          <a:latin typeface="+mn-lt"/>
                        </a:rPr>
                        <a:t>50% after deductible</a:t>
                      </a:r>
                    </a:p>
                  </a:txBody>
                  <a:tcPr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DFF1DF"/>
                    </a:solidFill>
                  </a:tcPr>
                </a:tc>
                <a:tc>
                  <a:txBody>
                    <a:bodyPr/>
                    <a:lstStyle/>
                    <a:p>
                      <a:pPr marL="91440" marR="0" lvl="0" indent="0" algn="l" defTabSz="914400" rtl="0" eaLnBrk="1" fontAlgn="base" latinLnBrk="0" hangingPunct="1">
                        <a:lnSpc>
                          <a:spcPct val="90000"/>
                        </a:lnSpc>
                        <a:spcBef>
                          <a:spcPct val="20000"/>
                        </a:spcBef>
                        <a:spcAft>
                          <a:spcPct val="0"/>
                        </a:spcAft>
                        <a:buClr>
                          <a:schemeClr val="hlink"/>
                        </a:buClr>
                        <a:buSzPct val="110000"/>
                        <a:buFontTx/>
                        <a:buNone/>
                        <a:tabLst/>
                      </a:pPr>
                      <a:r>
                        <a:rPr kumimoji="0" lang="en-US" sz="1600" b="0" i="0" u="none" strike="noStrike" cap="none" normalizeH="0" baseline="0" dirty="0" smtClean="0">
                          <a:ln>
                            <a:noFill/>
                          </a:ln>
                          <a:solidFill>
                            <a:schemeClr val="tx1"/>
                          </a:solidFill>
                          <a:effectLst/>
                          <a:latin typeface="+mn-lt"/>
                        </a:rPr>
                        <a:t>50% after deductible</a:t>
                      </a:r>
                    </a:p>
                  </a:txBody>
                  <a:tcPr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DFF1DF"/>
                    </a:solidFill>
                  </a:tcPr>
                </a:tc>
              </a:tr>
              <a:tr h="455986">
                <a:tc>
                  <a:txBody>
                    <a:bodyPr/>
                    <a:lstStyle/>
                    <a:p>
                      <a:pPr marL="91440" marR="0" lvl="0" indent="0" algn="l" defTabSz="914400" rtl="0" eaLnBrk="1" fontAlgn="base" latinLnBrk="0" hangingPunct="1">
                        <a:lnSpc>
                          <a:spcPct val="90000"/>
                        </a:lnSpc>
                        <a:spcBef>
                          <a:spcPct val="20000"/>
                        </a:spcBef>
                        <a:spcAft>
                          <a:spcPct val="0"/>
                        </a:spcAft>
                        <a:buClr>
                          <a:schemeClr val="hlink"/>
                        </a:buClr>
                        <a:buSzPct val="110000"/>
                        <a:buFontTx/>
                        <a:buNone/>
                        <a:tabLst/>
                      </a:pPr>
                      <a:r>
                        <a:rPr kumimoji="0" lang="en-US" sz="1600" b="0" i="0" u="none" strike="noStrike" cap="none" normalizeH="0" baseline="0" dirty="0" smtClean="0">
                          <a:ln>
                            <a:noFill/>
                          </a:ln>
                          <a:solidFill>
                            <a:schemeClr val="tx1"/>
                          </a:solidFill>
                          <a:effectLst/>
                          <a:latin typeface="+mn-lt"/>
                        </a:rPr>
                        <a:t>Non-Formulary</a:t>
                      </a:r>
                    </a:p>
                  </a:txBody>
                  <a:tcPr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91440" marR="0" lvl="0" indent="0" algn="l" defTabSz="914400" rtl="0" eaLnBrk="1" fontAlgn="base" latinLnBrk="0" hangingPunct="1">
                        <a:lnSpc>
                          <a:spcPct val="90000"/>
                        </a:lnSpc>
                        <a:spcBef>
                          <a:spcPct val="20000"/>
                        </a:spcBef>
                        <a:spcAft>
                          <a:spcPct val="0"/>
                        </a:spcAft>
                        <a:buClr>
                          <a:schemeClr val="hlink"/>
                        </a:buClr>
                        <a:buSzPct val="110000"/>
                        <a:buFontTx/>
                        <a:buNone/>
                        <a:tabLst/>
                      </a:pPr>
                      <a:r>
                        <a:rPr kumimoji="0" lang="en-US" sz="1600" b="0" i="0" u="none" strike="noStrike" cap="none" normalizeH="0" baseline="0" dirty="0" smtClean="0">
                          <a:ln>
                            <a:noFill/>
                          </a:ln>
                          <a:solidFill>
                            <a:schemeClr val="tx1"/>
                          </a:solidFill>
                          <a:effectLst/>
                          <a:latin typeface="+mn-lt"/>
                        </a:rPr>
                        <a:t>Greater of $50 or 50% </a:t>
                      </a:r>
                      <a:br>
                        <a:rPr kumimoji="0" lang="en-US" sz="1600" b="0" i="0" u="none" strike="noStrike" cap="none" normalizeH="0" baseline="0" dirty="0" smtClean="0">
                          <a:ln>
                            <a:noFill/>
                          </a:ln>
                          <a:solidFill>
                            <a:schemeClr val="tx1"/>
                          </a:solidFill>
                          <a:effectLst/>
                          <a:latin typeface="+mn-lt"/>
                        </a:rPr>
                      </a:br>
                      <a:r>
                        <a:rPr kumimoji="0" lang="en-US" sz="1600" b="0" i="0" u="none" strike="noStrike" cap="none" normalizeH="0" baseline="0" dirty="0" smtClean="0">
                          <a:ln>
                            <a:noFill/>
                          </a:ln>
                          <a:solidFill>
                            <a:schemeClr val="tx1"/>
                          </a:solidFill>
                          <a:effectLst/>
                          <a:latin typeface="+mn-lt"/>
                        </a:rPr>
                        <a:t>after deductible</a:t>
                      </a:r>
                    </a:p>
                  </a:txBody>
                  <a:tcPr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91440" marR="0" lvl="0" indent="0" algn="l" defTabSz="914400" rtl="0" eaLnBrk="1" fontAlgn="base" latinLnBrk="0" hangingPunct="1">
                        <a:lnSpc>
                          <a:spcPct val="90000"/>
                        </a:lnSpc>
                        <a:spcBef>
                          <a:spcPct val="20000"/>
                        </a:spcBef>
                        <a:spcAft>
                          <a:spcPct val="0"/>
                        </a:spcAft>
                        <a:buClr>
                          <a:schemeClr val="hlink"/>
                        </a:buClr>
                        <a:buSzPct val="110000"/>
                        <a:buFontTx/>
                        <a:buNone/>
                        <a:tabLst/>
                      </a:pPr>
                      <a:r>
                        <a:rPr kumimoji="0" lang="en-US" sz="1600" b="0" i="0" u="none" strike="noStrike" cap="none" normalizeH="0" baseline="0" dirty="0" smtClean="0">
                          <a:ln>
                            <a:noFill/>
                          </a:ln>
                          <a:solidFill>
                            <a:schemeClr val="tx1"/>
                          </a:solidFill>
                          <a:effectLst/>
                          <a:latin typeface="+mn-lt"/>
                        </a:rPr>
                        <a:t>N/A</a:t>
                      </a:r>
                    </a:p>
                  </a:txBody>
                  <a:tcPr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r>
            </a:tbl>
          </a:graphicData>
        </a:graphic>
      </p:graphicFrame>
      <p:sp>
        <p:nvSpPr>
          <p:cNvPr id="81958" name="TextBox 1"/>
          <p:cNvSpPr txBox="1">
            <a:spLocks noChangeArrowheads="1"/>
          </p:cNvSpPr>
          <p:nvPr/>
        </p:nvSpPr>
        <p:spPr bwMode="auto">
          <a:xfrm>
            <a:off x="460913" y="5214187"/>
            <a:ext cx="6477000" cy="59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90000"/>
              </a:lnSpc>
            </a:pPr>
            <a:r>
              <a:rPr lang="en-US" b="1" dirty="0">
                <a:solidFill>
                  <a:srgbClr val="008000"/>
                </a:solidFill>
                <a:latin typeface="+mj-lt"/>
              </a:rPr>
              <a:t>New this year – RX copays and coinsurance now </a:t>
            </a:r>
            <a:r>
              <a:rPr lang="en-US" b="1" dirty="0" smtClean="0">
                <a:solidFill>
                  <a:srgbClr val="008000"/>
                </a:solidFill>
                <a:latin typeface="+mj-lt"/>
              </a:rPr>
              <a:t>apply to </a:t>
            </a:r>
            <a:endParaRPr lang="en-US" b="1" dirty="0">
              <a:solidFill>
                <a:srgbClr val="008000"/>
              </a:solidFill>
              <a:latin typeface="+mj-lt"/>
            </a:endParaRPr>
          </a:p>
          <a:p>
            <a:pPr eaLnBrk="1" hangingPunct="1">
              <a:lnSpc>
                <a:spcPct val="90000"/>
              </a:lnSpc>
            </a:pPr>
            <a:r>
              <a:rPr lang="en-US" b="1" dirty="0">
                <a:solidFill>
                  <a:srgbClr val="008000"/>
                </a:solidFill>
                <a:latin typeface="+mj-lt"/>
              </a:rPr>
              <a:t>Out-of-Pocket Maximum</a:t>
            </a:r>
          </a:p>
        </p:txBody>
      </p:sp>
    </p:spTree>
    <p:extLst>
      <p:ext uri="{BB962C8B-B14F-4D97-AF65-F5344CB8AC3E}">
        <p14:creationId xmlns:p14="http://schemas.microsoft.com/office/powerpoint/2010/main" val="11045953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466607" y="402538"/>
            <a:ext cx="8229600" cy="563563"/>
          </a:xfrm>
        </p:spPr>
        <p:txBody>
          <a:bodyPr/>
          <a:lstStyle/>
          <a:p>
            <a:pPr eaLnBrk="1" hangingPunct="1">
              <a:lnSpc>
                <a:spcPct val="80000"/>
              </a:lnSpc>
            </a:pPr>
            <a:r>
              <a:rPr lang="en-US" dirty="0" err="1">
                <a:cs typeface="Calibri" charset="0"/>
              </a:rPr>
              <a:t>MyBenefits</a:t>
            </a:r>
            <a:r>
              <a:rPr lang="en-US" dirty="0">
                <a:cs typeface="Calibri" charset="0"/>
              </a:rPr>
              <a:t> – </a:t>
            </a:r>
            <a:r>
              <a:rPr lang="en-US" dirty="0" smtClean="0">
                <a:cs typeface="Calibri" charset="0"/>
              </a:rPr>
              <a:t/>
            </a:r>
            <a:br>
              <a:rPr lang="en-US" dirty="0" smtClean="0">
                <a:cs typeface="Calibri" charset="0"/>
              </a:rPr>
            </a:br>
            <a:r>
              <a:rPr lang="en-US" dirty="0" smtClean="0">
                <a:cs typeface="Calibri" charset="0"/>
              </a:rPr>
              <a:t>online tools </a:t>
            </a:r>
            <a:r>
              <a:rPr lang="en-US" dirty="0">
                <a:cs typeface="Calibri" charset="0"/>
              </a:rPr>
              <a:t>&amp; </a:t>
            </a:r>
            <a:r>
              <a:rPr lang="en-US" dirty="0" smtClean="0">
                <a:cs typeface="Calibri" charset="0"/>
              </a:rPr>
              <a:t>mobile resources</a:t>
            </a:r>
            <a:endParaRPr lang="en-US" dirty="0">
              <a:cs typeface="Calibri" charset="0"/>
            </a:endParaRPr>
          </a:p>
        </p:txBody>
      </p:sp>
      <p:sp>
        <p:nvSpPr>
          <p:cNvPr id="2" name="Content Placeholder 1"/>
          <p:cNvSpPr>
            <a:spLocks noGrp="1"/>
          </p:cNvSpPr>
          <p:nvPr>
            <p:ph idx="1"/>
          </p:nvPr>
        </p:nvSpPr>
        <p:spPr>
          <a:xfrm>
            <a:off x="463611" y="1287637"/>
            <a:ext cx="8229600" cy="3917277"/>
          </a:xfrm>
        </p:spPr>
        <p:txBody>
          <a:bodyPr>
            <a:noAutofit/>
          </a:bodyPr>
          <a:lstStyle/>
          <a:p>
            <a:pPr marL="0" indent="0">
              <a:lnSpc>
                <a:spcPct val="90000"/>
              </a:lnSpc>
              <a:buFontTx/>
              <a:buNone/>
            </a:pPr>
            <a:r>
              <a:rPr lang="en-US" sz="2000" b="1" dirty="0" err="1" smtClean="0">
                <a:solidFill>
                  <a:srgbClr val="246DAE"/>
                </a:solidFill>
                <a:latin typeface="+mj-lt"/>
              </a:rPr>
              <a:t>MyChart</a:t>
            </a:r>
            <a:r>
              <a:rPr lang="en-US" sz="2000" b="1" dirty="0" smtClean="0">
                <a:solidFill>
                  <a:srgbClr val="246DAE"/>
                </a:solidFill>
                <a:latin typeface="+mj-lt"/>
              </a:rPr>
              <a:t> </a:t>
            </a:r>
            <a:r>
              <a:rPr lang="en-US" sz="2000" b="1" dirty="0">
                <a:solidFill>
                  <a:srgbClr val="246DAE"/>
                </a:solidFill>
                <a:latin typeface="+mj-lt"/>
              </a:rPr>
              <a:t>(for Scott &amp; White patients)</a:t>
            </a:r>
          </a:p>
          <a:p>
            <a:pPr marL="169863" indent="-169863">
              <a:lnSpc>
                <a:spcPct val="90000"/>
              </a:lnSpc>
            </a:pPr>
            <a:r>
              <a:rPr lang="en-US" sz="1400" dirty="0">
                <a:latin typeface="+mj-lt"/>
              </a:rPr>
              <a:t>A new way to manage your health and </a:t>
            </a:r>
            <a:r>
              <a:rPr lang="en-US" sz="1400" dirty="0" smtClean="0">
                <a:latin typeface="+mj-lt"/>
              </a:rPr>
              <a:t>wellness on </a:t>
            </a:r>
            <a:br>
              <a:rPr lang="en-US" sz="1400" dirty="0" smtClean="0">
                <a:latin typeface="+mj-lt"/>
              </a:rPr>
            </a:br>
            <a:r>
              <a:rPr lang="en-US" sz="1400" dirty="0" smtClean="0">
                <a:latin typeface="+mj-lt"/>
              </a:rPr>
              <a:t>a </a:t>
            </a:r>
            <a:r>
              <a:rPr lang="en-US" sz="1400" dirty="0">
                <a:latin typeface="+mj-lt"/>
              </a:rPr>
              <a:t>tablet, </a:t>
            </a:r>
            <a:r>
              <a:rPr lang="en-US" sz="1400" dirty="0" smtClean="0">
                <a:latin typeface="+mj-lt"/>
              </a:rPr>
              <a:t>smartphone </a:t>
            </a:r>
            <a:r>
              <a:rPr lang="en-US" sz="1400" dirty="0">
                <a:latin typeface="+mj-lt"/>
              </a:rPr>
              <a:t>or </a:t>
            </a:r>
            <a:r>
              <a:rPr lang="en-US" sz="1400" dirty="0" smtClean="0">
                <a:latin typeface="+mj-lt"/>
              </a:rPr>
              <a:t>computer</a:t>
            </a:r>
            <a:endParaRPr lang="en-US" sz="1400" dirty="0">
              <a:latin typeface="+mj-lt"/>
            </a:endParaRPr>
          </a:p>
          <a:p>
            <a:pPr marL="169863" indent="-169863">
              <a:lnSpc>
                <a:spcPct val="90000"/>
              </a:lnSpc>
            </a:pPr>
            <a:r>
              <a:rPr lang="en-US" sz="1400" dirty="0">
                <a:latin typeface="+mj-lt"/>
              </a:rPr>
              <a:t>Now have direct online access to </a:t>
            </a:r>
            <a:r>
              <a:rPr lang="en-US" sz="1400" dirty="0" smtClean="0">
                <a:latin typeface="+mj-lt"/>
              </a:rPr>
              <a:t>lab results, medications,</a:t>
            </a:r>
            <a:br>
              <a:rPr lang="en-US" sz="1400" dirty="0" smtClean="0">
                <a:latin typeface="+mj-lt"/>
              </a:rPr>
            </a:br>
            <a:r>
              <a:rPr lang="en-US" sz="1400" dirty="0" smtClean="0">
                <a:latin typeface="+mj-lt"/>
              </a:rPr>
              <a:t>appointment information, immunizations and more</a:t>
            </a:r>
            <a:endParaRPr lang="en-US" sz="1400" dirty="0">
              <a:latin typeface="+mj-lt"/>
            </a:endParaRPr>
          </a:p>
          <a:p>
            <a:pPr marL="169863" indent="-169863">
              <a:lnSpc>
                <a:spcPct val="90000"/>
              </a:lnSpc>
            </a:pPr>
            <a:r>
              <a:rPr lang="en-US" sz="1400" dirty="0">
                <a:latin typeface="+mj-lt"/>
              </a:rPr>
              <a:t>Convenient way to communicate with </a:t>
            </a:r>
            <a:r>
              <a:rPr lang="en-US" sz="1400" dirty="0" smtClean="0">
                <a:latin typeface="+mj-lt"/>
              </a:rPr>
              <a:t>doctor’s </a:t>
            </a:r>
            <a:r>
              <a:rPr lang="en-US" sz="1400" dirty="0">
                <a:latin typeface="+mj-lt"/>
              </a:rPr>
              <a:t>offices, </a:t>
            </a:r>
            <a:r>
              <a:rPr lang="en-US" sz="1400" dirty="0" smtClean="0">
                <a:latin typeface="+mj-lt"/>
              </a:rPr>
              <a:t/>
            </a:r>
            <a:br>
              <a:rPr lang="en-US" sz="1400" dirty="0" smtClean="0">
                <a:latin typeface="+mj-lt"/>
              </a:rPr>
            </a:br>
            <a:r>
              <a:rPr lang="en-US" sz="1400" dirty="0" smtClean="0">
                <a:latin typeface="+mj-lt"/>
              </a:rPr>
              <a:t>renew prescriptions </a:t>
            </a:r>
            <a:r>
              <a:rPr lang="en-US" sz="1400" dirty="0">
                <a:latin typeface="+mj-lt"/>
              </a:rPr>
              <a:t>and schedule </a:t>
            </a:r>
            <a:r>
              <a:rPr lang="en-US" sz="1400" dirty="0" smtClean="0">
                <a:latin typeface="+mj-lt"/>
              </a:rPr>
              <a:t>appointments</a:t>
            </a:r>
            <a:endParaRPr lang="en-US" sz="1400" dirty="0">
              <a:latin typeface="+mj-lt"/>
            </a:endParaRPr>
          </a:p>
          <a:p>
            <a:pPr marL="0" indent="0">
              <a:lnSpc>
                <a:spcPct val="90000"/>
              </a:lnSpc>
              <a:buFontTx/>
              <a:buNone/>
            </a:pPr>
            <a:endParaRPr lang="en-US" sz="1200" b="1" dirty="0">
              <a:solidFill>
                <a:srgbClr val="246DAE"/>
              </a:solidFill>
              <a:latin typeface="+mj-lt"/>
            </a:endParaRPr>
          </a:p>
          <a:p>
            <a:pPr marL="0" indent="0">
              <a:lnSpc>
                <a:spcPct val="90000"/>
              </a:lnSpc>
              <a:buFontTx/>
              <a:buNone/>
            </a:pPr>
            <a:r>
              <a:rPr lang="en-US" sz="2000" b="1" dirty="0">
                <a:solidFill>
                  <a:srgbClr val="246DAE"/>
                </a:solidFill>
                <a:latin typeface="+mj-lt"/>
              </a:rPr>
              <a:t>Log in to </a:t>
            </a:r>
            <a:r>
              <a:rPr lang="en-US" sz="2000" b="1" dirty="0" err="1">
                <a:solidFill>
                  <a:srgbClr val="246DAE"/>
                </a:solidFill>
                <a:latin typeface="+mj-lt"/>
              </a:rPr>
              <a:t>MyBenefits</a:t>
            </a:r>
            <a:r>
              <a:rPr lang="en-US" sz="2000" b="1" dirty="0">
                <a:solidFill>
                  <a:srgbClr val="246DAE"/>
                </a:solidFill>
                <a:latin typeface="+mj-lt"/>
              </a:rPr>
              <a:t> at </a:t>
            </a:r>
            <a:r>
              <a:rPr lang="en-US" sz="2000" b="1" dirty="0" err="1">
                <a:solidFill>
                  <a:srgbClr val="246DAE"/>
                </a:solidFill>
                <a:latin typeface="+mj-lt"/>
              </a:rPr>
              <a:t>www.swhp.org</a:t>
            </a:r>
            <a:r>
              <a:rPr lang="en-US" sz="2000" b="1" dirty="0">
                <a:solidFill>
                  <a:srgbClr val="246DAE"/>
                </a:solidFill>
                <a:latin typeface="+mj-lt"/>
              </a:rPr>
              <a:t> </a:t>
            </a:r>
          </a:p>
          <a:p>
            <a:pPr marL="169863" indent="-169863">
              <a:lnSpc>
                <a:spcPct val="90000"/>
              </a:lnSpc>
            </a:pPr>
            <a:r>
              <a:rPr lang="en-US" sz="1400" dirty="0">
                <a:latin typeface="+mj-lt"/>
              </a:rPr>
              <a:t>Find a provider or pharmacy</a:t>
            </a:r>
          </a:p>
          <a:p>
            <a:pPr marL="169863" indent="-169863">
              <a:lnSpc>
                <a:spcPct val="90000"/>
              </a:lnSpc>
            </a:pPr>
            <a:r>
              <a:rPr lang="en-US" sz="1400" dirty="0">
                <a:latin typeface="+mj-lt"/>
              </a:rPr>
              <a:t>View the Summary of Benefits (SOB / SBC)</a:t>
            </a:r>
          </a:p>
          <a:p>
            <a:pPr marL="169863" indent="-169863">
              <a:lnSpc>
                <a:spcPct val="90000"/>
              </a:lnSpc>
            </a:pPr>
            <a:r>
              <a:rPr lang="en-US" sz="1400" dirty="0">
                <a:latin typeface="+mj-lt"/>
              </a:rPr>
              <a:t>See your Explanation of Benefits (EOB)</a:t>
            </a:r>
          </a:p>
          <a:p>
            <a:pPr marL="169863" indent="-169863">
              <a:lnSpc>
                <a:spcPct val="90000"/>
              </a:lnSpc>
            </a:pPr>
            <a:r>
              <a:rPr lang="en-US" sz="1400" dirty="0">
                <a:latin typeface="+mj-lt"/>
              </a:rPr>
              <a:t>Order ID cards</a:t>
            </a:r>
          </a:p>
          <a:p>
            <a:pPr marL="169863" indent="-169863">
              <a:lnSpc>
                <a:spcPct val="90000"/>
              </a:lnSpc>
            </a:pPr>
            <a:r>
              <a:rPr lang="en-US" sz="1400" dirty="0">
                <a:latin typeface="+mj-lt"/>
              </a:rPr>
              <a:t>Consult the Scott &amp; White Health Plan formulary </a:t>
            </a:r>
          </a:p>
          <a:p>
            <a:pPr marL="169863" indent="-169863">
              <a:lnSpc>
                <a:spcPct val="90000"/>
              </a:lnSpc>
            </a:pPr>
            <a:r>
              <a:rPr lang="en-US" sz="1400" dirty="0">
                <a:latin typeface="+mj-lt"/>
              </a:rPr>
              <a:t>Access online wellness programs</a:t>
            </a:r>
          </a:p>
          <a:p>
            <a:pPr marL="0" indent="0">
              <a:lnSpc>
                <a:spcPct val="90000"/>
              </a:lnSpc>
            </a:pPr>
            <a:endParaRPr lang="en-US" sz="1200" dirty="0">
              <a:latin typeface="+mj-lt"/>
            </a:endParaRPr>
          </a:p>
          <a:p>
            <a:pPr marL="0" indent="0">
              <a:lnSpc>
                <a:spcPct val="90000"/>
              </a:lnSpc>
              <a:buFontTx/>
              <a:buNone/>
            </a:pPr>
            <a:r>
              <a:rPr lang="en-US" sz="2000" b="1" dirty="0">
                <a:solidFill>
                  <a:srgbClr val="376092"/>
                </a:solidFill>
                <a:latin typeface="+mj-lt"/>
              </a:rPr>
              <a:t>iPhone</a:t>
            </a:r>
          </a:p>
          <a:p>
            <a:pPr marL="169863" indent="-169863">
              <a:lnSpc>
                <a:spcPct val="90000"/>
              </a:lnSpc>
            </a:pPr>
            <a:r>
              <a:rPr lang="en-US" sz="1400" dirty="0">
                <a:latin typeface="+mj-lt"/>
              </a:rPr>
              <a:t>Provider Locator app</a:t>
            </a:r>
          </a:p>
          <a:p>
            <a:pPr marL="169863" indent="-169863">
              <a:lnSpc>
                <a:spcPct val="90000"/>
              </a:lnSpc>
            </a:pPr>
            <a:r>
              <a:rPr lang="en-US" sz="1400" dirty="0">
                <a:latin typeface="+mj-lt"/>
              </a:rPr>
              <a:t>Free, quick and easy way to locate any </a:t>
            </a:r>
            <a:r>
              <a:rPr lang="en-US" sz="1400" dirty="0" smtClean="0">
                <a:latin typeface="+mj-lt"/>
              </a:rPr>
              <a:t>provider </a:t>
            </a:r>
            <a:r>
              <a:rPr lang="en-US" sz="1400" dirty="0">
                <a:latin typeface="+mj-lt"/>
              </a:rPr>
              <a:t>or facility </a:t>
            </a:r>
            <a:r>
              <a:rPr lang="en-US" sz="1400" dirty="0" smtClean="0">
                <a:latin typeface="+mj-lt"/>
              </a:rPr>
              <a:t/>
            </a:r>
            <a:br>
              <a:rPr lang="en-US" sz="1400" dirty="0" smtClean="0">
                <a:latin typeface="+mj-lt"/>
              </a:rPr>
            </a:br>
            <a:r>
              <a:rPr lang="en-US" sz="1400" dirty="0" smtClean="0">
                <a:latin typeface="+mj-lt"/>
              </a:rPr>
              <a:t>in </a:t>
            </a:r>
            <a:r>
              <a:rPr lang="en-US" sz="1400" dirty="0">
                <a:latin typeface="+mj-lt"/>
              </a:rPr>
              <a:t>the SWHP network </a:t>
            </a:r>
            <a:r>
              <a:rPr lang="en-US" sz="1400" dirty="0" smtClean="0">
                <a:latin typeface="+mj-lt"/>
              </a:rPr>
              <a:t>from </a:t>
            </a:r>
            <a:r>
              <a:rPr lang="en-US" sz="1400" dirty="0">
                <a:latin typeface="+mj-lt"/>
              </a:rPr>
              <a:t>an iPhone or iPod </a:t>
            </a:r>
            <a:r>
              <a:rPr lang="en-US" sz="1400" dirty="0" smtClean="0">
                <a:latin typeface="+mj-lt"/>
              </a:rPr>
              <a:t>Touch</a:t>
            </a:r>
            <a:endParaRPr lang="en-US" sz="1400" b="1" dirty="0">
              <a:solidFill>
                <a:srgbClr val="246DAE"/>
              </a:solidFill>
              <a:latin typeface="+mj-lt"/>
            </a:endParaRPr>
          </a:p>
          <a:p>
            <a:pPr marL="0" indent="0">
              <a:lnSpc>
                <a:spcPct val="90000"/>
              </a:lnSpc>
            </a:pPr>
            <a:endParaRPr lang="en-US" sz="1050" dirty="0">
              <a:latin typeface="+mj-lt"/>
            </a:endParaRPr>
          </a:p>
        </p:txBody>
      </p:sp>
      <p:pic>
        <p:nvPicPr>
          <p:cNvPr id="82949" name="Picture 2"/>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81421" y="1447800"/>
            <a:ext cx="193833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565114" y="3657600"/>
            <a:ext cx="1371600" cy="1854777"/>
          </a:xfrm>
          <a:prstGeom prst="roundRect">
            <a:avLst/>
          </a:prstGeom>
          <a:noFill/>
          <a:ln w="9525">
            <a:noFill/>
            <a:miter lim="800000"/>
            <a:headEnd/>
            <a:tailEnd/>
          </a:ln>
        </p:spPr>
      </p:pic>
      <p:pic>
        <p:nvPicPr>
          <p:cNvPr id="82951" name="Picture 2"/>
          <p:cNvPicPr>
            <a:picLocks noChangeAspect="1" noChangeArrowheads="1"/>
          </p:cNvPicPr>
          <p:nvPr/>
        </p:nvPicPr>
        <p:blipFill>
          <a:blip r:embed="rId5"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7010400" y="5846763"/>
            <a:ext cx="19843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2" name="Picture 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00431" y="1295400"/>
            <a:ext cx="2133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73525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2"/>
          <p:cNvSpPr>
            <a:spLocks noGrp="1"/>
          </p:cNvSpPr>
          <p:nvPr>
            <p:ph type="title"/>
          </p:nvPr>
        </p:nvSpPr>
        <p:spPr>
          <a:xfrm>
            <a:off x="466607" y="402538"/>
            <a:ext cx="8229600" cy="563563"/>
          </a:xfrm>
        </p:spPr>
        <p:txBody>
          <a:bodyPr/>
          <a:lstStyle/>
          <a:p>
            <a:pPr eaLnBrk="1" hangingPunct="1"/>
            <a:r>
              <a:rPr lang="en-US" dirty="0">
                <a:cs typeface="Calibri" charset="0"/>
              </a:rPr>
              <a:t>Unique </a:t>
            </a:r>
            <a:r>
              <a:rPr lang="en-US" dirty="0" smtClean="0">
                <a:cs typeface="Calibri" charset="0"/>
              </a:rPr>
              <a:t>integrated programs </a:t>
            </a:r>
            <a:endParaRPr lang="en-US" dirty="0">
              <a:cs typeface="Calibri" charset="0"/>
            </a:endParaRPr>
          </a:p>
        </p:txBody>
      </p:sp>
      <p:sp>
        <p:nvSpPr>
          <p:cNvPr id="150532" name="Content Placeholder 7"/>
          <p:cNvSpPr>
            <a:spLocks noGrp="1"/>
          </p:cNvSpPr>
          <p:nvPr>
            <p:ph idx="1"/>
          </p:nvPr>
        </p:nvSpPr>
        <p:spPr>
          <a:xfrm>
            <a:off x="470364" y="1282894"/>
            <a:ext cx="8229600" cy="3886200"/>
          </a:xfrm>
        </p:spPr>
        <p:txBody>
          <a:bodyPr/>
          <a:lstStyle/>
          <a:p>
            <a:pPr eaLnBrk="1" hangingPunct="1">
              <a:lnSpc>
                <a:spcPct val="90000"/>
              </a:lnSpc>
              <a:spcBef>
                <a:spcPts val="1680"/>
              </a:spcBef>
              <a:buFontTx/>
              <a:buNone/>
              <a:defRPr/>
            </a:pPr>
            <a:r>
              <a:rPr lang="en-US" sz="2000" b="1" dirty="0" smtClean="0">
                <a:solidFill>
                  <a:schemeClr val="accent1">
                    <a:lumMod val="75000"/>
                  </a:schemeClr>
                </a:solidFill>
                <a:latin typeface="+mj-lt"/>
                <a:ea typeface="+mn-ea"/>
              </a:rPr>
              <a:t>Vitality Coordinators:</a:t>
            </a:r>
          </a:p>
          <a:p>
            <a:pPr marL="228600" indent="-228600" eaLnBrk="1" hangingPunct="1">
              <a:lnSpc>
                <a:spcPct val="90000"/>
              </a:lnSpc>
              <a:spcBef>
                <a:spcPts val="1080"/>
              </a:spcBef>
              <a:defRPr/>
            </a:pPr>
            <a:r>
              <a:rPr lang="en-US" sz="2000" dirty="0" smtClean="0">
                <a:latin typeface="+mj-lt"/>
                <a:ea typeface="+mn-ea"/>
              </a:rPr>
              <a:t>Health Plan-employed nurses that work in the clinical setting</a:t>
            </a:r>
          </a:p>
          <a:p>
            <a:pPr marL="228600" indent="-228600" eaLnBrk="1" hangingPunct="1">
              <a:lnSpc>
                <a:spcPct val="90000"/>
              </a:lnSpc>
              <a:spcBef>
                <a:spcPts val="1080"/>
              </a:spcBef>
              <a:defRPr/>
            </a:pPr>
            <a:r>
              <a:rPr lang="en-US" sz="2000" dirty="0" smtClean="0">
                <a:latin typeface="+mj-lt"/>
                <a:ea typeface="+mn-ea"/>
              </a:rPr>
              <a:t>Help with follow up care to manage chronic conditions</a:t>
            </a:r>
          </a:p>
          <a:p>
            <a:pPr marL="228600" indent="-228600" eaLnBrk="1" hangingPunct="1">
              <a:lnSpc>
                <a:spcPct val="90000"/>
              </a:lnSpc>
              <a:spcBef>
                <a:spcPts val="1080"/>
              </a:spcBef>
              <a:defRPr/>
            </a:pPr>
            <a:r>
              <a:rPr lang="en-US" sz="2000" dirty="0" smtClean="0">
                <a:latin typeface="+mj-lt"/>
                <a:ea typeface="+mn-ea"/>
              </a:rPr>
              <a:t>Coordinate services for immunizations, blood pressure checks, labs, medication refills and appointment assistance</a:t>
            </a:r>
            <a:endParaRPr lang="en-US" sz="1400" dirty="0" smtClean="0">
              <a:solidFill>
                <a:srgbClr val="008000"/>
              </a:solidFill>
              <a:latin typeface="+mj-lt"/>
              <a:ea typeface="+mn-ea"/>
            </a:endParaRPr>
          </a:p>
          <a:p>
            <a:pPr eaLnBrk="1" hangingPunct="1">
              <a:lnSpc>
                <a:spcPct val="90000"/>
              </a:lnSpc>
              <a:spcBef>
                <a:spcPts val="1680"/>
              </a:spcBef>
              <a:buFontTx/>
              <a:buNone/>
              <a:defRPr/>
            </a:pPr>
            <a:r>
              <a:rPr lang="en-US" sz="2000" b="1" dirty="0" smtClean="0">
                <a:solidFill>
                  <a:srgbClr val="376092"/>
                </a:solidFill>
                <a:latin typeface="+mj-lt"/>
                <a:ea typeface="+mn-ea"/>
              </a:rPr>
              <a:t>Diabetes Days:</a:t>
            </a:r>
          </a:p>
          <a:p>
            <a:pPr marL="228600" indent="-228600" eaLnBrk="1" hangingPunct="1">
              <a:lnSpc>
                <a:spcPct val="90000"/>
              </a:lnSpc>
              <a:spcBef>
                <a:spcPts val="1200"/>
              </a:spcBef>
              <a:defRPr/>
            </a:pPr>
            <a:r>
              <a:rPr lang="en-US" sz="2000" b="1" dirty="0" smtClean="0">
                <a:latin typeface="+mj-lt"/>
                <a:ea typeface="+mn-ea"/>
              </a:rPr>
              <a:t>Free</a:t>
            </a:r>
            <a:r>
              <a:rPr lang="en-US" sz="2000" dirty="0" smtClean="0">
                <a:solidFill>
                  <a:schemeClr val="accent2"/>
                </a:solidFill>
                <a:latin typeface="+mj-lt"/>
                <a:ea typeface="+mn-ea"/>
              </a:rPr>
              <a:t> </a:t>
            </a:r>
            <a:r>
              <a:rPr lang="en-US" sz="2000" dirty="0" smtClean="0">
                <a:latin typeface="+mj-lt"/>
                <a:ea typeface="+mn-ea"/>
              </a:rPr>
              <a:t>foot and eye exams, blood work and much more </a:t>
            </a:r>
          </a:p>
          <a:p>
            <a:pPr marL="228600" indent="-228600" eaLnBrk="1" hangingPunct="1">
              <a:lnSpc>
                <a:spcPct val="90000"/>
              </a:lnSpc>
              <a:spcBef>
                <a:spcPts val="1200"/>
              </a:spcBef>
              <a:defRPr/>
            </a:pPr>
            <a:r>
              <a:rPr lang="en-US" sz="2000" dirty="0" smtClean="0">
                <a:latin typeface="+mj-lt"/>
                <a:ea typeface="+mn-ea"/>
              </a:rPr>
              <a:t>Saturdays (in 5 different locations) throughout the year</a:t>
            </a:r>
          </a:p>
          <a:p>
            <a:pPr marL="228600" indent="-228600" eaLnBrk="1" hangingPunct="1">
              <a:lnSpc>
                <a:spcPct val="90000"/>
              </a:lnSpc>
              <a:spcBef>
                <a:spcPts val="1200"/>
              </a:spcBef>
              <a:defRPr/>
            </a:pPr>
            <a:r>
              <a:rPr lang="en-US" sz="2000" dirty="0" smtClean="0">
                <a:latin typeface="+mj-lt"/>
                <a:ea typeface="+mn-ea"/>
              </a:rPr>
              <a:t>Contact </a:t>
            </a:r>
            <a:r>
              <a:rPr lang="en-US" sz="2000" b="1" dirty="0" smtClean="0">
                <a:solidFill>
                  <a:srgbClr val="008000"/>
                </a:solidFill>
                <a:latin typeface="+mj-lt"/>
                <a:ea typeface="+mn-ea"/>
              </a:rPr>
              <a:t>254-298-3516 </a:t>
            </a:r>
            <a:r>
              <a:rPr lang="en-US" sz="2000" dirty="0" smtClean="0">
                <a:latin typeface="+mj-lt"/>
                <a:ea typeface="+mn-ea"/>
              </a:rPr>
              <a:t>to schedule an appointment</a:t>
            </a:r>
          </a:p>
          <a:p>
            <a:pPr eaLnBrk="1" hangingPunct="1">
              <a:lnSpc>
                <a:spcPct val="90000"/>
              </a:lnSpc>
              <a:spcBef>
                <a:spcPts val="1680"/>
              </a:spcBef>
              <a:defRPr/>
            </a:pPr>
            <a:endParaRPr lang="en-US" sz="2000" dirty="0" smtClean="0">
              <a:latin typeface="+mj-lt"/>
              <a:ea typeface="+mn-ea"/>
            </a:endParaRPr>
          </a:p>
          <a:p>
            <a:pPr eaLnBrk="1" hangingPunct="1">
              <a:lnSpc>
                <a:spcPct val="90000"/>
              </a:lnSpc>
              <a:spcBef>
                <a:spcPts val="1680"/>
              </a:spcBef>
              <a:defRPr/>
            </a:pPr>
            <a:endParaRPr lang="en-US" sz="2000" dirty="0" smtClean="0">
              <a:latin typeface="+mj-lt"/>
              <a:ea typeface="+mn-ea"/>
            </a:endParaRPr>
          </a:p>
        </p:txBody>
      </p:sp>
      <p:pic>
        <p:nvPicPr>
          <p:cNvPr id="83972" name="Picture 2"/>
          <p:cNvPicPr>
            <a:picLocks noChangeAspect="1" noChangeArrowheads="1"/>
          </p:cNvPicPr>
          <p:nvPr/>
        </p:nvPicPr>
        <p:blipFill>
          <a:blip r:embed="rId3"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7010400" y="5846763"/>
            <a:ext cx="19843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6029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2"/>
          <p:cNvSpPr>
            <a:spLocks noGrp="1"/>
          </p:cNvSpPr>
          <p:nvPr>
            <p:ph type="title"/>
          </p:nvPr>
        </p:nvSpPr>
        <p:spPr>
          <a:xfrm>
            <a:off x="486063" y="-167974"/>
            <a:ext cx="8229600" cy="1143000"/>
          </a:xfrm>
        </p:spPr>
        <p:txBody>
          <a:bodyPr>
            <a:normAutofit/>
          </a:bodyPr>
          <a:lstStyle/>
          <a:p>
            <a:pPr eaLnBrk="1" hangingPunct="1">
              <a:lnSpc>
                <a:spcPct val="80000"/>
              </a:lnSpc>
            </a:pPr>
            <a:r>
              <a:rPr lang="en-US" dirty="0" err="1">
                <a:cs typeface="Calibri" charset="0"/>
              </a:rPr>
              <a:t>VitalCare</a:t>
            </a:r>
            <a:r>
              <a:rPr lang="en-US" dirty="0">
                <a:cs typeface="Calibri" charset="0"/>
              </a:rPr>
              <a:t> – An </a:t>
            </a:r>
            <a:r>
              <a:rPr lang="en-US" dirty="0" smtClean="0">
                <a:cs typeface="Calibri" charset="0"/>
              </a:rPr>
              <a:t>approach </a:t>
            </a:r>
            <a:r>
              <a:rPr lang="en-US" dirty="0">
                <a:cs typeface="Calibri" charset="0"/>
              </a:rPr>
              <a:t>to </a:t>
            </a:r>
            <a:r>
              <a:rPr lang="en-US" dirty="0" smtClean="0">
                <a:cs typeface="Calibri" charset="0"/>
              </a:rPr>
              <a:t/>
            </a:r>
            <a:br>
              <a:rPr lang="en-US" dirty="0" smtClean="0">
                <a:cs typeface="Calibri" charset="0"/>
              </a:rPr>
            </a:br>
            <a:r>
              <a:rPr lang="en-US" dirty="0" smtClean="0">
                <a:cs typeface="Calibri" charset="0"/>
              </a:rPr>
              <a:t>health </a:t>
            </a:r>
            <a:r>
              <a:rPr lang="en-US" dirty="0">
                <a:cs typeface="Calibri" charset="0"/>
              </a:rPr>
              <a:t>and </a:t>
            </a:r>
            <a:r>
              <a:rPr lang="en-US" dirty="0" smtClean="0">
                <a:cs typeface="Calibri" charset="0"/>
              </a:rPr>
              <a:t>wellness</a:t>
            </a:r>
            <a:endParaRPr lang="en-US" dirty="0">
              <a:cs typeface="Calibri" charset="0"/>
            </a:endParaRPr>
          </a:p>
        </p:txBody>
      </p:sp>
      <p:pic>
        <p:nvPicPr>
          <p:cNvPr id="84996" name="Picture 2"/>
          <p:cNvPicPr>
            <a:picLocks noChangeAspect="1" noChangeArrowheads="1"/>
          </p:cNvPicPr>
          <p:nvPr/>
        </p:nvPicPr>
        <p:blipFill>
          <a:blip r:embed="rId3"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7010400" y="5846763"/>
            <a:ext cx="19843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66497" y="1390650"/>
            <a:ext cx="3789363" cy="3844925"/>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472593" y="1279592"/>
            <a:ext cx="8229600" cy="4525963"/>
          </a:xfrm>
        </p:spPr>
        <p:txBody>
          <a:bodyPr/>
          <a:lstStyle/>
          <a:p>
            <a:pPr eaLnBrk="1" hangingPunct="1">
              <a:lnSpc>
                <a:spcPct val="90000"/>
              </a:lnSpc>
              <a:buFontTx/>
              <a:buNone/>
            </a:pPr>
            <a:r>
              <a:rPr lang="en-US" sz="2000" b="1" dirty="0">
                <a:solidFill>
                  <a:srgbClr val="246DAE"/>
                </a:solidFill>
                <a:latin typeface="+mj-lt"/>
              </a:rPr>
              <a:t>The Dialog Center</a:t>
            </a:r>
          </a:p>
          <a:p>
            <a:pPr marL="228600" indent="-228600" eaLnBrk="1" hangingPunct="1">
              <a:lnSpc>
                <a:spcPct val="90000"/>
              </a:lnSpc>
            </a:pPr>
            <a:r>
              <a:rPr lang="en-US" sz="1600" dirty="0">
                <a:latin typeface="+mj-lt"/>
              </a:rPr>
              <a:t>Shared Decision-Making </a:t>
            </a:r>
          </a:p>
          <a:p>
            <a:pPr marL="228600" indent="-228600" eaLnBrk="1" hangingPunct="1">
              <a:lnSpc>
                <a:spcPct val="90000"/>
              </a:lnSpc>
            </a:pPr>
            <a:r>
              <a:rPr lang="en-US" sz="1600" dirty="0">
                <a:latin typeface="+mj-lt"/>
              </a:rPr>
              <a:t>Condition Care Guidance Programs</a:t>
            </a:r>
          </a:p>
          <a:p>
            <a:pPr eaLnBrk="1" hangingPunct="1">
              <a:lnSpc>
                <a:spcPct val="90000"/>
              </a:lnSpc>
              <a:spcBef>
                <a:spcPts val="2000"/>
              </a:spcBef>
              <a:buFontTx/>
              <a:buNone/>
            </a:pPr>
            <a:r>
              <a:rPr lang="en-US" sz="2000" b="1" dirty="0">
                <a:solidFill>
                  <a:srgbClr val="246DAE"/>
                </a:solidFill>
                <a:latin typeface="+mj-lt"/>
              </a:rPr>
              <a:t>Health Coaches</a:t>
            </a:r>
          </a:p>
          <a:p>
            <a:pPr marL="228600" indent="-228600" eaLnBrk="1" hangingPunct="1">
              <a:lnSpc>
                <a:spcPct val="90000"/>
              </a:lnSpc>
            </a:pPr>
            <a:r>
              <a:rPr lang="en-US" sz="1600" dirty="0">
                <a:latin typeface="+mj-lt"/>
              </a:rPr>
              <a:t>Available to answer your health questions </a:t>
            </a:r>
            <a:r>
              <a:rPr lang="en-US" sz="1600" dirty="0" smtClean="0">
                <a:latin typeface="+mj-lt"/>
              </a:rPr>
              <a:t/>
            </a:r>
            <a:br>
              <a:rPr lang="en-US" sz="1600" dirty="0" smtClean="0">
                <a:latin typeface="+mj-lt"/>
              </a:rPr>
            </a:br>
            <a:r>
              <a:rPr lang="en-US" sz="1600" dirty="0" smtClean="0">
                <a:latin typeface="+mj-lt"/>
              </a:rPr>
              <a:t>by </a:t>
            </a:r>
            <a:r>
              <a:rPr lang="en-US" sz="1600" dirty="0">
                <a:latin typeface="+mj-lt"/>
              </a:rPr>
              <a:t>phone, </a:t>
            </a:r>
            <a:r>
              <a:rPr lang="en-US" sz="1600" dirty="0" smtClean="0">
                <a:latin typeface="+mj-lt"/>
              </a:rPr>
              <a:t>anytime </a:t>
            </a:r>
            <a:r>
              <a:rPr lang="en-US" sz="1600" dirty="0">
                <a:latin typeface="+mj-lt"/>
              </a:rPr>
              <a:t>day or </a:t>
            </a:r>
            <a:r>
              <a:rPr lang="en-US" sz="1600" dirty="0" smtClean="0">
                <a:latin typeface="+mj-lt"/>
              </a:rPr>
              <a:t>night: </a:t>
            </a:r>
            <a:r>
              <a:rPr lang="en-US" sz="1600" b="1" dirty="0" smtClean="0">
                <a:solidFill>
                  <a:srgbClr val="008000"/>
                </a:solidFill>
                <a:latin typeface="+mj-lt"/>
              </a:rPr>
              <a:t>1-877-505</a:t>
            </a:r>
            <a:r>
              <a:rPr lang="en-US" sz="1600" b="1" dirty="0">
                <a:solidFill>
                  <a:srgbClr val="008000"/>
                </a:solidFill>
                <a:latin typeface="+mj-lt"/>
              </a:rPr>
              <a:t>-7947</a:t>
            </a:r>
            <a:r>
              <a:rPr lang="en-US" sz="1000" dirty="0">
                <a:latin typeface="+mj-lt"/>
              </a:rPr>
              <a:t>	</a:t>
            </a:r>
          </a:p>
          <a:p>
            <a:pPr eaLnBrk="1" hangingPunct="1">
              <a:lnSpc>
                <a:spcPct val="90000"/>
              </a:lnSpc>
              <a:spcBef>
                <a:spcPts val="2000"/>
              </a:spcBef>
              <a:buFontTx/>
              <a:buNone/>
            </a:pPr>
            <a:r>
              <a:rPr lang="en-US" sz="2000" b="1" dirty="0">
                <a:solidFill>
                  <a:srgbClr val="246DAE"/>
                </a:solidFill>
                <a:latin typeface="+mj-lt"/>
              </a:rPr>
              <a:t>Online Lifestyle Management Programs</a:t>
            </a:r>
          </a:p>
          <a:p>
            <a:pPr marL="228600" indent="-228600" eaLnBrk="1" hangingPunct="1">
              <a:lnSpc>
                <a:spcPct val="90000"/>
              </a:lnSpc>
            </a:pPr>
            <a:r>
              <a:rPr lang="en-US" sz="1600" b="1" dirty="0">
                <a:latin typeface="+mj-lt"/>
              </a:rPr>
              <a:t>Succeed</a:t>
            </a:r>
            <a:r>
              <a:rPr lang="en-US" sz="1600" b="1" baseline="30000" dirty="0">
                <a:latin typeface="+mj-lt"/>
              </a:rPr>
              <a:t>®</a:t>
            </a:r>
            <a:r>
              <a:rPr lang="en-US" sz="1600" dirty="0">
                <a:latin typeface="+mj-lt"/>
              </a:rPr>
              <a:t> </a:t>
            </a:r>
            <a:r>
              <a:rPr lang="en-US" sz="1600" dirty="0" smtClean="0">
                <a:latin typeface="+mj-lt"/>
              </a:rPr>
              <a:t>Health </a:t>
            </a:r>
            <a:r>
              <a:rPr lang="en-US" sz="1600" dirty="0">
                <a:latin typeface="+mj-lt"/>
              </a:rPr>
              <a:t>Risk Assessment</a:t>
            </a:r>
          </a:p>
          <a:p>
            <a:pPr marL="228600" indent="-228600" eaLnBrk="1" hangingPunct="1">
              <a:lnSpc>
                <a:spcPct val="90000"/>
              </a:lnSpc>
            </a:pPr>
            <a:r>
              <a:rPr lang="en-US" sz="1600" dirty="0">
                <a:latin typeface="+mj-lt"/>
              </a:rPr>
              <a:t>10 additional Wellness programs</a:t>
            </a:r>
            <a:endParaRPr lang="en-US" sz="1000" dirty="0">
              <a:latin typeface="+mj-lt"/>
            </a:endParaRPr>
          </a:p>
          <a:p>
            <a:pPr eaLnBrk="1" hangingPunct="1">
              <a:lnSpc>
                <a:spcPct val="90000"/>
              </a:lnSpc>
              <a:spcBef>
                <a:spcPts val="2000"/>
              </a:spcBef>
              <a:buFontTx/>
              <a:buNone/>
            </a:pPr>
            <a:r>
              <a:rPr lang="en-US" sz="2000" b="1" dirty="0">
                <a:solidFill>
                  <a:srgbClr val="246DAE"/>
                </a:solidFill>
                <a:latin typeface="+mj-lt"/>
              </a:rPr>
              <a:t>24-hour Nurse Advice Line</a:t>
            </a:r>
          </a:p>
          <a:p>
            <a:pPr marL="228600" indent="-228600" eaLnBrk="1" hangingPunct="1">
              <a:lnSpc>
                <a:spcPct val="90000"/>
              </a:lnSpc>
            </a:pPr>
            <a:r>
              <a:rPr lang="en-US" sz="1600" b="1" dirty="0">
                <a:solidFill>
                  <a:srgbClr val="008000"/>
                </a:solidFill>
                <a:latin typeface="+mj-lt"/>
              </a:rPr>
              <a:t>1-877-505-7947</a:t>
            </a:r>
          </a:p>
          <a:p>
            <a:pPr marL="228600" indent="-228600" eaLnBrk="1" hangingPunct="1">
              <a:lnSpc>
                <a:spcPct val="90000"/>
              </a:lnSpc>
            </a:pPr>
            <a:r>
              <a:rPr lang="en-US" sz="1600" dirty="0">
                <a:latin typeface="+mj-lt"/>
              </a:rPr>
              <a:t>Available to all SWHP members</a:t>
            </a:r>
          </a:p>
        </p:txBody>
      </p:sp>
    </p:spTree>
    <p:extLst>
      <p:ext uri="{BB962C8B-B14F-4D97-AF65-F5344CB8AC3E}">
        <p14:creationId xmlns:p14="http://schemas.microsoft.com/office/powerpoint/2010/main" val="10272744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7"/>
          <p:cNvSpPr>
            <a:spLocks noGrp="1"/>
          </p:cNvSpPr>
          <p:nvPr>
            <p:ph type="title"/>
          </p:nvPr>
        </p:nvSpPr>
        <p:spPr>
          <a:xfrm>
            <a:off x="466607" y="272834"/>
            <a:ext cx="8229600" cy="693268"/>
          </a:xfrm>
        </p:spPr>
        <p:txBody>
          <a:bodyPr/>
          <a:lstStyle/>
          <a:p>
            <a:pPr eaLnBrk="1" hangingPunct="1">
              <a:lnSpc>
                <a:spcPct val="90000"/>
              </a:lnSpc>
            </a:pPr>
            <a:r>
              <a:rPr lang="en-US" dirty="0">
                <a:cs typeface="Calibri" charset="0"/>
              </a:rPr>
              <a:t>Personalized </a:t>
            </a:r>
            <a:r>
              <a:rPr lang="en-US" dirty="0" smtClean="0">
                <a:cs typeface="Calibri" charset="0"/>
              </a:rPr>
              <a:t>service</a:t>
            </a:r>
            <a:endParaRPr lang="en-US" dirty="0">
              <a:cs typeface="Calibri" charset="0"/>
            </a:endParaRPr>
          </a:p>
        </p:txBody>
      </p:sp>
      <p:pic>
        <p:nvPicPr>
          <p:cNvPr id="86020" name="Picture 2"/>
          <p:cNvPicPr>
            <a:picLocks noChangeAspect="1" noChangeArrowheads="1"/>
          </p:cNvPicPr>
          <p:nvPr/>
        </p:nvPicPr>
        <p:blipFill>
          <a:blip r:embed="rId3"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7010400" y="5846763"/>
            <a:ext cx="19843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AutoShape 8"/>
          <p:cNvSpPr>
            <a:spLocks noChangeArrowheads="1"/>
          </p:cNvSpPr>
          <p:nvPr/>
        </p:nvSpPr>
        <p:spPr bwMode="auto">
          <a:xfrm>
            <a:off x="6400800" y="3352800"/>
            <a:ext cx="2286000" cy="1806575"/>
          </a:xfrm>
          <a:prstGeom prst="roundRect">
            <a:avLst>
              <a:gd name="adj" fmla="val 7398"/>
            </a:avLst>
          </a:prstGeom>
          <a:blipFill dpi="0" rotWithShape="1">
            <a:blip r:embed="rId4" cstate="email">
              <a:extLst>
                <a:ext uri="{28A0092B-C50C-407E-A947-70E740481C1C}">
                  <a14:useLocalDpi xmlns:a14="http://schemas.microsoft.com/office/drawing/2010/main"/>
                </a:ext>
              </a:extLst>
            </a:blip>
            <a:srcRect/>
            <a:stretch>
              <a:fillRect/>
            </a:stretch>
          </a:blipFill>
          <a:ln w="19050">
            <a:solidFill>
              <a:srgbClr val="9B713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2880" tIns="137160" rIns="45720"/>
          <a:lstStyle/>
          <a:p>
            <a:pPr>
              <a:lnSpc>
                <a:spcPct val="90000"/>
              </a:lnSpc>
              <a:spcAft>
                <a:spcPct val="25000"/>
              </a:spcAft>
            </a:pPr>
            <a:endParaRPr lang="en-US" sz="1400" b="1">
              <a:solidFill>
                <a:srgbClr val="779939"/>
              </a:solidFill>
              <a:latin typeface="+mj-lt"/>
            </a:endParaRPr>
          </a:p>
        </p:txBody>
      </p:sp>
      <p:sp>
        <p:nvSpPr>
          <p:cNvPr id="2" name="Content Placeholder 1"/>
          <p:cNvSpPr>
            <a:spLocks noGrp="1"/>
          </p:cNvSpPr>
          <p:nvPr>
            <p:ph idx="1"/>
          </p:nvPr>
        </p:nvSpPr>
        <p:spPr>
          <a:xfrm>
            <a:off x="476250" y="1298514"/>
            <a:ext cx="8229600" cy="4525963"/>
          </a:xfrm>
        </p:spPr>
        <p:txBody>
          <a:bodyPr>
            <a:noAutofit/>
          </a:bodyPr>
          <a:lstStyle/>
          <a:p>
            <a:pPr marL="0" indent="0">
              <a:lnSpc>
                <a:spcPct val="90000"/>
              </a:lnSpc>
              <a:spcBef>
                <a:spcPts val="3480"/>
              </a:spcBef>
              <a:buFontTx/>
              <a:buNone/>
            </a:pPr>
            <a:r>
              <a:rPr lang="en-US" sz="2000" b="1" dirty="0">
                <a:solidFill>
                  <a:srgbClr val="246DAE"/>
                </a:solidFill>
                <a:latin typeface="+mj-lt"/>
              </a:rPr>
              <a:t>Member Promise</a:t>
            </a:r>
          </a:p>
          <a:p>
            <a:pPr marL="225425" indent="-225425">
              <a:lnSpc>
                <a:spcPct val="90000"/>
              </a:lnSpc>
              <a:spcBef>
                <a:spcPts val="1000"/>
              </a:spcBef>
            </a:pPr>
            <a:r>
              <a:rPr lang="en-US" sz="2000" dirty="0" smtClean="0">
                <a:solidFill>
                  <a:srgbClr val="000000"/>
                </a:solidFill>
                <a:latin typeface="+mj-lt"/>
              </a:rPr>
              <a:t>If you are </a:t>
            </a:r>
            <a:r>
              <a:rPr lang="en-US" sz="2000" dirty="0">
                <a:solidFill>
                  <a:srgbClr val="000000"/>
                </a:solidFill>
                <a:latin typeface="+mj-lt"/>
              </a:rPr>
              <a:t>having difficulty getting an appointment to see </a:t>
            </a:r>
            <a:r>
              <a:rPr lang="en-US" sz="2000" dirty="0" smtClean="0">
                <a:solidFill>
                  <a:srgbClr val="000000"/>
                </a:solidFill>
                <a:latin typeface="+mj-lt"/>
              </a:rPr>
              <a:t>Scott &amp; White participating </a:t>
            </a:r>
            <a:r>
              <a:rPr lang="en-US" sz="2000" dirty="0">
                <a:solidFill>
                  <a:srgbClr val="000000"/>
                </a:solidFill>
                <a:latin typeface="+mj-lt"/>
              </a:rPr>
              <a:t>providers, please call </a:t>
            </a:r>
            <a:r>
              <a:rPr lang="en-US" sz="2000" dirty="0" smtClean="0">
                <a:solidFill>
                  <a:srgbClr val="000000"/>
                </a:solidFill>
                <a:latin typeface="+mj-lt"/>
              </a:rPr>
              <a:t>the new </a:t>
            </a:r>
            <a:r>
              <a:rPr lang="en-US" sz="2000" dirty="0">
                <a:solidFill>
                  <a:srgbClr val="000000"/>
                </a:solidFill>
                <a:latin typeface="+mj-lt"/>
              </a:rPr>
              <a:t>personalized service </a:t>
            </a:r>
            <a:r>
              <a:rPr lang="en-US" sz="2000" dirty="0" smtClean="0">
                <a:solidFill>
                  <a:srgbClr val="000000"/>
                </a:solidFill>
                <a:latin typeface="+mj-lt"/>
              </a:rPr>
              <a:t/>
            </a:r>
            <a:br>
              <a:rPr lang="en-US" sz="2000" dirty="0" smtClean="0">
                <a:solidFill>
                  <a:srgbClr val="000000"/>
                </a:solidFill>
                <a:latin typeface="+mj-lt"/>
              </a:rPr>
            </a:br>
            <a:r>
              <a:rPr lang="en-US" sz="2000" dirty="0" smtClean="0">
                <a:solidFill>
                  <a:srgbClr val="000000"/>
                </a:solidFill>
                <a:latin typeface="+mj-lt"/>
              </a:rPr>
              <a:t>at </a:t>
            </a:r>
            <a:r>
              <a:rPr lang="en-US" sz="2000" dirty="0"/>
              <a:t>at </a:t>
            </a:r>
            <a:r>
              <a:rPr lang="en-US" sz="2000" b="1" dirty="0">
                <a:solidFill>
                  <a:srgbClr val="008000"/>
                </a:solidFill>
              </a:rPr>
              <a:t>254-298-3000 </a:t>
            </a:r>
            <a:r>
              <a:rPr lang="en-US" sz="2000" b="1" dirty="0"/>
              <a:t>or </a:t>
            </a:r>
            <a:r>
              <a:rPr lang="en-US" sz="2000" b="1" dirty="0">
                <a:solidFill>
                  <a:srgbClr val="008000"/>
                </a:solidFill>
              </a:rPr>
              <a:t>800-321-7947</a:t>
            </a:r>
            <a:r>
              <a:rPr lang="en-US" sz="2000" dirty="0" smtClean="0">
                <a:solidFill>
                  <a:srgbClr val="000000"/>
                </a:solidFill>
              </a:rPr>
              <a:t>.</a:t>
            </a:r>
            <a:r>
              <a:rPr lang="en-US" sz="2000" b="1" dirty="0" smtClean="0">
                <a:solidFill>
                  <a:srgbClr val="000000"/>
                </a:solidFill>
              </a:rPr>
              <a:t> </a:t>
            </a:r>
            <a:r>
              <a:rPr lang="en-US" sz="2000" dirty="0" smtClean="0">
                <a:solidFill>
                  <a:srgbClr val="000000"/>
                </a:solidFill>
              </a:rPr>
              <a:t>This service </a:t>
            </a:r>
            <a:r>
              <a:rPr lang="en-US" sz="2000" dirty="0" smtClean="0">
                <a:solidFill>
                  <a:srgbClr val="000000"/>
                </a:solidFill>
                <a:latin typeface="+mj-lt"/>
              </a:rPr>
              <a:t>will </a:t>
            </a:r>
            <a:r>
              <a:rPr lang="en-US" sz="2000" dirty="0">
                <a:solidFill>
                  <a:srgbClr val="000000"/>
                </a:solidFill>
                <a:latin typeface="+mj-lt"/>
              </a:rPr>
              <a:t>get you an appo</a:t>
            </a:r>
            <a:r>
              <a:rPr lang="en-US" sz="2000" dirty="0">
                <a:latin typeface="+mj-lt"/>
              </a:rPr>
              <a:t>intment </a:t>
            </a:r>
            <a:r>
              <a:rPr lang="en-US" sz="2000" dirty="0" smtClean="0">
                <a:latin typeface="+mj-lt"/>
              </a:rPr>
              <a:t>to </a:t>
            </a:r>
            <a:r>
              <a:rPr lang="en-US" sz="2000" dirty="0">
                <a:latin typeface="+mj-lt"/>
              </a:rPr>
              <a:t>see a clinician when you need to be seen.  </a:t>
            </a:r>
            <a:endParaRPr lang="en-US" sz="2000" dirty="0" smtClean="0">
              <a:latin typeface="+mj-lt"/>
            </a:endParaRPr>
          </a:p>
          <a:p>
            <a:pPr marL="0" indent="0">
              <a:lnSpc>
                <a:spcPct val="90000"/>
              </a:lnSpc>
              <a:spcBef>
                <a:spcPts val="2200"/>
              </a:spcBef>
              <a:buNone/>
            </a:pPr>
            <a:r>
              <a:rPr lang="en-US" sz="2000" b="1" dirty="0" smtClean="0">
                <a:solidFill>
                  <a:srgbClr val="246DAE"/>
                </a:solidFill>
                <a:latin typeface="+mj-lt"/>
              </a:rPr>
              <a:t>Urgent </a:t>
            </a:r>
            <a:r>
              <a:rPr lang="en-US" sz="2000" b="1" dirty="0">
                <a:solidFill>
                  <a:srgbClr val="246DAE"/>
                </a:solidFill>
                <a:latin typeface="+mj-lt"/>
              </a:rPr>
              <a:t>Care </a:t>
            </a:r>
          </a:p>
          <a:p>
            <a:pPr marL="225425" indent="-225425">
              <a:lnSpc>
                <a:spcPct val="80000"/>
              </a:lnSpc>
              <a:spcBef>
                <a:spcPts val="1000"/>
              </a:spcBef>
            </a:pPr>
            <a:r>
              <a:rPr lang="en-US" sz="2000" dirty="0">
                <a:latin typeface="+mj-lt"/>
              </a:rPr>
              <a:t>Extended and weekend </a:t>
            </a:r>
            <a:r>
              <a:rPr lang="en-US" sz="2000" dirty="0" smtClean="0">
                <a:latin typeface="+mj-lt"/>
              </a:rPr>
              <a:t>hours</a:t>
            </a:r>
            <a:endParaRPr lang="en-US" sz="2000" dirty="0">
              <a:latin typeface="+mj-lt"/>
            </a:endParaRPr>
          </a:p>
          <a:p>
            <a:pPr marL="225425" indent="-225425">
              <a:lnSpc>
                <a:spcPct val="80000"/>
              </a:lnSpc>
              <a:spcBef>
                <a:spcPts val="1800"/>
              </a:spcBef>
            </a:pPr>
            <a:r>
              <a:rPr lang="en-US" sz="2000" dirty="0">
                <a:latin typeface="+mj-lt"/>
              </a:rPr>
              <a:t>Go to </a:t>
            </a:r>
            <a:r>
              <a:rPr lang="en-US" sz="2000" b="1" dirty="0" err="1">
                <a:solidFill>
                  <a:srgbClr val="008000"/>
                </a:solidFill>
                <a:latin typeface="+mj-lt"/>
              </a:rPr>
              <a:t>swhp.org</a:t>
            </a:r>
            <a:r>
              <a:rPr lang="en-US" sz="2000" dirty="0">
                <a:latin typeface="+mj-lt"/>
              </a:rPr>
              <a:t> for a complete list </a:t>
            </a:r>
            <a:br>
              <a:rPr lang="en-US" sz="2000" dirty="0">
                <a:latin typeface="+mj-lt"/>
              </a:rPr>
            </a:br>
            <a:r>
              <a:rPr lang="en-US" sz="2000" dirty="0">
                <a:latin typeface="+mj-lt"/>
              </a:rPr>
              <a:t>of </a:t>
            </a:r>
            <a:r>
              <a:rPr lang="en-US" sz="2000" dirty="0" smtClean="0">
                <a:latin typeface="+mj-lt"/>
              </a:rPr>
              <a:t>locations</a:t>
            </a:r>
          </a:p>
          <a:p>
            <a:pPr marL="225425" indent="-225425">
              <a:lnSpc>
                <a:spcPct val="80000"/>
              </a:lnSpc>
              <a:spcBef>
                <a:spcPts val="1800"/>
              </a:spcBef>
            </a:pPr>
            <a:r>
              <a:rPr lang="en-US" sz="2000" dirty="0" smtClean="0">
                <a:latin typeface="+mj-lt"/>
              </a:rPr>
              <a:t>Enhanced </a:t>
            </a:r>
            <a:r>
              <a:rPr lang="en-US" sz="2000" dirty="0">
                <a:latin typeface="+mj-lt"/>
              </a:rPr>
              <a:t>Benefit - $55 copay (no deductible</a:t>
            </a:r>
            <a:r>
              <a:rPr lang="en-US" sz="2000" dirty="0" smtClean="0">
                <a:latin typeface="+mj-lt"/>
              </a:rPr>
              <a:t>)</a:t>
            </a:r>
            <a:endParaRPr lang="en-US" sz="2000" dirty="0">
              <a:latin typeface="+mj-lt"/>
            </a:endParaRPr>
          </a:p>
        </p:txBody>
      </p:sp>
    </p:spTree>
    <p:extLst>
      <p:ext uri="{BB962C8B-B14F-4D97-AF65-F5344CB8AC3E}">
        <p14:creationId xmlns:p14="http://schemas.microsoft.com/office/powerpoint/2010/main" val="13042193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92480" y="274638"/>
            <a:ext cx="8229600" cy="691973"/>
          </a:xfrm>
        </p:spPr>
        <p:txBody>
          <a:bodyPr/>
          <a:lstStyle/>
          <a:p>
            <a:pPr eaLnBrk="1" hangingPunct="1">
              <a:lnSpc>
                <a:spcPct val="90000"/>
              </a:lnSpc>
              <a:defRPr/>
            </a:pPr>
            <a:r>
              <a:rPr lang="en-US" dirty="0" err="1"/>
              <a:t>ActiveCare</a:t>
            </a:r>
            <a:r>
              <a:rPr lang="en-US" dirty="0"/>
              <a:t> 1-HD </a:t>
            </a:r>
            <a:r>
              <a:rPr lang="en-US" dirty="0" smtClean="0"/>
              <a:t>– out</a:t>
            </a:r>
            <a:r>
              <a:rPr lang="en-US" dirty="0"/>
              <a:t>-of</a:t>
            </a:r>
            <a:r>
              <a:rPr lang="en-US" dirty="0" smtClean="0"/>
              <a:t>-pocket maximum</a:t>
            </a:r>
            <a:endParaRPr lang="en-US" dirty="0"/>
          </a:p>
        </p:txBody>
      </p:sp>
      <p:sp>
        <p:nvSpPr>
          <p:cNvPr id="93189" name="Rectangle 204"/>
          <p:cNvSpPr>
            <a:spLocks noGrp="1" noChangeArrowheads="1"/>
          </p:cNvSpPr>
          <p:nvPr>
            <p:ph idx="1"/>
          </p:nvPr>
        </p:nvSpPr>
        <p:spPr>
          <a:xfrm>
            <a:off x="473034" y="1271659"/>
            <a:ext cx="8229600" cy="4525963"/>
          </a:xfrm>
        </p:spPr>
        <p:txBody>
          <a:bodyPr/>
          <a:lstStyle/>
          <a:p>
            <a:pPr eaLnBrk="1" hangingPunct="1">
              <a:lnSpc>
                <a:spcPct val="90000"/>
              </a:lnSpc>
              <a:spcBef>
                <a:spcPts val="1500"/>
              </a:spcBef>
              <a:spcAft>
                <a:spcPts val="300"/>
              </a:spcAft>
              <a:defRPr/>
            </a:pPr>
            <a:r>
              <a:rPr lang="en-US" dirty="0" smtClean="0">
                <a:solidFill>
                  <a:srgbClr val="000000"/>
                </a:solidFill>
                <a:ea typeface="+mn-ea"/>
                <a:cs typeface="+mn-cs"/>
              </a:rPr>
              <a:t>ActiveCare </a:t>
            </a:r>
            <a:r>
              <a:rPr lang="en-US" dirty="0">
                <a:solidFill>
                  <a:srgbClr val="000000"/>
                </a:solidFill>
                <a:ea typeface="+mn-ea"/>
                <a:cs typeface="+mn-cs"/>
              </a:rPr>
              <a:t>1-HD meets IRS definition of a high deductible </a:t>
            </a:r>
            <a:r>
              <a:rPr lang="en-US" dirty="0" smtClean="0">
                <a:solidFill>
                  <a:srgbClr val="000000"/>
                </a:solidFill>
                <a:ea typeface="+mn-ea"/>
                <a:cs typeface="+mn-cs"/>
              </a:rPr>
              <a:t/>
            </a:r>
            <a:br>
              <a:rPr lang="en-US" dirty="0" smtClean="0">
                <a:solidFill>
                  <a:srgbClr val="000000"/>
                </a:solidFill>
                <a:ea typeface="+mn-ea"/>
                <a:cs typeface="+mn-cs"/>
              </a:rPr>
            </a:br>
            <a:r>
              <a:rPr lang="en-US" dirty="0" smtClean="0">
                <a:solidFill>
                  <a:srgbClr val="000000"/>
                </a:solidFill>
                <a:ea typeface="+mn-ea"/>
                <a:cs typeface="+mn-cs"/>
              </a:rPr>
              <a:t>health </a:t>
            </a:r>
            <a:r>
              <a:rPr lang="en-US" dirty="0">
                <a:solidFill>
                  <a:srgbClr val="000000"/>
                </a:solidFill>
                <a:ea typeface="+mn-ea"/>
                <a:cs typeface="+mn-cs"/>
              </a:rPr>
              <a:t>plan for all coverage tiers</a:t>
            </a:r>
          </a:p>
          <a:p>
            <a:pPr eaLnBrk="1" hangingPunct="1">
              <a:lnSpc>
                <a:spcPct val="90000"/>
              </a:lnSpc>
              <a:spcBef>
                <a:spcPts val="1500"/>
              </a:spcBef>
              <a:spcAft>
                <a:spcPts val="300"/>
              </a:spcAft>
              <a:defRPr/>
            </a:pPr>
            <a:r>
              <a:rPr lang="en-US" dirty="0">
                <a:solidFill>
                  <a:srgbClr val="000000"/>
                </a:solidFill>
                <a:ea typeface="+mn-ea"/>
                <a:cs typeface="+mn-cs"/>
              </a:rPr>
              <a:t>May contribute pretax dollars into a health savings account (HSA) </a:t>
            </a:r>
            <a:r>
              <a:rPr lang="en-US" dirty="0" smtClean="0">
                <a:solidFill>
                  <a:srgbClr val="000000"/>
                </a:solidFill>
                <a:ea typeface="+mn-ea"/>
                <a:cs typeface="+mn-cs"/>
              </a:rPr>
              <a:t/>
            </a:r>
            <a:br>
              <a:rPr lang="en-US" dirty="0" smtClean="0">
                <a:solidFill>
                  <a:srgbClr val="000000"/>
                </a:solidFill>
                <a:ea typeface="+mn-ea"/>
                <a:cs typeface="+mn-cs"/>
              </a:rPr>
            </a:br>
            <a:r>
              <a:rPr lang="en-US" dirty="0" smtClean="0">
                <a:solidFill>
                  <a:srgbClr val="000000"/>
                </a:solidFill>
                <a:ea typeface="+mn-ea"/>
                <a:cs typeface="+mn-cs"/>
              </a:rPr>
              <a:t>to </a:t>
            </a:r>
            <a:r>
              <a:rPr lang="en-US" dirty="0">
                <a:solidFill>
                  <a:srgbClr val="000000"/>
                </a:solidFill>
                <a:ea typeface="+mn-ea"/>
                <a:cs typeface="+mn-cs"/>
              </a:rPr>
              <a:t>help pay for current health expenses and save for future qualified medical and retiree health expenses on a tax-free basis</a:t>
            </a:r>
          </a:p>
          <a:p>
            <a:pPr eaLnBrk="1" hangingPunct="1">
              <a:lnSpc>
                <a:spcPct val="90000"/>
              </a:lnSpc>
              <a:spcBef>
                <a:spcPts val="1500"/>
              </a:spcBef>
              <a:spcAft>
                <a:spcPts val="300"/>
              </a:spcAft>
              <a:defRPr/>
            </a:pPr>
            <a:r>
              <a:rPr lang="en-US" dirty="0">
                <a:solidFill>
                  <a:srgbClr val="000000"/>
                </a:solidFill>
                <a:ea typeface="+mn-ea"/>
                <a:cs typeface="+mn-cs"/>
              </a:rPr>
              <a:t>Individuals can establish an HSA with banks and credit </a:t>
            </a:r>
            <a:r>
              <a:rPr lang="en-US" dirty="0" smtClean="0">
                <a:solidFill>
                  <a:srgbClr val="000000"/>
                </a:solidFill>
                <a:ea typeface="+mn-ea"/>
                <a:cs typeface="+mn-cs"/>
              </a:rPr>
              <a:t>unions</a:t>
            </a:r>
          </a:p>
          <a:p>
            <a:pPr marL="0" indent="0" eaLnBrk="1" hangingPunct="1">
              <a:lnSpc>
                <a:spcPct val="90000"/>
              </a:lnSpc>
              <a:spcBef>
                <a:spcPts val="1500"/>
              </a:spcBef>
              <a:spcAft>
                <a:spcPts val="300"/>
              </a:spcAft>
              <a:buFontTx/>
              <a:buNone/>
              <a:defRPr/>
            </a:pPr>
            <a:endParaRPr lang="en-US" dirty="0">
              <a:solidFill>
                <a:srgbClr val="000000"/>
              </a:solidFill>
              <a:ea typeface="+mn-ea"/>
              <a:cs typeface="+mn-cs"/>
            </a:endParaRPr>
          </a:p>
          <a:p>
            <a:pPr marL="0" indent="0" eaLnBrk="1" hangingPunct="1">
              <a:buFontTx/>
              <a:buNone/>
              <a:defRPr/>
            </a:pPr>
            <a:endParaRPr lang="en-US" dirty="0" smtClean="0">
              <a:ea typeface="+mn-ea"/>
              <a:cs typeface="+mn-cs"/>
            </a:endParaRPr>
          </a:p>
          <a:p>
            <a:pPr eaLnBrk="1" hangingPunct="1">
              <a:defRPr/>
            </a:pPr>
            <a:endParaRPr lang="en-US" dirty="0" smtClean="0">
              <a:ea typeface="+mn-ea"/>
              <a:cs typeface="+mn-cs"/>
            </a:endParaRPr>
          </a:p>
          <a:p>
            <a:pPr marL="0" indent="0" eaLnBrk="1" hangingPunct="1">
              <a:buFontTx/>
              <a:buNone/>
              <a:defRPr/>
            </a:pPr>
            <a:endParaRPr lang="en-US" sz="2000" dirty="0" smtClean="0">
              <a:ea typeface="+mn-ea"/>
              <a:cs typeface="+mn-cs"/>
            </a:endParaRPr>
          </a:p>
          <a:p>
            <a:pPr eaLnBrk="1" hangingPunct="1">
              <a:defRPr/>
            </a:pPr>
            <a:endParaRPr lang="en-US" dirty="0" smtClean="0">
              <a:ea typeface="+mn-ea"/>
              <a:cs typeface="+mn-cs"/>
            </a:endParaRPr>
          </a:p>
        </p:txBody>
      </p:sp>
      <p:graphicFrame>
        <p:nvGraphicFramePr>
          <p:cNvPr id="9" name="Group 275"/>
          <p:cNvGraphicFramePr>
            <a:graphicFrameLocks noGrp="1"/>
          </p:cNvGraphicFramePr>
          <p:nvPr>
            <p:extLst>
              <p:ext uri="{D42A27DB-BD31-4B8C-83A1-F6EECF244321}">
                <p14:modId xmlns:p14="http://schemas.microsoft.com/office/powerpoint/2010/main" val="3236239820"/>
              </p:ext>
            </p:extLst>
          </p:nvPr>
        </p:nvGraphicFramePr>
        <p:xfrm>
          <a:off x="904647" y="3880741"/>
          <a:ext cx="7137930" cy="2097088"/>
        </p:xfrm>
        <a:graphic>
          <a:graphicData uri="http://schemas.openxmlformats.org/drawingml/2006/table">
            <a:tbl>
              <a:tblPr>
                <a:effectLst>
                  <a:outerShdw blurRad="539750" dist="38100" dir="14160000" algn="tl" rotWithShape="0">
                    <a:schemeClr val="bg1">
                      <a:lumMod val="65000"/>
                      <a:alpha val="40000"/>
                    </a:schemeClr>
                  </a:outerShdw>
                </a:effectLst>
              </a:tblPr>
              <a:tblGrid>
                <a:gridCol w="2210693"/>
                <a:gridCol w="2664541"/>
                <a:gridCol w="2262696"/>
              </a:tblGrid>
              <a:tr h="579204">
                <a:tc>
                  <a:txBody>
                    <a:bodyPr/>
                    <a:lstStyle/>
                    <a:p>
                      <a:endParaRPr lang="en-US" dirty="0">
                        <a:latin typeface="+mn-lt"/>
                      </a:endParaRPr>
                    </a:p>
                  </a:txBody>
                  <a:tcPr marL="91451" marR="91451" marT="45713" marB="45713"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rgbClr val="008000"/>
                    </a:solidFill>
                  </a:tcPr>
                </a:tc>
                <a:tc>
                  <a:txBody>
                    <a:bodyPr/>
                    <a:lstStyle/>
                    <a:p>
                      <a:pPr marL="0" marR="0" lvl="0" indent="0" algn="ctr" defTabSz="914400" rtl="0" eaLnBrk="1" fontAlgn="base" latinLnBrk="0" hangingPunct="1">
                        <a:lnSpc>
                          <a:spcPct val="100000"/>
                        </a:lnSpc>
                        <a:spcBef>
                          <a:spcPct val="20000"/>
                        </a:spcBef>
                        <a:spcAft>
                          <a:spcPct val="0"/>
                        </a:spcAft>
                        <a:buClr>
                          <a:srgbClr val="9ECD67"/>
                        </a:buClr>
                        <a:buSzPct val="110000"/>
                        <a:buFontTx/>
                        <a:buNone/>
                        <a:tabLst/>
                      </a:pPr>
                      <a:r>
                        <a:rPr kumimoji="0" lang="en-US" sz="1600" b="1" i="0" u="none" strike="noStrike" cap="none" normalizeH="0" baseline="0" dirty="0" smtClean="0">
                          <a:ln>
                            <a:noFill/>
                          </a:ln>
                          <a:solidFill>
                            <a:schemeClr val="bg1"/>
                          </a:solidFill>
                          <a:effectLst/>
                          <a:latin typeface="+mn-lt"/>
                        </a:rPr>
                        <a:t>2013-2014 Plan Year</a:t>
                      </a:r>
                    </a:p>
                  </a:txBody>
                  <a:tcPr marL="91451" marR="91451" marT="45713" marB="45713"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9ECD67"/>
                        </a:buClr>
                        <a:buSzPct val="110000"/>
                        <a:buFontTx/>
                        <a:buNone/>
                        <a:tabLst/>
                      </a:pPr>
                      <a:r>
                        <a:rPr kumimoji="0" lang="en-US" sz="1600" b="1" i="0" u="none" strike="noStrike" cap="none" normalizeH="0" baseline="0" dirty="0" smtClean="0">
                          <a:ln>
                            <a:noFill/>
                          </a:ln>
                          <a:solidFill>
                            <a:schemeClr val="bg1"/>
                          </a:solidFill>
                          <a:effectLst/>
                          <a:latin typeface="+mn-lt"/>
                        </a:rPr>
                        <a:t>2014-2015 Plan Year</a:t>
                      </a:r>
                    </a:p>
                  </a:txBody>
                  <a:tcPr marL="91451" marR="91451" marT="45713" marB="45713"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chemeClr val="accent6">
                        <a:lumMod val="50000"/>
                      </a:schemeClr>
                    </a:solidFill>
                  </a:tcPr>
                </a:tc>
              </a:tr>
              <a:tr h="1517884">
                <a:tc>
                  <a:txBody>
                    <a:bodyPr/>
                    <a:lstStyle/>
                    <a:p>
                      <a:pPr marL="0" marR="0" lvl="0" indent="0" algn="l" defTabSz="914400" rtl="0" eaLnBrk="1" fontAlgn="base" latinLnBrk="0" hangingPunct="1">
                        <a:lnSpc>
                          <a:spcPct val="90000"/>
                        </a:lnSpc>
                        <a:spcBef>
                          <a:spcPts val="600"/>
                        </a:spcBef>
                        <a:spcAft>
                          <a:spcPts val="0"/>
                        </a:spcAft>
                        <a:buClr>
                          <a:srgbClr val="9ECD67"/>
                        </a:buClr>
                        <a:buSzPct val="110000"/>
                        <a:buFontTx/>
                        <a:buNone/>
                        <a:tabLst/>
                        <a:defRPr/>
                      </a:pPr>
                      <a:r>
                        <a:rPr kumimoji="0" lang="en-US" sz="1800" b="1" i="0" u="none" strike="noStrike" cap="none" normalizeH="0" baseline="0" dirty="0" smtClean="0">
                          <a:ln>
                            <a:noFill/>
                          </a:ln>
                          <a:solidFill>
                            <a:schemeClr val="tx1"/>
                          </a:solidFill>
                          <a:effectLst/>
                          <a:latin typeface="+mn-lt"/>
                        </a:rPr>
                        <a:t>Out-of-Pocket     Maximum</a:t>
                      </a:r>
                      <a:br>
                        <a:rPr kumimoji="0" lang="en-US" sz="1800" b="1" i="0" u="none" strike="noStrike" cap="none" normalizeH="0" baseline="0" dirty="0" smtClean="0">
                          <a:ln>
                            <a:noFill/>
                          </a:ln>
                          <a:solidFill>
                            <a:schemeClr val="tx1"/>
                          </a:solidFill>
                          <a:effectLst/>
                          <a:latin typeface="+mn-lt"/>
                        </a:rPr>
                      </a:br>
                      <a:r>
                        <a:rPr kumimoji="0" lang="en-US" sz="1600" b="0" i="0" u="none" strike="noStrike" cap="none" normalizeH="0" baseline="0" dirty="0" smtClean="0">
                          <a:ln>
                            <a:noFill/>
                          </a:ln>
                          <a:solidFill>
                            <a:schemeClr val="tx1"/>
                          </a:solidFill>
                          <a:effectLst/>
                          <a:latin typeface="+mn-lt"/>
                        </a:rPr>
                        <a:t>(employee only/family)</a:t>
                      </a:r>
                    </a:p>
                    <a:p>
                      <a:pPr marL="0" marR="0" lvl="0" indent="0" algn="l" defTabSz="914400" rtl="0" eaLnBrk="1" fontAlgn="base" latinLnBrk="0" hangingPunct="1">
                        <a:lnSpc>
                          <a:spcPct val="90000"/>
                        </a:lnSpc>
                        <a:spcBef>
                          <a:spcPts val="600"/>
                        </a:spcBef>
                        <a:spcAft>
                          <a:spcPts val="0"/>
                        </a:spcAft>
                        <a:buClr>
                          <a:srgbClr val="9ECD67"/>
                        </a:buClr>
                        <a:buSzPct val="110000"/>
                        <a:buFontTx/>
                        <a:buNone/>
                        <a:tabLst/>
                      </a:pPr>
                      <a:endParaRPr kumimoji="0" lang="en-US" sz="1400" b="0" i="0" u="none" strike="noStrike" cap="none" normalizeH="0" baseline="0" dirty="0" smtClean="0">
                        <a:ln>
                          <a:noFill/>
                        </a:ln>
                        <a:solidFill>
                          <a:schemeClr val="tx1"/>
                        </a:solidFill>
                        <a:effectLst/>
                        <a:latin typeface="+mn-lt"/>
                      </a:endParaRPr>
                    </a:p>
                  </a:txBody>
                  <a:tcPr marL="91451" marR="91451" marT="45713" marB="45713"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n-US" sz="1800" b="1" i="0" u="none" strike="noStrike" cap="none" normalizeH="0" baseline="0" dirty="0" smtClean="0">
                          <a:ln>
                            <a:noFill/>
                          </a:ln>
                          <a:solidFill>
                            <a:schemeClr val="tx1"/>
                          </a:solidFill>
                          <a:effectLst/>
                          <a:latin typeface="+mn-lt"/>
                        </a:rPr>
                        <a:t>$3,850/$4,200</a:t>
                      </a:r>
                    </a:p>
                    <a:p>
                      <a:pPr marL="0" marR="0" lvl="0" indent="0" algn="l" defTabSz="914400" rtl="0" eaLnBrk="1" fontAlgn="auto" latinLnBrk="0" hangingPunct="1">
                        <a:lnSpc>
                          <a:spcPct val="90000"/>
                        </a:lnSpc>
                        <a:spcBef>
                          <a:spcPts val="600"/>
                        </a:spcBef>
                        <a:spcAft>
                          <a:spcPts val="0"/>
                        </a:spcAft>
                        <a:buClrTx/>
                        <a:buSzTx/>
                        <a:buFontTx/>
                        <a:buNone/>
                        <a:tabLst/>
                        <a:defRPr/>
                      </a:pPr>
                      <a:r>
                        <a:rPr lang="en-US" sz="1600" dirty="0" smtClean="0">
                          <a:latin typeface="+mn-lt"/>
                        </a:rPr>
                        <a:t>(does </a:t>
                      </a:r>
                      <a:r>
                        <a:rPr lang="en-US" sz="1600" b="1" dirty="0" smtClean="0">
                          <a:latin typeface="+mn-lt"/>
                        </a:rPr>
                        <a:t>not</a:t>
                      </a:r>
                      <a:r>
                        <a:rPr lang="en-US" sz="1600" baseline="0" dirty="0" smtClean="0">
                          <a:latin typeface="+mn-lt"/>
                        </a:rPr>
                        <a:t> include deductibles of $2,400/$4,800)</a:t>
                      </a:r>
                      <a:endParaRPr lang="en-US" sz="1600" dirty="0">
                        <a:latin typeface="+mn-lt"/>
                      </a:endParaRPr>
                    </a:p>
                  </a:txBody>
                  <a:tcPr marL="91451" marR="91451" marT="45713" marB="45713"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90000"/>
                        </a:lnSpc>
                        <a:spcBef>
                          <a:spcPts val="600"/>
                        </a:spcBef>
                        <a:spcAft>
                          <a:spcPts val="0"/>
                        </a:spcAft>
                        <a:buClr>
                          <a:srgbClr val="9ECD67"/>
                        </a:buClr>
                        <a:buSzPct val="110000"/>
                        <a:buFontTx/>
                        <a:buNone/>
                        <a:tabLst/>
                        <a:defRPr/>
                      </a:pPr>
                      <a:r>
                        <a:rPr kumimoji="0" lang="en-US" sz="1800" b="1" i="0" u="none" strike="noStrike" cap="none" normalizeH="0" baseline="0" dirty="0" smtClean="0">
                          <a:ln>
                            <a:noFill/>
                          </a:ln>
                          <a:solidFill>
                            <a:schemeClr val="tx1"/>
                          </a:solidFill>
                          <a:effectLst/>
                          <a:latin typeface="+mn-lt"/>
                        </a:rPr>
                        <a:t>$6,350/$9,200</a:t>
                      </a:r>
                    </a:p>
                    <a:p>
                      <a:pPr marL="0" marR="0" lvl="0" indent="0" algn="l" defTabSz="914400" rtl="0" eaLnBrk="1" fontAlgn="base" latinLnBrk="0" hangingPunct="1">
                        <a:lnSpc>
                          <a:spcPct val="90000"/>
                        </a:lnSpc>
                        <a:spcBef>
                          <a:spcPts val="600"/>
                        </a:spcBef>
                        <a:spcAft>
                          <a:spcPts val="0"/>
                        </a:spcAft>
                        <a:buClr>
                          <a:srgbClr val="9ECD67"/>
                        </a:buClr>
                        <a:buSzPct val="110000"/>
                        <a:buFontTx/>
                        <a:buNone/>
                        <a:tabLst/>
                      </a:pPr>
                      <a:r>
                        <a:rPr kumimoji="0" lang="en-US" sz="1600" b="0" i="0" u="none" strike="noStrike" cap="none" normalizeH="0" baseline="0" dirty="0" smtClean="0">
                          <a:ln>
                            <a:noFill/>
                          </a:ln>
                          <a:solidFill>
                            <a:schemeClr val="tx1"/>
                          </a:solidFill>
                          <a:effectLst/>
                          <a:latin typeface="+mn-lt"/>
                        </a:rPr>
                        <a:t>(includes deductibles of $2,500/$5,000, copays and coinsurance)</a:t>
                      </a:r>
                    </a:p>
                    <a:p>
                      <a:pPr>
                        <a:lnSpc>
                          <a:spcPct val="90000"/>
                        </a:lnSpc>
                        <a:spcBef>
                          <a:spcPts val="600"/>
                        </a:spcBef>
                        <a:spcAft>
                          <a:spcPts val="0"/>
                        </a:spcAft>
                      </a:pPr>
                      <a:endParaRPr lang="en-US" dirty="0">
                        <a:latin typeface="+mn-lt"/>
                      </a:endParaRPr>
                    </a:p>
                  </a:txBody>
                  <a:tcPr marL="91451" marR="91451" marT="45713" marB="45713"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chemeClr val="accent6">
                        <a:lumMod val="40000"/>
                        <a:lumOff val="60000"/>
                      </a:schemeClr>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3" name="Picture 2"/>
          <p:cNvPicPr>
            <a:picLocks noChangeAspect="1" noChangeArrowheads="1"/>
          </p:cNvPicPr>
          <p:nvPr/>
        </p:nvPicPr>
        <p:blipFill>
          <a:blip r:embed="rId3"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7010400" y="5846763"/>
            <a:ext cx="19843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Title 5"/>
          <p:cNvSpPr>
            <a:spLocks noGrp="1"/>
          </p:cNvSpPr>
          <p:nvPr>
            <p:ph type="title"/>
          </p:nvPr>
        </p:nvSpPr>
        <p:spPr>
          <a:xfrm>
            <a:off x="494828" y="402538"/>
            <a:ext cx="8229600" cy="563563"/>
          </a:xfrm>
        </p:spPr>
        <p:txBody>
          <a:bodyPr/>
          <a:lstStyle/>
          <a:p>
            <a:pPr eaLnBrk="1" hangingPunct="1"/>
            <a:r>
              <a:rPr lang="en-US" dirty="0">
                <a:cs typeface="Calibri" charset="0"/>
              </a:rPr>
              <a:t>Things </a:t>
            </a:r>
            <a:r>
              <a:rPr lang="en-US" dirty="0" smtClean="0">
                <a:cs typeface="Calibri" charset="0"/>
              </a:rPr>
              <a:t>to remember</a:t>
            </a:r>
            <a:endParaRPr lang="en-US" dirty="0">
              <a:cs typeface="Calibri" charset="0"/>
            </a:endParaRPr>
          </a:p>
        </p:txBody>
      </p:sp>
      <p:sp>
        <p:nvSpPr>
          <p:cNvPr id="82949" name="Content Placeholder 6"/>
          <p:cNvSpPr>
            <a:spLocks noGrp="1"/>
          </p:cNvSpPr>
          <p:nvPr>
            <p:ph idx="1"/>
          </p:nvPr>
        </p:nvSpPr>
        <p:spPr>
          <a:xfrm>
            <a:off x="475514" y="1288852"/>
            <a:ext cx="8229600" cy="4525963"/>
          </a:xfrm>
        </p:spPr>
        <p:txBody>
          <a:bodyPr>
            <a:normAutofit/>
          </a:bodyPr>
          <a:lstStyle/>
          <a:p>
            <a:pPr marL="228600" indent="-228600" eaLnBrk="1" hangingPunct="1">
              <a:lnSpc>
                <a:spcPct val="90000"/>
              </a:lnSpc>
              <a:spcBef>
                <a:spcPts val="1200"/>
              </a:spcBef>
            </a:pPr>
            <a:r>
              <a:rPr lang="en-US" sz="2000" dirty="0">
                <a:latin typeface="+mj-lt"/>
              </a:rPr>
              <a:t>You are not required to select a Primary Care Physician.</a:t>
            </a:r>
          </a:p>
          <a:p>
            <a:pPr marL="228600" indent="-228600" eaLnBrk="1" hangingPunct="1">
              <a:lnSpc>
                <a:spcPct val="90000"/>
              </a:lnSpc>
              <a:spcBef>
                <a:spcPts val="1200"/>
              </a:spcBef>
            </a:pPr>
            <a:r>
              <a:rPr lang="en-US" sz="2000" dirty="0">
                <a:latin typeface="+mj-lt"/>
              </a:rPr>
              <a:t>You may see any network physician without a referral.</a:t>
            </a:r>
          </a:p>
          <a:p>
            <a:pPr marL="228600" indent="-228600" eaLnBrk="1" hangingPunct="1">
              <a:lnSpc>
                <a:spcPct val="90000"/>
              </a:lnSpc>
              <a:spcBef>
                <a:spcPts val="1200"/>
              </a:spcBef>
            </a:pPr>
            <a:r>
              <a:rPr lang="en-US" sz="2000" dirty="0">
                <a:latin typeface="+mj-lt"/>
              </a:rPr>
              <a:t>Maintained low fixed dollar copays:</a:t>
            </a:r>
          </a:p>
          <a:p>
            <a:pPr eaLnBrk="1" hangingPunct="1">
              <a:lnSpc>
                <a:spcPct val="90000"/>
              </a:lnSpc>
              <a:spcBef>
                <a:spcPts val="1200"/>
              </a:spcBef>
              <a:buFontTx/>
              <a:buNone/>
            </a:pPr>
            <a:r>
              <a:rPr lang="en-US" sz="2000" dirty="0">
                <a:latin typeface="+mj-lt"/>
              </a:rPr>
              <a:t>           </a:t>
            </a:r>
            <a:r>
              <a:rPr lang="en-US" sz="2000" dirty="0" smtClean="0">
                <a:latin typeface="+mj-lt"/>
              </a:rPr>
              <a:t>	— Primary </a:t>
            </a:r>
            <a:r>
              <a:rPr lang="en-US" sz="2000" dirty="0">
                <a:latin typeface="+mj-lt"/>
              </a:rPr>
              <a:t>Care $20 </a:t>
            </a:r>
          </a:p>
          <a:p>
            <a:pPr eaLnBrk="1" hangingPunct="1">
              <a:lnSpc>
                <a:spcPct val="90000"/>
              </a:lnSpc>
              <a:spcBef>
                <a:spcPts val="1200"/>
              </a:spcBef>
              <a:buFontTx/>
              <a:buNone/>
            </a:pPr>
            <a:r>
              <a:rPr lang="en-US" sz="2000" dirty="0">
                <a:latin typeface="+mj-lt"/>
              </a:rPr>
              <a:t>           </a:t>
            </a:r>
            <a:r>
              <a:rPr lang="en-US" sz="2000" dirty="0" smtClean="0">
                <a:latin typeface="+mj-lt"/>
              </a:rPr>
              <a:t>	— Generic </a:t>
            </a:r>
            <a:r>
              <a:rPr lang="en-US" sz="2000" dirty="0">
                <a:latin typeface="+mj-lt"/>
              </a:rPr>
              <a:t>medications $3</a:t>
            </a:r>
          </a:p>
          <a:p>
            <a:pPr marL="228600" indent="-228600" eaLnBrk="1" hangingPunct="1">
              <a:spcBef>
                <a:spcPts val="1200"/>
              </a:spcBef>
            </a:pPr>
            <a:r>
              <a:rPr lang="en-US" sz="2000" dirty="0">
                <a:latin typeface="+mj-lt"/>
              </a:rPr>
              <a:t>Out-of-pocket maximums remain the same </a:t>
            </a:r>
            <a:r>
              <a:rPr lang="en-US" sz="2000" dirty="0" smtClean="0">
                <a:latin typeface="+mj-lt"/>
              </a:rPr>
              <a:t>– $</a:t>
            </a:r>
            <a:r>
              <a:rPr lang="en-US" sz="2000" dirty="0">
                <a:latin typeface="+mj-lt"/>
              </a:rPr>
              <a:t>3,000 individual </a:t>
            </a:r>
            <a:r>
              <a:rPr lang="en-US" sz="2000" dirty="0" smtClean="0">
                <a:latin typeface="+mj-lt"/>
              </a:rPr>
              <a:t/>
            </a:r>
            <a:br>
              <a:rPr lang="en-US" sz="2000" dirty="0" smtClean="0">
                <a:latin typeface="+mj-lt"/>
              </a:rPr>
            </a:br>
            <a:r>
              <a:rPr lang="en-US" sz="2000" dirty="0" smtClean="0">
                <a:latin typeface="+mj-lt"/>
              </a:rPr>
              <a:t>and </a:t>
            </a:r>
            <a:r>
              <a:rPr lang="en-US" sz="2000" dirty="0">
                <a:latin typeface="+mj-lt"/>
              </a:rPr>
              <a:t>$6,000 family</a:t>
            </a:r>
          </a:p>
          <a:p>
            <a:pPr marL="228600" indent="-228600" eaLnBrk="1" hangingPunct="1">
              <a:lnSpc>
                <a:spcPct val="90000"/>
              </a:lnSpc>
              <a:spcBef>
                <a:spcPts val="1200"/>
              </a:spcBef>
              <a:buFontTx/>
              <a:buNone/>
            </a:pPr>
            <a:r>
              <a:rPr lang="en-US" sz="2000" dirty="0">
                <a:latin typeface="+mj-lt"/>
              </a:rPr>
              <a:t>	</a:t>
            </a:r>
            <a:r>
              <a:rPr lang="en-US" sz="2000" dirty="0" smtClean="0">
                <a:solidFill>
                  <a:srgbClr val="008000"/>
                </a:solidFill>
                <a:latin typeface="+mj-lt"/>
              </a:rPr>
              <a:t>but </a:t>
            </a:r>
            <a:r>
              <a:rPr lang="en-US" sz="2000" dirty="0">
                <a:solidFill>
                  <a:srgbClr val="008000"/>
                </a:solidFill>
                <a:latin typeface="+mj-lt"/>
              </a:rPr>
              <a:t>now includes both Medical &amp; </a:t>
            </a:r>
            <a:r>
              <a:rPr lang="en-US" sz="2000" dirty="0" smtClean="0">
                <a:solidFill>
                  <a:srgbClr val="008000"/>
                </a:solidFill>
                <a:latin typeface="+mj-lt"/>
              </a:rPr>
              <a:t>Rx </a:t>
            </a:r>
            <a:r>
              <a:rPr lang="en-US" sz="2000" dirty="0">
                <a:solidFill>
                  <a:srgbClr val="008000"/>
                </a:solidFill>
                <a:latin typeface="+mj-lt"/>
              </a:rPr>
              <a:t>copays and </a:t>
            </a:r>
            <a:r>
              <a:rPr lang="en-US" sz="2000" dirty="0" smtClean="0">
                <a:solidFill>
                  <a:srgbClr val="008000"/>
                </a:solidFill>
                <a:latin typeface="+mj-lt"/>
              </a:rPr>
              <a:t>coinsurance</a:t>
            </a:r>
            <a:r>
              <a:rPr lang="en-US" sz="2000" dirty="0">
                <a:solidFill>
                  <a:srgbClr val="008000"/>
                </a:solidFill>
                <a:latin typeface="+mj-lt"/>
              </a:rPr>
              <a:t>!</a:t>
            </a:r>
          </a:p>
          <a:p>
            <a:pPr eaLnBrk="1" hangingPunct="1">
              <a:lnSpc>
                <a:spcPct val="90000"/>
              </a:lnSpc>
              <a:spcBef>
                <a:spcPts val="1800"/>
              </a:spcBef>
              <a:buFontTx/>
              <a:buNone/>
            </a:pPr>
            <a:endParaRPr lang="en-US" sz="1500" dirty="0">
              <a:solidFill>
                <a:srgbClr val="C0504D"/>
              </a:solidFill>
              <a:latin typeface="+mj-lt"/>
            </a:endParaRPr>
          </a:p>
        </p:txBody>
      </p:sp>
    </p:spTree>
    <p:extLst>
      <p:ext uri="{BB962C8B-B14F-4D97-AF65-F5344CB8AC3E}">
        <p14:creationId xmlns:p14="http://schemas.microsoft.com/office/powerpoint/2010/main" val="37400086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defRPr/>
            </a:pPr>
            <a:r>
              <a:rPr lang="en-US" dirty="0" err="1" smtClean="0">
                <a:latin typeface="Chalkduster"/>
                <a:cs typeface="Chalkduster"/>
              </a:rPr>
              <a:t>Allegian</a:t>
            </a:r>
            <a:r>
              <a:rPr lang="en-US" dirty="0" smtClean="0">
                <a:latin typeface="Chalkduster"/>
                <a:cs typeface="Chalkduster"/>
              </a:rPr>
              <a:t> Health Plans</a:t>
            </a:r>
            <a:endParaRPr lang="en-US" dirty="0">
              <a:latin typeface="Chalkduster"/>
              <a:cs typeface="Chalkduster"/>
            </a:endParaRPr>
          </a:p>
        </p:txBody>
      </p:sp>
      <p:sp>
        <p:nvSpPr>
          <p:cNvPr id="4" name="Rectangle 3"/>
          <p:cNvSpPr/>
          <p:nvPr/>
        </p:nvSpPr>
        <p:spPr>
          <a:xfrm>
            <a:off x="404813" y="247604"/>
            <a:ext cx="4843151" cy="3162926"/>
          </a:xfrm>
          <a:prstGeom prst="rect">
            <a:avLst/>
          </a:prstGeom>
          <a:gradFill flip="none" rotWithShape="1">
            <a:gsLst>
              <a:gs pos="0">
                <a:schemeClr val="accent1">
                  <a:lumMod val="75000"/>
                </a:schemeClr>
              </a:gs>
              <a:gs pos="100000">
                <a:srgbClr val="FFFFFF"/>
              </a:gs>
            </a:gsLst>
            <a:lin ang="57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V="1">
            <a:off x="396875" y="3410529"/>
            <a:ext cx="6528522" cy="7986"/>
          </a:xfrm>
          <a:prstGeom prst="line">
            <a:avLst/>
          </a:prstGeom>
          <a:ln w="57150" cmpd="sng"/>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479779" y="4492232"/>
            <a:ext cx="7772400" cy="1450710"/>
          </a:xfrm>
        </p:spPr>
        <p:txBody>
          <a:bodyPr/>
          <a:lstStyle/>
          <a:p>
            <a:pPr>
              <a:defRPr/>
            </a:pPr>
            <a:r>
              <a:rPr lang="en-US" dirty="0" smtClean="0"/>
              <a:t>(formerly Valley Baptist Health Plans)</a:t>
            </a:r>
            <a:br>
              <a:rPr lang="en-US" dirty="0" smtClean="0"/>
            </a:br>
            <a:r>
              <a:rPr lang="en-US" dirty="0" smtClean="0"/>
              <a:t>HMO </a:t>
            </a:r>
            <a:r>
              <a:rPr lang="en-US" dirty="0"/>
              <a:t>Plan Option</a:t>
            </a:r>
            <a:br>
              <a:rPr lang="en-US" dirty="0"/>
            </a:br>
            <a:r>
              <a:rPr lang="en-US" dirty="0"/>
              <a:t/>
            </a:r>
            <a:br>
              <a:rPr lang="en-US" dirty="0"/>
            </a:br>
            <a:r>
              <a:rPr lang="en-US" dirty="0" smtClean="0"/>
              <a:t>2014-2015 </a:t>
            </a:r>
            <a:r>
              <a:rPr lang="en-US" dirty="0"/>
              <a:t>Plan Year</a:t>
            </a:r>
            <a:r>
              <a:rPr lang="en-US" dirty="0" smtClean="0"/>
              <a:t/>
            </a:r>
            <a:br>
              <a:rPr lang="en-US" dirty="0" smtClean="0"/>
            </a:br>
            <a:endParaRPr lang="en-US" dirty="0"/>
          </a:p>
        </p:txBody>
      </p:sp>
      <p:pic>
        <p:nvPicPr>
          <p:cNvPr id="9" name="Picture 8" descr="78469608_Coach talking to little league batte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4077" y="423862"/>
            <a:ext cx="4164806" cy="2776537"/>
          </a:xfrm>
          <a:prstGeom prst="rect">
            <a:avLst/>
          </a:prstGeom>
          <a:ln>
            <a:noFill/>
          </a:ln>
          <a:effectLst>
            <a:softEdge rad="112500"/>
          </a:effectLst>
        </p:spPr>
      </p:pic>
    </p:spTree>
    <p:extLst>
      <p:ext uri="{BB962C8B-B14F-4D97-AF65-F5344CB8AC3E}">
        <p14:creationId xmlns:p14="http://schemas.microsoft.com/office/powerpoint/2010/main" val="283435481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76014" y="282242"/>
            <a:ext cx="8229600" cy="683860"/>
          </a:xfrm>
        </p:spPr>
        <p:txBody>
          <a:bodyPr/>
          <a:lstStyle/>
          <a:p>
            <a:pPr eaLnBrk="1" hangingPunct="1">
              <a:lnSpc>
                <a:spcPct val="90000"/>
              </a:lnSpc>
            </a:pPr>
            <a:r>
              <a:rPr lang="en-US" dirty="0">
                <a:cs typeface="Calibri" charset="0"/>
              </a:rPr>
              <a:t>Company </a:t>
            </a:r>
            <a:r>
              <a:rPr lang="en-US" dirty="0" smtClean="0">
                <a:cs typeface="Calibri" charset="0"/>
              </a:rPr>
              <a:t>overview</a:t>
            </a:r>
            <a:endParaRPr lang="en-US" dirty="0">
              <a:cs typeface="Calibri" charset="0"/>
            </a:endParaRPr>
          </a:p>
        </p:txBody>
      </p:sp>
      <p:sp>
        <p:nvSpPr>
          <p:cNvPr id="89091" name="Content Placeholder 2"/>
          <p:cNvSpPr>
            <a:spLocks noGrp="1"/>
          </p:cNvSpPr>
          <p:nvPr>
            <p:ph idx="1"/>
          </p:nvPr>
        </p:nvSpPr>
        <p:spPr>
          <a:xfrm>
            <a:off x="480756" y="1279647"/>
            <a:ext cx="8229600" cy="4525963"/>
          </a:xfrm>
        </p:spPr>
        <p:txBody>
          <a:bodyPr/>
          <a:lstStyle/>
          <a:p>
            <a:pPr marL="228600" indent="-228600" eaLnBrk="1" hangingPunct="1">
              <a:lnSpc>
                <a:spcPct val="90000"/>
              </a:lnSpc>
              <a:spcBef>
                <a:spcPts val="2200"/>
              </a:spcBef>
            </a:pPr>
            <a:r>
              <a:rPr lang="en-US" dirty="0" err="1" smtClean="0">
                <a:latin typeface="+mj-lt"/>
              </a:rPr>
              <a:t>Allegian</a:t>
            </a:r>
            <a:r>
              <a:rPr lang="en-US" dirty="0" smtClean="0">
                <a:latin typeface="+mj-lt"/>
              </a:rPr>
              <a:t> Health Plans, formerly Valley Baptist Health Plans, has </a:t>
            </a:r>
            <a:r>
              <a:rPr lang="en-US" dirty="0">
                <a:latin typeface="+mj-lt"/>
              </a:rPr>
              <a:t>been part of the TRS-</a:t>
            </a:r>
            <a:r>
              <a:rPr lang="en-US" dirty="0" err="1">
                <a:latin typeface="+mj-lt"/>
              </a:rPr>
              <a:t>ActiveCare</a:t>
            </a:r>
            <a:r>
              <a:rPr lang="en-US" dirty="0">
                <a:latin typeface="+mj-lt"/>
              </a:rPr>
              <a:t> program since 2003 </a:t>
            </a:r>
            <a:r>
              <a:rPr lang="en-US" dirty="0" smtClean="0">
                <a:latin typeface="+mj-lt"/>
              </a:rPr>
              <a:t>and provides health care benefits to more </a:t>
            </a:r>
            <a:r>
              <a:rPr lang="en-US" dirty="0">
                <a:latin typeface="+mj-lt"/>
              </a:rPr>
              <a:t>than</a:t>
            </a:r>
            <a:r>
              <a:rPr lang="en-US" b="1" dirty="0">
                <a:solidFill>
                  <a:srgbClr val="008000"/>
                </a:solidFill>
                <a:latin typeface="+mj-lt"/>
              </a:rPr>
              <a:t> 2,900 </a:t>
            </a:r>
            <a:r>
              <a:rPr lang="en-US" dirty="0">
                <a:latin typeface="+mj-lt"/>
              </a:rPr>
              <a:t>school employees and </a:t>
            </a:r>
            <a:r>
              <a:rPr lang="en-US" dirty="0" smtClean="0">
                <a:latin typeface="+mj-lt"/>
              </a:rPr>
              <a:t>their dependents throughout the Rio Grande Valley</a:t>
            </a:r>
            <a:endParaRPr lang="en-US" dirty="0">
              <a:latin typeface="+mj-lt"/>
            </a:endParaRPr>
          </a:p>
          <a:p>
            <a:pPr marL="228600" indent="-228600" eaLnBrk="1" hangingPunct="1">
              <a:lnSpc>
                <a:spcPct val="90000"/>
              </a:lnSpc>
              <a:spcBef>
                <a:spcPts val="2200"/>
              </a:spcBef>
            </a:pPr>
            <a:r>
              <a:rPr lang="en-US" dirty="0" smtClean="0">
                <a:latin typeface="+mj-lt"/>
              </a:rPr>
              <a:t>They </a:t>
            </a:r>
            <a:r>
              <a:rPr lang="en-US" dirty="0">
                <a:latin typeface="+mj-lt"/>
              </a:rPr>
              <a:t>are a hospital-based health plan, founded in 1998 and </a:t>
            </a:r>
            <a:r>
              <a:rPr lang="en-US" dirty="0" smtClean="0">
                <a:latin typeface="+mj-lt"/>
              </a:rPr>
              <a:t>were recently acquired by </a:t>
            </a:r>
            <a:r>
              <a:rPr lang="en-US" b="1" dirty="0">
                <a:solidFill>
                  <a:srgbClr val="008000"/>
                </a:solidFill>
                <a:latin typeface="+mj-lt"/>
              </a:rPr>
              <a:t>Tenet</a:t>
            </a:r>
            <a:r>
              <a:rPr lang="en-US" dirty="0">
                <a:latin typeface="+mj-lt"/>
              </a:rPr>
              <a:t> </a:t>
            </a:r>
            <a:r>
              <a:rPr lang="en-US" dirty="0" smtClean="0">
                <a:latin typeface="+mj-lt"/>
              </a:rPr>
              <a:t>HealthCare in October 2013 </a:t>
            </a:r>
          </a:p>
          <a:p>
            <a:pPr marL="228600" indent="-228600" eaLnBrk="1" hangingPunct="1">
              <a:lnSpc>
                <a:spcPct val="90000"/>
              </a:lnSpc>
              <a:spcBef>
                <a:spcPts val="2200"/>
              </a:spcBef>
            </a:pPr>
            <a:r>
              <a:rPr lang="en-US" dirty="0" smtClean="0">
                <a:latin typeface="+mj-lt"/>
              </a:rPr>
              <a:t>They focus exclusively on the Valley and cover employees who live </a:t>
            </a:r>
            <a:br>
              <a:rPr lang="en-US" dirty="0" smtClean="0">
                <a:latin typeface="+mj-lt"/>
              </a:rPr>
            </a:br>
            <a:r>
              <a:rPr lang="en-US" dirty="0" smtClean="0">
                <a:latin typeface="+mj-lt"/>
              </a:rPr>
              <a:t>or work in Cameron, Hidalgo, Starr and Willacy counties</a:t>
            </a:r>
          </a:p>
          <a:p>
            <a:pPr marL="228600" indent="-228600" eaLnBrk="1" hangingPunct="1">
              <a:lnSpc>
                <a:spcPct val="90000"/>
              </a:lnSpc>
              <a:spcBef>
                <a:spcPts val="2200"/>
              </a:spcBef>
            </a:pPr>
            <a:r>
              <a:rPr lang="en-US" dirty="0" smtClean="0">
                <a:latin typeface="+mj-lt"/>
              </a:rPr>
              <a:t>Valley </a:t>
            </a:r>
            <a:r>
              <a:rPr lang="en-US" dirty="0">
                <a:latin typeface="+mj-lt"/>
              </a:rPr>
              <a:t>Baptist Health </a:t>
            </a:r>
            <a:r>
              <a:rPr lang="en-US" dirty="0" smtClean="0">
                <a:latin typeface="+mj-lt"/>
              </a:rPr>
              <a:t>Plans’ mission </a:t>
            </a:r>
            <a:r>
              <a:rPr lang="en-US" dirty="0">
                <a:latin typeface="+mj-lt"/>
              </a:rPr>
              <a:t>is to </a:t>
            </a:r>
            <a:r>
              <a:rPr lang="en-US" dirty="0" smtClean="0">
                <a:latin typeface="+mj-lt"/>
              </a:rPr>
              <a:t>provide members</a:t>
            </a:r>
            <a:br>
              <a:rPr lang="en-US" dirty="0" smtClean="0">
                <a:latin typeface="+mj-lt"/>
              </a:rPr>
            </a:br>
            <a:r>
              <a:rPr lang="en-US" dirty="0" smtClean="0">
                <a:latin typeface="+mj-lt"/>
              </a:rPr>
              <a:t>with </a:t>
            </a:r>
            <a:r>
              <a:rPr lang="en-US" dirty="0">
                <a:latin typeface="+mj-lt"/>
              </a:rPr>
              <a:t>comprehensive health care coverage at an affordable </a:t>
            </a:r>
            <a:r>
              <a:rPr lang="en-US" dirty="0" smtClean="0">
                <a:latin typeface="+mj-lt"/>
              </a:rPr>
              <a:t>price</a:t>
            </a:r>
            <a:endParaRPr lang="en-US" dirty="0">
              <a:latin typeface="+mj-lt"/>
            </a:endParaRPr>
          </a:p>
        </p:txBody>
      </p:sp>
      <p:pic>
        <p:nvPicPr>
          <p:cNvPr id="2" name="Picture 1" descr="Allegian-HP-rgb.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29024" y="5760802"/>
            <a:ext cx="2133398" cy="613352"/>
          </a:xfrm>
          <a:prstGeom prst="rect">
            <a:avLst/>
          </a:prstGeom>
        </p:spPr>
      </p:pic>
    </p:spTree>
    <p:extLst>
      <p:ext uri="{BB962C8B-B14F-4D97-AF65-F5344CB8AC3E}">
        <p14:creationId xmlns:p14="http://schemas.microsoft.com/office/powerpoint/2010/main" val="35548531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66607" y="402538"/>
            <a:ext cx="8229600" cy="563563"/>
          </a:xfrm>
        </p:spPr>
        <p:txBody>
          <a:bodyPr/>
          <a:lstStyle/>
          <a:p>
            <a:pPr eaLnBrk="1" hangingPunct="1">
              <a:lnSpc>
                <a:spcPct val="90000"/>
              </a:lnSpc>
            </a:pPr>
            <a:r>
              <a:rPr lang="en-US" dirty="0">
                <a:cs typeface="Calibri" charset="0"/>
              </a:rPr>
              <a:t>Benefit </a:t>
            </a:r>
            <a:r>
              <a:rPr lang="en-US" dirty="0" smtClean="0">
                <a:cs typeface="Calibri" charset="0"/>
              </a:rPr>
              <a:t>highlights</a:t>
            </a:r>
            <a:endParaRPr lang="en-US" dirty="0">
              <a:cs typeface="Calibri" charset="0"/>
            </a:endParaRPr>
          </a:p>
        </p:txBody>
      </p:sp>
      <p:sp>
        <p:nvSpPr>
          <p:cNvPr id="91139" name="Rectangle 6"/>
          <p:cNvSpPr>
            <a:spLocks noGrp="1" noChangeArrowheads="1"/>
          </p:cNvSpPr>
          <p:nvPr>
            <p:ph idx="1"/>
          </p:nvPr>
        </p:nvSpPr>
        <p:spPr>
          <a:xfrm>
            <a:off x="495313" y="1277545"/>
            <a:ext cx="8229600" cy="4525963"/>
          </a:xfrm>
        </p:spPr>
        <p:txBody>
          <a:bodyPr/>
          <a:lstStyle/>
          <a:p>
            <a:pPr marL="228600" indent="-228600" eaLnBrk="1" hangingPunct="1">
              <a:lnSpc>
                <a:spcPct val="90000"/>
              </a:lnSpc>
              <a:spcBef>
                <a:spcPts val="1728"/>
              </a:spcBef>
            </a:pPr>
            <a:r>
              <a:rPr lang="en-US" dirty="0">
                <a:latin typeface="+mj-lt"/>
              </a:rPr>
              <a:t>No routine claim forms</a:t>
            </a:r>
          </a:p>
          <a:p>
            <a:pPr marL="228600" indent="-228600" eaLnBrk="1" hangingPunct="1">
              <a:lnSpc>
                <a:spcPct val="90000"/>
              </a:lnSpc>
              <a:spcBef>
                <a:spcPts val="1728"/>
              </a:spcBef>
            </a:pPr>
            <a:r>
              <a:rPr lang="en-US" dirty="0" smtClean="0">
                <a:latin typeface="+mj-lt"/>
              </a:rPr>
              <a:t>College</a:t>
            </a:r>
            <a:r>
              <a:rPr lang="en-US" dirty="0">
                <a:latin typeface="+mj-lt"/>
              </a:rPr>
              <a:t>-age dependents living outside </a:t>
            </a:r>
            <a:r>
              <a:rPr lang="en-US" dirty="0" smtClean="0">
                <a:latin typeface="+mj-lt"/>
              </a:rPr>
              <a:t>the </a:t>
            </a:r>
            <a:r>
              <a:rPr lang="en-US" dirty="0">
                <a:latin typeface="+mj-lt"/>
              </a:rPr>
              <a:t>service area have </a:t>
            </a:r>
            <a:r>
              <a:rPr lang="en-US" dirty="0" smtClean="0">
                <a:latin typeface="+mj-lt"/>
              </a:rPr>
              <a:t/>
            </a:r>
            <a:br>
              <a:rPr lang="en-US" dirty="0" smtClean="0">
                <a:latin typeface="+mj-lt"/>
              </a:rPr>
            </a:br>
            <a:r>
              <a:rPr lang="en-US" dirty="0" smtClean="0">
                <a:latin typeface="+mj-lt"/>
              </a:rPr>
              <a:t>full </a:t>
            </a:r>
            <a:r>
              <a:rPr lang="en-US" dirty="0">
                <a:latin typeface="+mj-lt"/>
              </a:rPr>
              <a:t>coverage (address must be on file)</a:t>
            </a:r>
            <a:br>
              <a:rPr lang="en-US" dirty="0">
                <a:latin typeface="+mj-lt"/>
              </a:rPr>
            </a:br>
            <a:endParaRPr lang="en-US" dirty="0" smtClean="0">
              <a:latin typeface="+mj-lt"/>
            </a:endParaRPr>
          </a:p>
          <a:p>
            <a:pPr marL="228600" indent="-228600" eaLnBrk="1" hangingPunct="1">
              <a:lnSpc>
                <a:spcPct val="90000"/>
              </a:lnSpc>
              <a:spcBef>
                <a:spcPts val="1728"/>
              </a:spcBef>
            </a:pPr>
            <a:endParaRPr lang="en-US" dirty="0">
              <a:latin typeface="+mj-lt"/>
            </a:endParaRPr>
          </a:p>
          <a:p>
            <a:pPr marL="0" indent="0" eaLnBrk="1" hangingPunct="1">
              <a:lnSpc>
                <a:spcPct val="90000"/>
              </a:lnSpc>
              <a:spcBef>
                <a:spcPts val="1728"/>
              </a:spcBef>
              <a:buNone/>
            </a:pPr>
            <a:endParaRPr lang="en-US" b="1" dirty="0">
              <a:latin typeface="+mj-lt"/>
            </a:endParaRPr>
          </a:p>
          <a:p>
            <a:pPr eaLnBrk="1" hangingPunct="1">
              <a:lnSpc>
                <a:spcPct val="90000"/>
              </a:lnSpc>
              <a:spcBef>
                <a:spcPts val="1728"/>
              </a:spcBef>
            </a:pPr>
            <a:r>
              <a:rPr lang="en-US" b="1" dirty="0" smtClean="0">
                <a:latin typeface="+mj-lt"/>
              </a:rPr>
              <a:t>Healthy Partners Program </a:t>
            </a:r>
            <a:r>
              <a:rPr lang="en-US" dirty="0" smtClean="0">
                <a:latin typeface="+mj-lt"/>
              </a:rPr>
              <a:t>– designed to support and educate members with diabetes and allows members to receive their diabetic supplies at no cost. Participation is voluntary and there is no cost to join the program.</a:t>
            </a:r>
            <a:endParaRPr lang="en-US" b="1" dirty="0" smtClean="0">
              <a:solidFill>
                <a:schemeClr val="tx2"/>
              </a:solidFill>
              <a:latin typeface="+mj-lt"/>
            </a:endParaRPr>
          </a:p>
          <a:p>
            <a:pPr>
              <a:lnSpc>
                <a:spcPct val="90000"/>
              </a:lnSpc>
              <a:spcBef>
                <a:spcPts val="1728"/>
              </a:spcBef>
            </a:pPr>
            <a:r>
              <a:rPr lang="en-US" dirty="0" smtClean="0"/>
              <a:t>Secure </a:t>
            </a:r>
            <a:r>
              <a:rPr lang="en-US" dirty="0"/>
              <a:t>online access to your membership and claim information </a:t>
            </a:r>
            <a:br>
              <a:rPr lang="en-US" dirty="0"/>
            </a:br>
            <a:r>
              <a:rPr lang="en-US" dirty="0"/>
              <a:t>at </a:t>
            </a:r>
            <a:r>
              <a:rPr lang="en-US" b="1" dirty="0" err="1" smtClean="0">
                <a:solidFill>
                  <a:schemeClr val="tx2"/>
                </a:solidFill>
              </a:rPr>
              <a:t>www.allegianhealthplans.com</a:t>
            </a:r>
            <a:endParaRPr lang="en-US" b="1" dirty="0">
              <a:solidFill>
                <a:schemeClr val="tx2"/>
              </a:solidFill>
            </a:endParaRPr>
          </a:p>
          <a:p>
            <a:pPr eaLnBrk="1" hangingPunct="1">
              <a:lnSpc>
                <a:spcPct val="90000"/>
              </a:lnSpc>
              <a:spcBef>
                <a:spcPts val="1728"/>
              </a:spcBef>
            </a:pPr>
            <a:endParaRPr lang="en-US" b="1" dirty="0">
              <a:solidFill>
                <a:schemeClr val="tx2"/>
              </a:solidFill>
              <a:latin typeface="+mj-lt"/>
            </a:endParaRPr>
          </a:p>
        </p:txBody>
      </p:sp>
      <p:sp>
        <p:nvSpPr>
          <p:cNvPr id="567303" name="AutoShape 7"/>
          <p:cNvSpPr>
            <a:spLocks noChangeArrowheads="1"/>
          </p:cNvSpPr>
          <p:nvPr/>
        </p:nvSpPr>
        <p:spPr bwMode="auto">
          <a:xfrm>
            <a:off x="869175" y="2643717"/>
            <a:ext cx="7566337" cy="1279883"/>
          </a:xfrm>
          <a:prstGeom prst="roundRect">
            <a:avLst>
              <a:gd name="adj" fmla="val 19250"/>
            </a:avLst>
          </a:prstGeom>
          <a:solidFill>
            <a:srgbClr val="008000"/>
          </a:solidFill>
          <a:ln w="12700">
            <a:noFill/>
            <a:round/>
            <a:headEnd/>
            <a:tailEnd/>
          </a:ln>
          <a:effectLst>
            <a:prstShdw prst="shdw17" dist="17961" dir="2700000">
              <a:schemeClr val="bg1">
                <a:gamma/>
                <a:shade val="60000"/>
                <a:invGamma/>
              </a:schemeClr>
            </a:prstShdw>
          </a:effectLst>
          <a:scene3d>
            <a:camera prst="orthographicFront"/>
            <a:lightRig rig="threePt" dir="t"/>
          </a:scene3d>
          <a:sp3d>
            <a:bevelT/>
          </a:sp3d>
        </p:spPr>
        <p:txBody>
          <a:bodyPr anchor="ctr" anchorCtr="1"/>
          <a:lstStyle/>
          <a:p>
            <a:pPr algn="ctr">
              <a:spcBef>
                <a:spcPct val="20000"/>
              </a:spcBef>
              <a:buClr>
                <a:srgbClr val="779939"/>
              </a:buClr>
              <a:buSzPct val="110000"/>
              <a:defRPr/>
            </a:pPr>
            <a:r>
              <a:rPr lang="en-US" sz="1900" b="1" dirty="0">
                <a:solidFill>
                  <a:srgbClr val="FFFFFF"/>
                </a:solidFill>
                <a:latin typeface="+mj-lt"/>
              </a:rPr>
              <a:t>NOTE: </a:t>
            </a:r>
            <a:r>
              <a:rPr lang="en-US" sz="1900" dirty="0">
                <a:solidFill>
                  <a:srgbClr val="FFFFFF"/>
                </a:solidFill>
                <a:latin typeface="+mj-lt"/>
              </a:rPr>
              <a:t>Care must be accessed through </a:t>
            </a:r>
            <a:r>
              <a:rPr lang="en-US" sz="1900" dirty="0" smtClean="0">
                <a:solidFill>
                  <a:srgbClr val="FFFFFF"/>
                </a:solidFill>
                <a:latin typeface="+mj-lt"/>
              </a:rPr>
              <a:t>the wrap</a:t>
            </a:r>
            <a:r>
              <a:rPr lang="en-US" sz="1900" dirty="0">
                <a:solidFill>
                  <a:srgbClr val="FFFFFF"/>
                </a:solidFill>
                <a:latin typeface="+mj-lt"/>
              </a:rPr>
              <a:t> </a:t>
            </a:r>
            <a:r>
              <a:rPr lang="en-US" sz="1900" dirty="0" smtClean="0">
                <a:solidFill>
                  <a:srgbClr val="FFFFFF"/>
                </a:solidFill>
                <a:latin typeface="+mj-lt"/>
              </a:rPr>
              <a:t>network PHCS/</a:t>
            </a:r>
            <a:r>
              <a:rPr lang="en-US" sz="1900" dirty="0" err="1" smtClean="0">
                <a:solidFill>
                  <a:srgbClr val="FFFFFF"/>
                </a:solidFill>
                <a:latin typeface="+mj-lt"/>
              </a:rPr>
              <a:t>MultiPlan</a:t>
            </a:r>
            <a:r>
              <a:rPr lang="en-US" sz="1900" dirty="0" smtClean="0">
                <a:solidFill>
                  <a:srgbClr val="FFFFFF"/>
                </a:solidFill>
                <a:latin typeface="+mj-lt"/>
              </a:rPr>
              <a:t>.</a:t>
            </a:r>
          </a:p>
          <a:p>
            <a:pPr algn="ctr">
              <a:spcBef>
                <a:spcPct val="20000"/>
              </a:spcBef>
              <a:buClr>
                <a:srgbClr val="779939"/>
              </a:buClr>
              <a:buSzPct val="110000"/>
              <a:defRPr/>
            </a:pPr>
            <a:r>
              <a:rPr lang="en-US" sz="1900" dirty="0" smtClean="0">
                <a:solidFill>
                  <a:srgbClr val="FFFFFF"/>
                </a:solidFill>
                <a:latin typeface="+mj-lt"/>
              </a:rPr>
              <a:t>To locate a PHCS/</a:t>
            </a:r>
            <a:r>
              <a:rPr lang="en-US" sz="1900" dirty="0" err="1" smtClean="0">
                <a:solidFill>
                  <a:srgbClr val="FFFFFF"/>
                </a:solidFill>
                <a:latin typeface="+mj-lt"/>
              </a:rPr>
              <a:t>MultiPlan</a:t>
            </a:r>
            <a:r>
              <a:rPr lang="en-US" sz="1900" dirty="0" smtClean="0">
                <a:solidFill>
                  <a:srgbClr val="FFFFFF"/>
                </a:solidFill>
                <a:latin typeface="+mj-lt"/>
              </a:rPr>
              <a:t> provider visit </a:t>
            </a:r>
            <a:r>
              <a:rPr lang="en-US" sz="1900" b="1" dirty="0" err="1" smtClean="0">
                <a:solidFill>
                  <a:srgbClr val="FFFFFF"/>
                </a:solidFill>
                <a:latin typeface="+mj-lt"/>
              </a:rPr>
              <a:t>www.phcs.com</a:t>
            </a:r>
            <a:r>
              <a:rPr lang="en-US" sz="1900" dirty="0" smtClean="0">
                <a:solidFill>
                  <a:srgbClr val="FFFFFF"/>
                </a:solidFill>
                <a:latin typeface="+mj-lt"/>
              </a:rPr>
              <a:t> </a:t>
            </a:r>
            <a:br>
              <a:rPr lang="en-US" sz="1900" dirty="0" smtClean="0">
                <a:solidFill>
                  <a:srgbClr val="FFFFFF"/>
                </a:solidFill>
                <a:latin typeface="+mj-lt"/>
              </a:rPr>
            </a:br>
            <a:r>
              <a:rPr lang="en-US" sz="1900" dirty="0" smtClean="0">
                <a:solidFill>
                  <a:srgbClr val="FFFFFF"/>
                </a:solidFill>
                <a:latin typeface="+mj-lt"/>
              </a:rPr>
              <a:t>or call Customer Service at </a:t>
            </a:r>
            <a:r>
              <a:rPr lang="en-US" sz="1900" b="1" dirty="0" smtClean="0">
                <a:solidFill>
                  <a:srgbClr val="FFFFFF"/>
                </a:solidFill>
                <a:latin typeface="+mj-lt"/>
              </a:rPr>
              <a:t>855-463-7264</a:t>
            </a:r>
            <a:endParaRPr lang="en-US" sz="1900" dirty="0">
              <a:solidFill>
                <a:srgbClr val="FFFFFF"/>
              </a:solidFill>
              <a:latin typeface="+mj-lt"/>
            </a:endParaRPr>
          </a:p>
        </p:txBody>
      </p:sp>
      <p:pic>
        <p:nvPicPr>
          <p:cNvPr id="6" name="Picture 5" descr="Allegian-HP-rgb.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29024" y="5760802"/>
            <a:ext cx="2133398" cy="613352"/>
          </a:xfrm>
          <a:prstGeom prst="rect">
            <a:avLst/>
          </a:prstGeom>
        </p:spPr>
      </p:pic>
    </p:spTree>
    <p:extLst>
      <p:ext uri="{BB962C8B-B14F-4D97-AF65-F5344CB8AC3E}">
        <p14:creationId xmlns:p14="http://schemas.microsoft.com/office/powerpoint/2010/main" val="20003440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66607" y="329278"/>
            <a:ext cx="8229600" cy="636823"/>
          </a:xfrm>
        </p:spPr>
        <p:txBody>
          <a:bodyPr/>
          <a:lstStyle/>
          <a:p>
            <a:pPr eaLnBrk="1" hangingPunct="1">
              <a:lnSpc>
                <a:spcPct val="90000"/>
              </a:lnSpc>
            </a:pPr>
            <a:r>
              <a:rPr lang="en-US" dirty="0" smtClean="0">
                <a:cs typeface="Calibri" charset="0"/>
              </a:rPr>
              <a:t>Monthly Premium Rates </a:t>
            </a:r>
            <a:r>
              <a:rPr lang="en-US" dirty="0">
                <a:cs typeface="Calibri" charset="0"/>
              </a:rPr>
              <a:t>for </a:t>
            </a:r>
            <a:r>
              <a:rPr lang="en-US" dirty="0" smtClean="0">
                <a:cs typeface="Calibri" charset="0"/>
              </a:rPr>
              <a:t>2014-2015</a:t>
            </a:r>
            <a:endParaRPr lang="en-US" dirty="0">
              <a:cs typeface="Calibri" charset="0"/>
            </a:endParaRPr>
          </a:p>
        </p:txBody>
      </p:sp>
      <p:sp>
        <p:nvSpPr>
          <p:cNvPr id="90115" name="Rectangle 81"/>
          <p:cNvSpPr>
            <a:spLocks noGrp="1" noChangeArrowheads="1"/>
          </p:cNvSpPr>
          <p:nvPr>
            <p:ph idx="1"/>
          </p:nvPr>
        </p:nvSpPr>
        <p:spPr>
          <a:xfrm>
            <a:off x="462238" y="1271352"/>
            <a:ext cx="8229600" cy="4525963"/>
          </a:xfrm>
        </p:spPr>
        <p:txBody>
          <a:bodyPr/>
          <a:lstStyle/>
          <a:p>
            <a:pPr marL="0" indent="0" eaLnBrk="1" hangingPunct="1">
              <a:lnSpc>
                <a:spcPct val="90000"/>
              </a:lnSpc>
              <a:buNone/>
            </a:pPr>
            <a:endParaRPr lang="en-US" dirty="0">
              <a:latin typeface="+mj-lt"/>
            </a:endParaRPr>
          </a:p>
        </p:txBody>
      </p:sp>
      <p:graphicFrame>
        <p:nvGraphicFramePr>
          <p:cNvPr id="565328" name="Group 80"/>
          <p:cNvGraphicFramePr>
            <a:graphicFrameLocks noGrp="1"/>
          </p:cNvGraphicFramePr>
          <p:nvPr>
            <p:extLst>
              <p:ext uri="{D42A27DB-BD31-4B8C-83A1-F6EECF244321}">
                <p14:modId xmlns:p14="http://schemas.microsoft.com/office/powerpoint/2010/main" val="1446658830"/>
              </p:ext>
            </p:extLst>
          </p:nvPr>
        </p:nvGraphicFramePr>
        <p:xfrm>
          <a:off x="888881" y="2188015"/>
          <a:ext cx="7281243" cy="2863379"/>
        </p:xfrm>
        <a:graphic>
          <a:graphicData uri="http://schemas.openxmlformats.org/drawingml/2006/table">
            <a:tbl>
              <a:tblPr/>
              <a:tblGrid>
                <a:gridCol w="4645324"/>
                <a:gridCol w="2635919"/>
              </a:tblGrid>
              <a:tr h="483979">
                <a:tc>
                  <a:txBody>
                    <a:bodyPr/>
                    <a:lstStyle/>
                    <a:p>
                      <a:pPr marL="0" marR="0" lvl="0" indent="0" algn="ctr" defTabSz="914400" rtl="0" eaLnBrk="1" fontAlgn="base" latinLnBrk="0" hangingPunct="1">
                        <a:lnSpc>
                          <a:spcPct val="100000"/>
                        </a:lnSpc>
                        <a:spcBef>
                          <a:spcPct val="20000"/>
                        </a:spcBef>
                        <a:spcAft>
                          <a:spcPct val="0"/>
                        </a:spcAft>
                        <a:buClr>
                          <a:srgbClr val="9ECD67"/>
                        </a:buClr>
                        <a:buSzPct val="110000"/>
                        <a:buFontTx/>
                        <a:buNone/>
                        <a:tabLst/>
                      </a:pPr>
                      <a:r>
                        <a:rPr kumimoji="0" lang="en-US" sz="1800" b="1" i="0" u="none" strike="noStrike" cap="none" normalizeH="0" baseline="0" dirty="0">
                          <a:ln>
                            <a:noFill/>
                          </a:ln>
                          <a:solidFill>
                            <a:schemeClr val="bg1"/>
                          </a:solidFill>
                          <a:effectLst/>
                          <a:latin typeface="+mj-lt"/>
                          <a:ea typeface="ＭＳ Ｐゴシック" charset="0"/>
                        </a:rPr>
                        <a:t>Coverage Category</a:t>
                      </a:r>
                    </a:p>
                  </a:txBody>
                  <a:tcPr marL="91442" marR="91442" marT="45744" marB="45744"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rgbClr val="0080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normalizeH="0" baseline="0" dirty="0" smtClean="0">
                          <a:ln>
                            <a:noFill/>
                          </a:ln>
                          <a:solidFill>
                            <a:schemeClr val="bg1"/>
                          </a:solidFill>
                          <a:effectLst/>
                          <a:latin typeface="+mn-lt"/>
                          <a:ea typeface="ＭＳ Ｐゴシック" charset="0"/>
                          <a:cs typeface="+mn-cs"/>
                        </a:rPr>
                        <a:t>2014-2015</a:t>
                      </a:r>
                    </a:p>
                  </a:txBody>
                  <a:tcPr marL="91442" marR="91442" marT="45744" marB="45744"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rgbClr val="984807"/>
                    </a:solidFill>
                  </a:tcPr>
                </a:tc>
              </a:tr>
              <a:tr h="592400">
                <a:tc>
                  <a:txBody>
                    <a:bodyPr/>
                    <a:lstStyle/>
                    <a:p>
                      <a:pPr marL="0" marR="0" lvl="0" indent="0" algn="l" defTabSz="914400" rtl="0" eaLnBrk="1" fontAlgn="base" latinLnBrk="0" hangingPunct="1">
                        <a:lnSpc>
                          <a:spcPct val="100000"/>
                        </a:lnSpc>
                        <a:spcBef>
                          <a:spcPct val="20000"/>
                        </a:spcBef>
                        <a:spcAft>
                          <a:spcPct val="0"/>
                        </a:spcAft>
                        <a:buClr>
                          <a:srgbClr val="9ECD67"/>
                        </a:buClr>
                        <a:buSzPct val="110000"/>
                        <a:buFontTx/>
                        <a:buNone/>
                        <a:tabLst/>
                      </a:pPr>
                      <a:r>
                        <a:rPr kumimoji="0" lang="en-US" sz="1800" b="0" i="0" u="none" strike="noStrike" cap="none" normalizeH="0" baseline="0" dirty="0">
                          <a:ln>
                            <a:noFill/>
                          </a:ln>
                          <a:solidFill>
                            <a:schemeClr val="tx1"/>
                          </a:solidFill>
                          <a:effectLst/>
                          <a:latin typeface="+mj-lt"/>
                          <a:ea typeface="ＭＳ Ｐゴシック" charset="0"/>
                        </a:rPr>
                        <a:t>Employee Only</a:t>
                      </a:r>
                    </a:p>
                  </a:txBody>
                  <a:tcPr marL="91442" marR="91442" marT="45744" marB="45744"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normalizeH="0" baseline="0" dirty="0" smtClean="0">
                          <a:ln>
                            <a:noFill/>
                          </a:ln>
                          <a:solidFill>
                            <a:schemeClr val="tx1"/>
                          </a:solidFill>
                          <a:effectLst/>
                          <a:latin typeface="+mn-lt"/>
                          <a:ea typeface="ＭＳ Ｐゴシック" charset="0"/>
                          <a:cs typeface="+mn-cs"/>
                        </a:rPr>
                        <a:t>$400.20</a:t>
                      </a:r>
                    </a:p>
                  </a:txBody>
                  <a:tcPr marL="91442" marR="91442" marT="45744" marB="45744"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chemeClr val="accent6">
                        <a:lumMod val="40000"/>
                        <a:lumOff val="60000"/>
                      </a:schemeClr>
                    </a:solidFill>
                  </a:tcPr>
                </a:tc>
              </a:tr>
              <a:tr h="616567">
                <a:tc>
                  <a:txBody>
                    <a:bodyPr/>
                    <a:lstStyle/>
                    <a:p>
                      <a:pPr marL="0" marR="0" lvl="0" indent="0" algn="l" defTabSz="914400" rtl="0" eaLnBrk="1" fontAlgn="base" latinLnBrk="0" hangingPunct="1">
                        <a:lnSpc>
                          <a:spcPct val="100000"/>
                        </a:lnSpc>
                        <a:spcBef>
                          <a:spcPct val="20000"/>
                        </a:spcBef>
                        <a:spcAft>
                          <a:spcPct val="0"/>
                        </a:spcAft>
                        <a:buClr>
                          <a:srgbClr val="9ECD67"/>
                        </a:buClr>
                        <a:buSzPct val="110000"/>
                        <a:buFontTx/>
                        <a:buNone/>
                        <a:tabLst/>
                      </a:pPr>
                      <a:r>
                        <a:rPr kumimoji="0" lang="en-US" sz="1800" b="0" i="0" u="none" strike="noStrike" cap="none" normalizeH="0" baseline="0" dirty="0">
                          <a:ln>
                            <a:noFill/>
                          </a:ln>
                          <a:solidFill>
                            <a:schemeClr val="tx1"/>
                          </a:solidFill>
                          <a:effectLst/>
                          <a:latin typeface="+mj-lt"/>
                          <a:ea typeface="ＭＳ Ｐゴシック" charset="0"/>
                        </a:rPr>
                        <a:t>Employee and Spouse</a:t>
                      </a:r>
                    </a:p>
                  </a:txBody>
                  <a:tcPr marL="91442" marR="91442" marT="45744" marB="45744"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ctr" defTabSz="914400" rtl="0" eaLnBrk="1" fontAlgn="base" latinLnBrk="0" hangingPunct="1">
                        <a:lnSpc>
                          <a:spcPct val="100000"/>
                        </a:lnSpc>
                        <a:spcBef>
                          <a:spcPct val="20000"/>
                        </a:spcBef>
                        <a:spcAft>
                          <a:spcPct val="0"/>
                        </a:spcAft>
                        <a:buClr>
                          <a:srgbClr val="9ECD67"/>
                        </a:buClr>
                        <a:buSzPct val="110000"/>
                        <a:buFontTx/>
                        <a:buNone/>
                        <a:tabLst/>
                        <a:defRPr/>
                      </a:pPr>
                      <a:r>
                        <a:rPr kumimoji="0" lang="en-US" sz="1800" b="0" i="0" u="none" strike="noStrike" kern="1200" cap="none" normalizeH="0" baseline="0" dirty="0" smtClean="0">
                          <a:ln>
                            <a:noFill/>
                          </a:ln>
                          <a:solidFill>
                            <a:srgbClr val="000000"/>
                          </a:solidFill>
                          <a:effectLst/>
                          <a:latin typeface="+mn-lt"/>
                          <a:ea typeface="ＭＳ Ｐゴシック" charset="0"/>
                          <a:cs typeface="+mn-cs"/>
                        </a:rPr>
                        <a:t>$969.60</a:t>
                      </a:r>
                    </a:p>
                  </a:txBody>
                  <a:tcPr marL="91442" marR="91442" marT="45744" marB="45744"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chemeClr val="accent6">
                        <a:lumMod val="40000"/>
                        <a:lumOff val="60000"/>
                      </a:schemeClr>
                    </a:solidFill>
                  </a:tcPr>
                </a:tc>
              </a:tr>
              <a:tr h="595667">
                <a:tc>
                  <a:txBody>
                    <a:bodyPr/>
                    <a:lstStyle/>
                    <a:p>
                      <a:pPr marL="0" marR="0" lvl="0" indent="0" algn="l" defTabSz="914400" rtl="0" eaLnBrk="1" fontAlgn="base" latinLnBrk="0" hangingPunct="1">
                        <a:lnSpc>
                          <a:spcPct val="100000"/>
                        </a:lnSpc>
                        <a:spcBef>
                          <a:spcPct val="20000"/>
                        </a:spcBef>
                        <a:spcAft>
                          <a:spcPct val="0"/>
                        </a:spcAft>
                        <a:buClr>
                          <a:srgbClr val="9ECD67"/>
                        </a:buClr>
                        <a:buSzPct val="110000"/>
                        <a:buFontTx/>
                        <a:buNone/>
                        <a:tabLst/>
                      </a:pPr>
                      <a:r>
                        <a:rPr kumimoji="0" lang="en-US" sz="1800" b="0" i="0" u="none" strike="noStrike" cap="none" normalizeH="0" baseline="0" dirty="0">
                          <a:ln>
                            <a:noFill/>
                          </a:ln>
                          <a:solidFill>
                            <a:schemeClr val="tx1"/>
                          </a:solidFill>
                          <a:effectLst/>
                          <a:latin typeface="+mj-lt"/>
                          <a:ea typeface="ＭＳ Ｐゴシック" charset="0"/>
                        </a:rPr>
                        <a:t> Employee and Child(</a:t>
                      </a:r>
                      <a:r>
                        <a:rPr kumimoji="0" lang="en-US" sz="1800" b="0" i="0" u="none" strike="noStrike" cap="none" normalizeH="0" baseline="0" dirty="0" err="1">
                          <a:ln>
                            <a:noFill/>
                          </a:ln>
                          <a:solidFill>
                            <a:schemeClr val="tx1"/>
                          </a:solidFill>
                          <a:effectLst/>
                          <a:latin typeface="+mj-lt"/>
                          <a:ea typeface="ＭＳ Ｐゴシック" charset="0"/>
                        </a:rPr>
                        <a:t>ren</a:t>
                      </a:r>
                      <a:r>
                        <a:rPr kumimoji="0" lang="en-US" sz="1800" b="0" i="0" u="none" strike="noStrike" cap="none" normalizeH="0" baseline="0" dirty="0">
                          <a:ln>
                            <a:noFill/>
                          </a:ln>
                          <a:solidFill>
                            <a:schemeClr val="tx1"/>
                          </a:solidFill>
                          <a:effectLst/>
                          <a:latin typeface="+mj-lt"/>
                          <a:ea typeface="ＭＳ Ｐゴシック" charset="0"/>
                        </a:rPr>
                        <a:t>)</a:t>
                      </a:r>
                    </a:p>
                  </a:txBody>
                  <a:tcPr marL="91442" marR="91442" marT="45744" marB="45744"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normalizeH="0" baseline="0" dirty="0" smtClean="0">
                          <a:ln>
                            <a:noFill/>
                          </a:ln>
                          <a:solidFill>
                            <a:srgbClr val="000000"/>
                          </a:solidFill>
                          <a:effectLst/>
                          <a:latin typeface="+mn-lt"/>
                          <a:ea typeface="ＭＳ Ｐゴシック" charset="0"/>
                          <a:cs typeface="+mn-cs"/>
                        </a:rPr>
                        <a:t>$627.14</a:t>
                      </a:r>
                    </a:p>
                  </a:txBody>
                  <a:tcPr marL="91442" marR="91442" marT="45744" marB="45744"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chemeClr val="accent6">
                        <a:lumMod val="40000"/>
                        <a:lumOff val="60000"/>
                      </a:schemeClr>
                    </a:solidFill>
                  </a:tcPr>
                </a:tc>
              </a:tr>
              <a:tr h="574766">
                <a:tc>
                  <a:txBody>
                    <a:bodyPr/>
                    <a:lstStyle/>
                    <a:p>
                      <a:pPr marL="0" marR="0" lvl="0" indent="0" algn="l" defTabSz="914400" rtl="0" eaLnBrk="1" fontAlgn="base" latinLnBrk="0" hangingPunct="1">
                        <a:lnSpc>
                          <a:spcPct val="100000"/>
                        </a:lnSpc>
                        <a:spcBef>
                          <a:spcPct val="20000"/>
                        </a:spcBef>
                        <a:spcAft>
                          <a:spcPct val="0"/>
                        </a:spcAft>
                        <a:buClr>
                          <a:srgbClr val="9ECD67"/>
                        </a:buClr>
                        <a:buSzPct val="110000"/>
                        <a:buFontTx/>
                        <a:buNone/>
                        <a:tabLst/>
                      </a:pPr>
                      <a:r>
                        <a:rPr kumimoji="0" lang="en-US" sz="1800" b="0" i="0" u="none" strike="noStrike" cap="none" normalizeH="0" baseline="0" dirty="0">
                          <a:ln>
                            <a:noFill/>
                          </a:ln>
                          <a:solidFill>
                            <a:schemeClr val="tx1"/>
                          </a:solidFill>
                          <a:effectLst/>
                          <a:latin typeface="+mj-lt"/>
                          <a:ea typeface="ＭＳ Ｐゴシック" charset="0"/>
                        </a:rPr>
                        <a:t>Family</a:t>
                      </a:r>
                    </a:p>
                  </a:txBody>
                  <a:tcPr marL="91442" marR="91442" marT="45744" marB="45744"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normalizeH="0" baseline="0" dirty="0" smtClean="0">
                          <a:ln>
                            <a:noFill/>
                          </a:ln>
                          <a:solidFill>
                            <a:srgbClr val="000000"/>
                          </a:solidFill>
                          <a:effectLst/>
                          <a:latin typeface="+mn-lt"/>
                          <a:ea typeface="ＭＳ Ｐゴシック" charset="0"/>
                          <a:cs typeface="+mn-cs"/>
                        </a:rPr>
                        <a:t>$989.22</a:t>
                      </a:r>
                    </a:p>
                  </a:txBody>
                  <a:tcPr marL="91442" marR="91442" marT="45744" marB="45744"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chemeClr val="accent6">
                        <a:lumMod val="40000"/>
                        <a:lumOff val="60000"/>
                      </a:schemeClr>
                    </a:solidFill>
                  </a:tcPr>
                </a:tc>
              </a:tr>
            </a:tbl>
          </a:graphicData>
        </a:graphic>
      </p:graphicFrame>
      <p:pic>
        <p:nvPicPr>
          <p:cNvPr id="6" name="Picture 5" descr="Allegian-HP-rgb.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29024" y="5760802"/>
            <a:ext cx="2133398" cy="613352"/>
          </a:xfrm>
          <a:prstGeom prst="rect">
            <a:avLst/>
          </a:prstGeom>
        </p:spPr>
      </p:pic>
    </p:spTree>
    <p:extLst>
      <p:ext uri="{BB962C8B-B14F-4D97-AF65-F5344CB8AC3E}">
        <p14:creationId xmlns:p14="http://schemas.microsoft.com/office/powerpoint/2010/main" val="4296366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63775" y="-11756"/>
            <a:ext cx="7645400" cy="990600"/>
          </a:xfrm>
        </p:spPr>
        <p:txBody>
          <a:bodyPr/>
          <a:lstStyle/>
          <a:p>
            <a:pPr eaLnBrk="1" hangingPunct="1">
              <a:lnSpc>
                <a:spcPct val="90000"/>
              </a:lnSpc>
            </a:pPr>
            <a:r>
              <a:rPr lang="en-US" dirty="0">
                <a:cs typeface="Calibri" charset="0"/>
              </a:rPr>
              <a:t>Medical </a:t>
            </a:r>
            <a:r>
              <a:rPr lang="en-US" dirty="0" smtClean="0">
                <a:cs typeface="Calibri" charset="0"/>
              </a:rPr>
              <a:t>benefit </a:t>
            </a:r>
            <a:r>
              <a:rPr lang="en-US" dirty="0" smtClean="0">
                <a:solidFill>
                  <a:schemeClr val="bg1"/>
                </a:solidFill>
                <a:cs typeface="Calibri" charset="0"/>
              </a:rPr>
              <a:t>comparison </a:t>
            </a:r>
            <a:r>
              <a:rPr lang="en-US" dirty="0">
                <a:solidFill>
                  <a:schemeClr val="bg1"/>
                </a:solidFill>
                <a:cs typeface="Calibri" charset="0"/>
              </a:rPr>
              <a:t>for </a:t>
            </a:r>
            <a:r>
              <a:rPr lang="en-US" dirty="0">
                <a:solidFill>
                  <a:srgbClr val="FFFF00"/>
                </a:solidFill>
                <a:cs typeface="Calibri" charset="0"/>
              </a:rPr>
              <a:t/>
            </a:r>
            <a:br>
              <a:rPr lang="en-US" dirty="0">
                <a:solidFill>
                  <a:srgbClr val="FFFF00"/>
                </a:solidFill>
                <a:cs typeface="Calibri" charset="0"/>
              </a:rPr>
            </a:br>
            <a:r>
              <a:rPr lang="en-US" dirty="0">
                <a:cs typeface="Calibri" charset="0"/>
              </a:rPr>
              <a:t>2014-2015</a:t>
            </a:r>
          </a:p>
        </p:txBody>
      </p:sp>
      <p:graphicFrame>
        <p:nvGraphicFramePr>
          <p:cNvPr id="569436" name="Group 92"/>
          <p:cNvGraphicFramePr>
            <a:graphicFrameLocks noGrp="1"/>
          </p:cNvGraphicFramePr>
          <p:nvPr>
            <p:extLst>
              <p:ext uri="{D42A27DB-BD31-4B8C-83A1-F6EECF244321}">
                <p14:modId xmlns:p14="http://schemas.microsoft.com/office/powerpoint/2010/main" val="3020699006"/>
              </p:ext>
            </p:extLst>
          </p:nvPr>
        </p:nvGraphicFramePr>
        <p:xfrm>
          <a:off x="563563" y="1390650"/>
          <a:ext cx="8238408" cy="3415522"/>
        </p:xfrm>
        <a:graphic>
          <a:graphicData uri="http://schemas.openxmlformats.org/drawingml/2006/table">
            <a:tbl>
              <a:tblPr/>
              <a:tblGrid>
                <a:gridCol w="4120737"/>
                <a:gridCol w="4117671"/>
              </a:tblGrid>
              <a:tr h="416242">
                <a:tc>
                  <a:txBody>
                    <a:bodyPr/>
                    <a:lstStyle/>
                    <a:p>
                      <a:pPr marL="0" marR="0" lvl="0" indent="0" algn="ctr" defTabSz="914400" rtl="0" eaLnBrk="1" fontAlgn="base" latinLnBrk="0" hangingPunct="1">
                        <a:lnSpc>
                          <a:spcPct val="90000"/>
                        </a:lnSpc>
                        <a:spcBef>
                          <a:spcPct val="20000"/>
                        </a:spcBef>
                        <a:spcAft>
                          <a:spcPct val="0"/>
                        </a:spcAft>
                        <a:buClr>
                          <a:srgbClr val="9ECD67"/>
                        </a:buClr>
                        <a:buSzPct val="110000"/>
                        <a:buFontTx/>
                        <a:buNone/>
                        <a:tabLst/>
                      </a:pPr>
                      <a:r>
                        <a:rPr kumimoji="0" lang="en-US" sz="1800" b="1" i="0" u="none" strike="noStrike" cap="none" normalizeH="0" baseline="0" dirty="0">
                          <a:ln>
                            <a:noFill/>
                          </a:ln>
                          <a:solidFill>
                            <a:schemeClr val="bg1"/>
                          </a:solidFill>
                          <a:effectLst/>
                          <a:latin typeface="+mj-lt"/>
                          <a:ea typeface="ＭＳ Ｐゴシック" charset="0"/>
                        </a:rPr>
                        <a:t>2013-2014</a:t>
                      </a:r>
                    </a:p>
                  </a:txBody>
                  <a:tcPr marL="91438" marR="91438" marT="45726" marB="45726"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rgbClr val="008000"/>
                    </a:solidFill>
                  </a:tcPr>
                </a:tc>
                <a:tc>
                  <a:txBody>
                    <a:bodyPr/>
                    <a:lstStyle/>
                    <a:p>
                      <a:pPr marL="0" marR="0" lvl="0" indent="0" algn="ctr" defTabSz="914400" rtl="0" eaLnBrk="1" fontAlgn="base" latinLnBrk="0" hangingPunct="1">
                        <a:lnSpc>
                          <a:spcPct val="90000"/>
                        </a:lnSpc>
                        <a:spcBef>
                          <a:spcPct val="20000"/>
                        </a:spcBef>
                        <a:spcAft>
                          <a:spcPct val="0"/>
                        </a:spcAft>
                        <a:buClr>
                          <a:srgbClr val="9ECD67"/>
                        </a:buClr>
                        <a:buSzPct val="110000"/>
                        <a:buFontTx/>
                        <a:buNone/>
                        <a:tabLst/>
                      </a:pPr>
                      <a:r>
                        <a:rPr kumimoji="0" lang="en-US" sz="1800" b="1" i="0" u="none" strike="noStrike" cap="none" normalizeH="0" baseline="0" dirty="0" smtClean="0">
                          <a:ln>
                            <a:noFill/>
                          </a:ln>
                          <a:solidFill>
                            <a:schemeClr val="bg1"/>
                          </a:solidFill>
                          <a:effectLst/>
                          <a:latin typeface="+mj-lt"/>
                          <a:ea typeface="ＭＳ Ｐゴシック" charset="0"/>
                        </a:rPr>
                        <a:t>2014</a:t>
                      </a:r>
                      <a:r>
                        <a:rPr kumimoji="0" lang="en-US" sz="1800" b="1" i="0" u="none" strike="noStrike" cap="none" normalizeH="0" baseline="0" dirty="0">
                          <a:ln>
                            <a:noFill/>
                          </a:ln>
                          <a:solidFill>
                            <a:schemeClr val="bg1"/>
                          </a:solidFill>
                          <a:effectLst/>
                          <a:latin typeface="+mj-lt"/>
                          <a:ea typeface="ＭＳ Ｐゴシック" charset="0"/>
                        </a:rPr>
                        <a:t>-</a:t>
                      </a:r>
                      <a:r>
                        <a:rPr kumimoji="0" lang="en-US" sz="1800" b="1" i="0" u="none" strike="noStrike" cap="none" normalizeH="0" baseline="0" dirty="0" smtClean="0">
                          <a:ln>
                            <a:noFill/>
                          </a:ln>
                          <a:solidFill>
                            <a:schemeClr val="bg1"/>
                          </a:solidFill>
                          <a:effectLst/>
                          <a:latin typeface="+mj-lt"/>
                          <a:ea typeface="ＭＳ Ｐゴシック" charset="0"/>
                        </a:rPr>
                        <a:t>2015</a:t>
                      </a:r>
                      <a:endParaRPr kumimoji="0" lang="en-US" sz="1800" b="1" i="0" u="none" strike="noStrike" cap="none" normalizeH="0" baseline="0" dirty="0">
                        <a:ln>
                          <a:noFill/>
                        </a:ln>
                        <a:solidFill>
                          <a:schemeClr val="bg1"/>
                        </a:solidFill>
                        <a:effectLst/>
                        <a:latin typeface="+mj-lt"/>
                        <a:ea typeface="ＭＳ Ｐゴシック" charset="0"/>
                      </a:endParaRPr>
                    </a:p>
                  </a:txBody>
                  <a:tcPr marL="457200" marR="91438" marT="45726" marB="45726"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rgbClr val="246DAE"/>
                    </a:solidFill>
                  </a:tcPr>
                </a:tc>
              </a:tr>
              <a:tr h="714859">
                <a:tc>
                  <a:txBody>
                    <a:bodyPr/>
                    <a:lstStyle/>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0" i="0" u="none" strike="noStrike" cap="none" normalizeH="0" baseline="0" dirty="0">
                          <a:ln>
                            <a:noFill/>
                          </a:ln>
                          <a:solidFill>
                            <a:schemeClr val="tx1"/>
                          </a:solidFill>
                          <a:effectLst/>
                          <a:latin typeface="+mj-lt"/>
                          <a:ea typeface="ＭＳ Ｐゴシック" charset="0"/>
                        </a:rPr>
                        <a:t> </a:t>
                      </a:r>
                      <a:r>
                        <a:rPr kumimoji="0" lang="en-US" sz="1600" b="1" i="0" u="none" strike="noStrike" cap="none" normalizeH="0" baseline="0" dirty="0">
                          <a:ln>
                            <a:noFill/>
                          </a:ln>
                          <a:solidFill>
                            <a:schemeClr val="tx1"/>
                          </a:solidFill>
                          <a:effectLst/>
                          <a:latin typeface="+mj-lt"/>
                          <a:ea typeface="ＭＳ Ｐゴシック" charset="0"/>
                        </a:rPr>
                        <a:t>Deductible</a:t>
                      </a: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0" i="0" u="none" strike="noStrike" cap="none" normalizeH="0" baseline="0" dirty="0">
                          <a:ln>
                            <a:noFill/>
                          </a:ln>
                          <a:solidFill>
                            <a:schemeClr val="tx1"/>
                          </a:solidFill>
                          <a:effectLst/>
                          <a:latin typeface="+mj-lt"/>
                          <a:ea typeface="ＭＳ Ｐゴシック" charset="0"/>
                        </a:rPr>
                        <a:t>$500 per individual</a:t>
                      </a: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0" i="0" u="none" strike="noStrike" cap="none" normalizeH="0" baseline="0" dirty="0">
                          <a:ln>
                            <a:noFill/>
                          </a:ln>
                          <a:solidFill>
                            <a:schemeClr val="tx1"/>
                          </a:solidFill>
                          <a:effectLst/>
                          <a:latin typeface="+mj-lt"/>
                          <a:ea typeface="ＭＳ Ｐゴシック" charset="0"/>
                        </a:rPr>
                        <a:t>$</a:t>
                      </a:r>
                      <a:r>
                        <a:rPr kumimoji="0" lang="en-US" sz="1600" b="0" i="0" u="none" strike="noStrike" cap="none" normalizeH="0" baseline="0" dirty="0" smtClean="0">
                          <a:ln>
                            <a:noFill/>
                          </a:ln>
                          <a:solidFill>
                            <a:schemeClr val="tx1"/>
                          </a:solidFill>
                          <a:effectLst/>
                          <a:latin typeface="+mj-lt"/>
                          <a:ea typeface="ＭＳ Ｐゴシック" charset="0"/>
                        </a:rPr>
                        <a:t>1,000 </a:t>
                      </a:r>
                      <a:r>
                        <a:rPr kumimoji="0" lang="en-US" sz="1600" b="0" i="0" u="none" strike="noStrike" cap="none" normalizeH="0" baseline="0" dirty="0">
                          <a:ln>
                            <a:noFill/>
                          </a:ln>
                          <a:solidFill>
                            <a:schemeClr val="tx1"/>
                          </a:solidFill>
                          <a:effectLst/>
                          <a:latin typeface="+mj-lt"/>
                          <a:ea typeface="ＭＳ Ｐゴシック" charset="0"/>
                        </a:rPr>
                        <a:t>per family</a:t>
                      </a:r>
                    </a:p>
                  </a:txBody>
                  <a:tcPr marL="91438" marR="91438" marT="45726" marB="45726"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ctr" defTabSz="914400" rtl="0" eaLnBrk="1" fontAlgn="base" latinLnBrk="0" hangingPunct="1">
                        <a:lnSpc>
                          <a:spcPct val="90000"/>
                        </a:lnSpc>
                        <a:spcBef>
                          <a:spcPct val="20000"/>
                        </a:spcBef>
                        <a:spcAft>
                          <a:spcPct val="0"/>
                        </a:spcAft>
                        <a:buClr>
                          <a:srgbClr val="9ECD67"/>
                        </a:buClr>
                        <a:buSzPct val="110000"/>
                        <a:buFontTx/>
                        <a:buNone/>
                        <a:tabLst/>
                      </a:pPr>
                      <a:r>
                        <a:rPr kumimoji="0" lang="en-US" sz="1600" b="0" i="0" u="none" strike="noStrike" cap="none" normalizeH="0" baseline="0" dirty="0">
                          <a:ln>
                            <a:noFill/>
                          </a:ln>
                          <a:solidFill>
                            <a:schemeClr val="tx1"/>
                          </a:solidFill>
                          <a:effectLst/>
                          <a:latin typeface="+mj-lt"/>
                          <a:ea typeface="ＭＳ Ｐゴシック" charset="0"/>
                        </a:rPr>
                        <a:t> </a:t>
                      </a:r>
                      <a:r>
                        <a:rPr kumimoji="0" lang="en-US" sz="1600" b="0" i="0" u="none" strike="noStrike" cap="none" normalizeH="0" baseline="0" dirty="0">
                          <a:ln>
                            <a:noFill/>
                          </a:ln>
                          <a:solidFill>
                            <a:srgbClr val="000000"/>
                          </a:solidFill>
                          <a:effectLst/>
                          <a:latin typeface="+mj-lt"/>
                          <a:ea typeface="ＭＳ Ｐゴシック" charset="0"/>
                        </a:rPr>
                        <a:t> </a:t>
                      </a:r>
                      <a:r>
                        <a:rPr kumimoji="0" lang="en-US" sz="1600" b="1" i="0" u="none" strike="noStrike" cap="none" normalizeH="0" baseline="0" dirty="0">
                          <a:ln>
                            <a:noFill/>
                          </a:ln>
                          <a:solidFill>
                            <a:srgbClr val="000000"/>
                          </a:solidFill>
                          <a:effectLst/>
                          <a:latin typeface="+mj-lt"/>
                          <a:ea typeface="ＭＳ Ｐゴシック" charset="0"/>
                        </a:rPr>
                        <a:t>Deductible</a:t>
                      </a: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0" i="0" u="none" strike="noStrike" cap="none" normalizeH="0" baseline="0" dirty="0">
                          <a:ln>
                            <a:noFill/>
                          </a:ln>
                          <a:solidFill>
                            <a:srgbClr val="000000"/>
                          </a:solidFill>
                          <a:effectLst/>
                          <a:latin typeface="+mj-lt"/>
                          <a:ea typeface="ＭＳ Ｐゴシック" charset="0"/>
                        </a:rPr>
                        <a:t>$500 per individual</a:t>
                      </a: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0" i="0" u="none" strike="noStrike" cap="none" normalizeH="0" baseline="0" dirty="0">
                          <a:ln>
                            <a:noFill/>
                          </a:ln>
                          <a:solidFill>
                            <a:srgbClr val="000000"/>
                          </a:solidFill>
                          <a:effectLst/>
                          <a:latin typeface="+mj-lt"/>
                          <a:ea typeface="ＭＳ Ｐゴシック" charset="0"/>
                        </a:rPr>
                        <a:t>$1,000 per family</a:t>
                      </a:r>
                      <a:r>
                        <a:rPr kumimoji="0" lang="en-US" sz="1600" b="0" i="0" u="none" strike="noStrike" cap="none" normalizeH="0" baseline="0" dirty="0">
                          <a:ln>
                            <a:noFill/>
                          </a:ln>
                          <a:solidFill>
                            <a:schemeClr val="tx1"/>
                          </a:solidFill>
                          <a:effectLst/>
                          <a:latin typeface="+mj-lt"/>
                          <a:ea typeface="ＭＳ Ｐゴシック" charset="0"/>
                        </a:rPr>
                        <a:t> </a:t>
                      </a:r>
                    </a:p>
                  </a:txBody>
                  <a:tcPr marL="91438" marR="91438" marT="45726" marB="45726"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r>
              <a:tr h="714859">
                <a:tc>
                  <a:txBody>
                    <a:bodyPr/>
                    <a:lstStyle/>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0" i="0" u="none" strike="noStrike" cap="none" normalizeH="0" baseline="0" dirty="0">
                          <a:ln>
                            <a:noFill/>
                          </a:ln>
                          <a:solidFill>
                            <a:schemeClr val="tx1"/>
                          </a:solidFill>
                          <a:effectLst/>
                          <a:latin typeface="+mj-lt"/>
                          <a:ea typeface="ＭＳ Ｐゴシック" charset="0"/>
                        </a:rPr>
                        <a:t> </a:t>
                      </a:r>
                      <a:r>
                        <a:rPr kumimoji="0" lang="en-US" sz="1600" b="1" i="0" u="none" strike="noStrike" cap="none" normalizeH="0" baseline="0" dirty="0">
                          <a:ln>
                            <a:noFill/>
                          </a:ln>
                          <a:solidFill>
                            <a:schemeClr val="tx1"/>
                          </a:solidFill>
                          <a:effectLst/>
                          <a:latin typeface="+mj-lt"/>
                          <a:ea typeface="ＭＳ Ｐゴシック" charset="0"/>
                        </a:rPr>
                        <a:t>Out-of-Pocket Maximum</a:t>
                      </a: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0" i="0" u="none" strike="noStrike" cap="none" normalizeH="0" baseline="0" dirty="0">
                          <a:ln>
                            <a:noFill/>
                          </a:ln>
                          <a:solidFill>
                            <a:schemeClr val="tx1"/>
                          </a:solidFill>
                          <a:effectLst/>
                          <a:latin typeface="+mj-lt"/>
                          <a:ea typeface="ＭＳ Ｐゴシック" charset="0"/>
                        </a:rPr>
                        <a:t>$4,000 per individual</a:t>
                      </a: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0" i="0" u="none" strike="noStrike" cap="none" normalizeH="0" baseline="0" dirty="0">
                          <a:ln>
                            <a:noFill/>
                          </a:ln>
                          <a:solidFill>
                            <a:schemeClr val="tx1"/>
                          </a:solidFill>
                          <a:effectLst/>
                          <a:latin typeface="+mj-lt"/>
                          <a:ea typeface="ＭＳ Ｐゴシック" charset="0"/>
                        </a:rPr>
                        <a:t>$</a:t>
                      </a:r>
                      <a:r>
                        <a:rPr kumimoji="0" lang="en-US" sz="1600" b="0" i="0" u="none" strike="noStrike" cap="none" normalizeH="0" baseline="0" dirty="0" smtClean="0">
                          <a:ln>
                            <a:noFill/>
                          </a:ln>
                          <a:solidFill>
                            <a:schemeClr val="tx1"/>
                          </a:solidFill>
                          <a:effectLst/>
                          <a:latin typeface="+mj-lt"/>
                          <a:ea typeface="ＭＳ Ｐゴシック" charset="0"/>
                        </a:rPr>
                        <a:t>8,000 per </a:t>
                      </a:r>
                      <a:r>
                        <a:rPr kumimoji="0" lang="en-US" sz="1600" b="0" i="0" u="none" strike="noStrike" cap="none" normalizeH="0" baseline="0" dirty="0">
                          <a:ln>
                            <a:noFill/>
                          </a:ln>
                          <a:solidFill>
                            <a:schemeClr val="tx1"/>
                          </a:solidFill>
                          <a:effectLst/>
                          <a:latin typeface="+mj-lt"/>
                          <a:ea typeface="ＭＳ Ｐゴシック" charset="0"/>
                        </a:rPr>
                        <a:t>family </a:t>
                      </a:r>
                    </a:p>
                  </a:txBody>
                  <a:tcPr marL="91438" marR="91438" marT="45726" marB="45726"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DFF1DF"/>
                    </a:solidFill>
                  </a:tcPr>
                </a:tc>
                <a:tc>
                  <a:txBody>
                    <a:bodyPr/>
                    <a:lstStyle/>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1" i="0" u="none" strike="noStrike" cap="none" normalizeH="0" baseline="0" dirty="0">
                          <a:ln>
                            <a:noFill/>
                          </a:ln>
                          <a:solidFill>
                            <a:srgbClr val="000000"/>
                          </a:solidFill>
                          <a:effectLst/>
                          <a:latin typeface="+mj-lt"/>
                          <a:ea typeface="ＭＳ Ｐゴシック" charset="0"/>
                        </a:rPr>
                        <a:t>Out-of-Pocket Maximum</a:t>
                      </a: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1" i="0" u="none" strike="noStrike" cap="none" normalizeH="0" baseline="0" dirty="0">
                          <a:ln>
                            <a:noFill/>
                          </a:ln>
                          <a:solidFill>
                            <a:srgbClr val="008000"/>
                          </a:solidFill>
                          <a:effectLst/>
                          <a:latin typeface="+mj-lt"/>
                          <a:ea typeface="ＭＳ Ｐゴシック" charset="0"/>
                        </a:rPr>
                        <a:t>$4,500 </a:t>
                      </a:r>
                      <a:r>
                        <a:rPr kumimoji="0" lang="en-US" sz="1600" b="0" i="0" u="none" strike="noStrike" cap="none" normalizeH="0" baseline="0" dirty="0">
                          <a:ln>
                            <a:noFill/>
                          </a:ln>
                          <a:solidFill>
                            <a:srgbClr val="000000"/>
                          </a:solidFill>
                          <a:effectLst/>
                          <a:latin typeface="+mj-lt"/>
                          <a:ea typeface="ＭＳ Ｐゴシック" charset="0"/>
                        </a:rPr>
                        <a:t>per individual</a:t>
                      </a: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1" i="0" u="none" strike="noStrike" cap="none" normalizeH="0" baseline="0" dirty="0">
                          <a:ln>
                            <a:noFill/>
                          </a:ln>
                          <a:solidFill>
                            <a:srgbClr val="008000"/>
                          </a:solidFill>
                          <a:effectLst/>
                          <a:latin typeface="+mj-lt"/>
                          <a:ea typeface="ＭＳ Ｐゴシック" charset="0"/>
                        </a:rPr>
                        <a:t>$9,000 </a:t>
                      </a:r>
                      <a:r>
                        <a:rPr kumimoji="0" lang="en-US" sz="1600" b="0" i="0" u="none" strike="noStrike" cap="none" normalizeH="0" baseline="0" dirty="0">
                          <a:ln>
                            <a:noFill/>
                          </a:ln>
                          <a:solidFill>
                            <a:srgbClr val="000000"/>
                          </a:solidFill>
                          <a:effectLst/>
                          <a:latin typeface="+mj-lt"/>
                          <a:ea typeface="ＭＳ Ｐゴシック" charset="0"/>
                        </a:rPr>
                        <a:t>per family </a:t>
                      </a:r>
                      <a:endParaRPr kumimoji="0" lang="en-US" sz="1600" b="0" i="0" u="none" strike="noStrike" cap="none" normalizeH="0" baseline="0" dirty="0">
                        <a:ln>
                          <a:noFill/>
                        </a:ln>
                        <a:solidFill>
                          <a:schemeClr val="tx1"/>
                        </a:solidFill>
                        <a:effectLst/>
                        <a:latin typeface="+mj-lt"/>
                        <a:ea typeface="ＭＳ Ｐゴシック" charset="0"/>
                      </a:endParaRPr>
                    </a:p>
                  </a:txBody>
                  <a:tcPr marL="91438" marR="91438" marT="45726" marB="45726"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D9E9F7"/>
                    </a:solidFill>
                  </a:tcPr>
                </a:tc>
              </a:tr>
              <a:tr h="714859">
                <a:tc>
                  <a:txBody>
                    <a:bodyPr/>
                    <a:lstStyle/>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0" i="0" u="none" strike="noStrike" cap="none" normalizeH="0" baseline="0">
                          <a:ln>
                            <a:noFill/>
                          </a:ln>
                          <a:solidFill>
                            <a:schemeClr val="tx1"/>
                          </a:solidFill>
                          <a:effectLst/>
                          <a:latin typeface="+mj-lt"/>
                          <a:ea typeface="ＭＳ Ｐゴシック" charset="0"/>
                        </a:rPr>
                        <a:t> </a:t>
                      </a:r>
                      <a:r>
                        <a:rPr kumimoji="0" lang="en-US" sz="1600" b="1" i="0" u="none" strike="noStrike" cap="none" normalizeH="0" baseline="0">
                          <a:ln>
                            <a:noFill/>
                          </a:ln>
                          <a:solidFill>
                            <a:schemeClr val="tx1"/>
                          </a:solidFill>
                          <a:effectLst/>
                          <a:latin typeface="+mj-lt"/>
                          <a:ea typeface="ＭＳ Ｐゴシック" charset="0"/>
                        </a:rPr>
                        <a:t>Office Visit</a:t>
                      </a: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0" i="0" u="none" strike="noStrike" cap="none" normalizeH="0" baseline="0">
                          <a:ln>
                            <a:noFill/>
                          </a:ln>
                          <a:solidFill>
                            <a:schemeClr val="tx1"/>
                          </a:solidFill>
                          <a:effectLst/>
                          <a:latin typeface="+mj-lt"/>
                          <a:ea typeface="ＭＳ Ｐゴシック" charset="0"/>
                        </a:rPr>
                        <a:t>Primary Care – $25</a:t>
                      </a: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0" i="0" u="none" strike="noStrike" cap="none" normalizeH="0" baseline="0">
                          <a:ln>
                            <a:noFill/>
                          </a:ln>
                          <a:solidFill>
                            <a:schemeClr val="tx1"/>
                          </a:solidFill>
                          <a:effectLst/>
                          <a:latin typeface="+mj-lt"/>
                          <a:ea typeface="ＭＳ Ｐゴシック" charset="0"/>
                        </a:rPr>
                        <a:t>Specialist – $60</a:t>
                      </a:r>
                    </a:p>
                  </a:txBody>
                  <a:tcPr marL="91438" marR="91438" marT="45726" marB="45726"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DFF1DF"/>
                    </a:solidFill>
                  </a:tcPr>
                </a:tc>
                <a:tc>
                  <a:txBody>
                    <a:bodyPr/>
                    <a:lstStyle/>
                    <a:p>
                      <a:pPr marL="0" marR="0" lvl="0" indent="0" algn="ctr" defTabSz="914400" rtl="0" eaLnBrk="1" fontAlgn="base" latinLnBrk="0" hangingPunct="1">
                        <a:lnSpc>
                          <a:spcPct val="90000"/>
                        </a:lnSpc>
                        <a:spcBef>
                          <a:spcPct val="20000"/>
                        </a:spcBef>
                        <a:spcAft>
                          <a:spcPct val="0"/>
                        </a:spcAft>
                        <a:buClr>
                          <a:srgbClr val="9ECD67"/>
                        </a:buClr>
                        <a:buSzPct val="110000"/>
                        <a:buFontTx/>
                        <a:buNone/>
                        <a:tabLst/>
                      </a:pPr>
                      <a:r>
                        <a:rPr kumimoji="0" lang="en-US" sz="1600" b="0" i="0" u="none" strike="noStrike" cap="none" normalizeH="0" baseline="0" dirty="0">
                          <a:ln>
                            <a:noFill/>
                          </a:ln>
                          <a:solidFill>
                            <a:schemeClr val="tx1"/>
                          </a:solidFill>
                          <a:effectLst/>
                          <a:latin typeface="+mj-lt"/>
                          <a:ea typeface="ＭＳ Ｐゴシック" charset="0"/>
                        </a:rPr>
                        <a:t> </a:t>
                      </a:r>
                      <a:r>
                        <a:rPr kumimoji="0" lang="en-US" sz="1600" b="1" i="0" u="none" strike="noStrike" cap="none" normalizeH="0" baseline="0" dirty="0">
                          <a:ln>
                            <a:noFill/>
                          </a:ln>
                          <a:solidFill>
                            <a:schemeClr val="tx1"/>
                          </a:solidFill>
                          <a:effectLst/>
                          <a:latin typeface="+mj-lt"/>
                          <a:ea typeface="ＭＳ Ｐゴシック" charset="0"/>
                        </a:rPr>
                        <a:t>Office Visit</a:t>
                      </a: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0" i="0" u="none" strike="noStrike" cap="none" normalizeH="0" baseline="0" dirty="0">
                          <a:ln>
                            <a:noFill/>
                          </a:ln>
                          <a:solidFill>
                            <a:schemeClr val="tx1"/>
                          </a:solidFill>
                          <a:effectLst/>
                          <a:latin typeface="+mj-lt"/>
                          <a:ea typeface="ＭＳ Ｐゴシック" charset="0"/>
                        </a:rPr>
                        <a:t>Primary Care – $25</a:t>
                      </a: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0" i="0" u="none" strike="noStrike" cap="none" normalizeH="0" baseline="0" dirty="0">
                          <a:ln>
                            <a:noFill/>
                          </a:ln>
                          <a:solidFill>
                            <a:schemeClr val="tx1"/>
                          </a:solidFill>
                          <a:effectLst/>
                          <a:latin typeface="+mj-lt"/>
                          <a:ea typeface="ＭＳ Ｐゴシック" charset="0"/>
                        </a:rPr>
                        <a:t>Specialist – $60</a:t>
                      </a:r>
                    </a:p>
                  </a:txBody>
                  <a:tcPr marL="91438" marR="91438" marT="45726" marB="45726"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D9E9F7"/>
                    </a:solidFill>
                  </a:tcPr>
                </a:tc>
              </a:tr>
              <a:tr h="714859">
                <a:tc>
                  <a:txBody>
                    <a:bodyPr/>
                    <a:lstStyle/>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1" i="0" u="none" strike="noStrike" cap="none" normalizeH="0" baseline="0" dirty="0">
                          <a:ln>
                            <a:noFill/>
                          </a:ln>
                          <a:solidFill>
                            <a:schemeClr val="tx1"/>
                          </a:solidFill>
                          <a:effectLst/>
                          <a:latin typeface="+mj-lt"/>
                          <a:ea typeface="ＭＳ Ｐゴシック" charset="0"/>
                        </a:rPr>
                        <a:t>Inpatient / Outpatient Copayment</a:t>
                      </a: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0" i="0" u="none" strike="noStrike" cap="none" normalizeH="0" baseline="0" dirty="0">
                          <a:ln>
                            <a:noFill/>
                          </a:ln>
                          <a:solidFill>
                            <a:schemeClr val="tx1"/>
                          </a:solidFill>
                          <a:effectLst/>
                          <a:latin typeface="+mj-lt"/>
                          <a:ea typeface="ＭＳ Ｐゴシック" charset="0"/>
                        </a:rPr>
                        <a:t>20% – after deductible</a:t>
                      </a: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0" i="0" u="none" strike="noStrike" cap="none" normalizeH="0" baseline="0" dirty="0">
                          <a:ln>
                            <a:noFill/>
                          </a:ln>
                          <a:solidFill>
                            <a:schemeClr val="tx1"/>
                          </a:solidFill>
                          <a:effectLst/>
                          <a:latin typeface="+mj-lt"/>
                          <a:ea typeface="ＭＳ Ｐゴシック" charset="0"/>
                        </a:rPr>
                        <a:t>(member share)</a:t>
                      </a:r>
                    </a:p>
                  </a:txBody>
                  <a:tcPr marL="91438" marR="91438" marT="45726" marB="45726"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1" i="0" u="none" strike="noStrike" cap="none" normalizeH="0" baseline="0" dirty="0">
                          <a:ln>
                            <a:noFill/>
                          </a:ln>
                          <a:solidFill>
                            <a:schemeClr val="tx1"/>
                          </a:solidFill>
                          <a:effectLst/>
                          <a:latin typeface="+mj-lt"/>
                          <a:ea typeface="ＭＳ Ｐゴシック" charset="0"/>
                        </a:rPr>
                        <a:t>Inpatient / Outpatient Copayment</a:t>
                      </a: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0" i="0" u="none" strike="noStrike" cap="none" normalizeH="0" baseline="0" dirty="0">
                          <a:ln>
                            <a:noFill/>
                          </a:ln>
                          <a:solidFill>
                            <a:schemeClr val="tx1"/>
                          </a:solidFill>
                          <a:effectLst/>
                          <a:latin typeface="+mj-lt"/>
                          <a:ea typeface="ＭＳ Ｐゴシック" charset="0"/>
                        </a:rPr>
                        <a:t>20% – after deductible</a:t>
                      </a: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0" i="0" u="none" strike="noStrike" cap="none" normalizeH="0" baseline="0" dirty="0">
                          <a:ln>
                            <a:noFill/>
                          </a:ln>
                          <a:solidFill>
                            <a:schemeClr val="tx1"/>
                          </a:solidFill>
                          <a:effectLst/>
                          <a:latin typeface="+mj-lt"/>
                          <a:ea typeface="ＭＳ Ｐゴシック" charset="0"/>
                        </a:rPr>
                        <a:t>(member share)</a:t>
                      </a:r>
                    </a:p>
                  </a:txBody>
                  <a:tcPr marL="91438" marR="91438" marT="45726" marB="45726"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r>
            </a:tbl>
          </a:graphicData>
        </a:graphic>
      </p:graphicFrame>
      <p:pic>
        <p:nvPicPr>
          <p:cNvPr id="5" name="Picture 4" descr="Allegian-HP-rgb.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29024" y="5760802"/>
            <a:ext cx="2133398" cy="613352"/>
          </a:xfrm>
          <a:prstGeom prst="rect">
            <a:avLst/>
          </a:prstGeom>
        </p:spPr>
      </p:pic>
    </p:spTree>
    <p:extLst>
      <p:ext uri="{BB962C8B-B14F-4D97-AF65-F5344CB8AC3E}">
        <p14:creationId xmlns:p14="http://schemas.microsoft.com/office/powerpoint/2010/main" val="34485273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63775" y="254003"/>
            <a:ext cx="7645400" cy="715433"/>
          </a:xfrm>
        </p:spPr>
        <p:txBody>
          <a:bodyPr/>
          <a:lstStyle/>
          <a:p>
            <a:pPr eaLnBrk="1" hangingPunct="1">
              <a:lnSpc>
                <a:spcPct val="90000"/>
              </a:lnSpc>
            </a:pPr>
            <a:r>
              <a:rPr lang="en-US" dirty="0">
                <a:cs typeface="Calibri" charset="0"/>
              </a:rPr>
              <a:t>Rx </a:t>
            </a:r>
            <a:r>
              <a:rPr lang="en-US" dirty="0" smtClean="0">
                <a:cs typeface="Calibri" charset="0"/>
              </a:rPr>
              <a:t>benefit comparison </a:t>
            </a:r>
            <a:r>
              <a:rPr lang="en-US" dirty="0">
                <a:cs typeface="Calibri" charset="0"/>
              </a:rPr>
              <a:t>for 2014-2015</a:t>
            </a:r>
          </a:p>
        </p:txBody>
      </p:sp>
      <p:graphicFrame>
        <p:nvGraphicFramePr>
          <p:cNvPr id="571489" name="Group 97"/>
          <p:cNvGraphicFramePr>
            <a:graphicFrameLocks noGrp="1"/>
          </p:cNvGraphicFramePr>
          <p:nvPr>
            <p:extLst>
              <p:ext uri="{D42A27DB-BD31-4B8C-83A1-F6EECF244321}">
                <p14:modId xmlns:p14="http://schemas.microsoft.com/office/powerpoint/2010/main" val="3066078303"/>
              </p:ext>
            </p:extLst>
          </p:nvPr>
        </p:nvGraphicFramePr>
        <p:xfrm>
          <a:off x="542400" y="1398146"/>
          <a:ext cx="8069943" cy="4076561"/>
        </p:xfrm>
        <a:graphic>
          <a:graphicData uri="http://schemas.openxmlformats.org/drawingml/2006/table">
            <a:tbl>
              <a:tblPr/>
              <a:tblGrid>
                <a:gridCol w="3803460"/>
                <a:gridCol w="4266483"/>
              </a:tblGrid>
              <a:tr h="265785">
                <a:tc>
                  <a:txBody>
                    <a:bodyPr/>
                    <a:lstStyle/>
                    <a:p>
                      <a:pPr marL="0" marR="0" lvl="0" indent="0" algn="ctr" defTabSz="914400" rtl="0" eaLnBrk="1" fontAlgn="base" latinLnBrk="0" hangingPunct="1">
                        <a:lnSpc>
                          <a:spcPct val="90000"/>
                        </a:lnSpc>
                        <a:spcBef>
                          <a:spcPct val="20000"/>
                        </a:spcBef>
                        <a:spcAft>
                          <a:spcPct val="0"/>
                        </a:spcAft>
                        <a:buClr>
                          <a:srgbClr val="9ECD67"/>
                        </a:buClr>
                        <a:buSzPct val="110000"/>
                        <a:buFontTx/>
                        <a:buNone/>
                        <a:tabLst/>
                      </a:pPr>
                      <a:r>
                        <a:rPr kumimoji="0" lang="en-US" sz="1800" b="1" i="0" u="none" strike="noStrike" cap="none" normalizeH="0" baseline="0" dirty="0">
                          <a:ln>
                            <a:noFill/>
                          </a:ln>
                          <a:solidFill>
                            <a:schemeClr val="bg1"/>
                          </a:solidFill>
                          <a:effectLst/>
                          <a:latin typeface="+mj-lt"/>
                          <a:ea typeface="ＭＳ Ｐゴシック" charset="0"/>
                        </a:rPr>
                        <a:t>2013-2014</a:t>
                      </a:r>
                    </a:p>
                  </a:txBody>
                  <a:tcPr marL="91439" marR="91439" marT="45726" marB="45726"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rgbClr val="008000"/>
                    </a:solidFill>
                  </a:tcPr>
                </a:tc>
                <a:tc>
                  <a:txBody>
                    <a:bodyPr/>
                    <a:lstStyle/>
                    <a:p>
                      <a:pPr marL="0" marR="0" lvl="0" indent="0" algn="ctr" defTabSz="914400" rtl="0" eaLnBrk="1" fontAlgn="base" latinLnBrk="0" hangingPunct="1">
                        <a:lnSpc>
                          <a:spcPct val="90000"/>
                        </a:lnSpc>
                        <a:spcBef>
                          <a:spcPct val="20000"/>
                        </a:spcBef>
                        <a:spcAft>
                          <a:spcPct val="0"/>
                        </a:spcAft>
                        <a:buClr>
                          <a:srgbClr val="9ECD67"/>
                        </a:buClr>
                        <a:buSzPct val="110000"/>
                        <a:buFontTx/>
                        <a:buNone/>
                        <a:tabLst/>
                      </a:pPr>
                      <a:r>
                        <a:rPr kumimoji="0" lang="en-US" sz="1800" b="1" i="0" u="none" strike="noStrike" cap="none" normalizeH="0" baseline="0" dirty="0">
                          <a:ln>
                            <a:noFill/>
                          </a:ln>
                          <a:solidFill>
                            <a:schemeClr val="bg1"/>
                          </a:solidFill>
                          <a:effectLst/>
                          <a:latin typeface="+mj-lt"/>
                          <a:ea typeface="ＭＳ Ｐゴシック" charset="0"/>
                        </a:rPr>
                        <a:t>2014-2015</a:t>
                      </a:r>
                    </a:p>
                  </a:txBody>
                  <a:tcPr marL="91439" marR="91439" marT="45726" marB="45726"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rgbClr val="246DAE"/>
                    </a:solidFill>
                  </a:tcPr>
                </a:tc>
              </a:tr>
              <a:tr h="721132">
                <a:tc>
                  <a:txBody>
                    <a:bodyPr/>
                    <a:lstStyle/>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0" i="0" u="none" strike="noStrike" cap="none" normalizeH="0" baseline="0" dirty="0">
                          <a:ln>
                            <a:noFill/>
                          </a:ln>
                          <a:solidFill>
                            <a:schemeClr val="tx1"/>
                          </a:solidFill>
                          <a:effectLst/>
                          <a:latin typeface="+mj-lt"/>
                          <a:ea typeface="ＭＳ Ｐゴシック" charset="0"/>
                        </a:rPr>
                        <a:t> </a:t>
                      </a:r>
                      <a:r>
                        <a:rPr kumimoji="0" lang="en-US" sz="1600" b="1" i="0" u="none" strike="noStrike" cap="none" normalizeH="0" baseline="0" dirty="0">
                          <a:ln>
                            <a:noFill/>
                          </a:ln>
                          <a:solidFill>
                            <a:schemeClr val="tx1"/>
                          </a:solidFill>
                          <a:effectLst/>
                          <a:latin typeface="+mj-lt"/>
                          <a:ea typeface="ＭＳ Ｐゴシック" charset="0"/>
                        </a:rPr>
                        <a:t>Deductible</a:t>
                      </a: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0" i="0" u="none" strike="noStrike" cap="none" normalizeH="0" baseline="0" dirty="0">
                          <a:ln>
                            <a:noFill/>
                          </a:ln>
                          <a:solidFill>
                            <a:schemeClr val="tx1"/>
                          </a:solidFill>
                          <a:effectLst/>
                          <a:latin typeface="+mj-lt"/>
                          <a:ea typeface="ＭＳ Ｐゴシック" charset="0"/>
                        </a:rPr>
                        <a:t>$50 per individual</a:t>
                      </a:r>
                    </a:p>
                  </a:txBody>
                  <a:tcPr marL="91439" marR="91439" marT="45726" marB="45726"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ctr" defTabSz="914400" rtl="0" eaLnBrk="1" fontAlgn="base" latinLnBrk="0" hangingPunct="1">
                        <a:lnSpc>
                          <a:spcPct val="90000"/>
                        </a:lnSpc>
                        <a:spcBef>
                          <a:spcPct val="20000"/>
                        </a:spcBef>
                        <a:spcAft>
                          <a:spcPct val="0"/>
                        </a:spcAft>
                        <a:buClr>
                          <a:srgbClr val="9ECD67"/>
                        </a:buClr>
                        <a:buSzPct val="110000"/>
                        <a:buFontTx/>
                        <a:buNone/>
                        <a:tabLst/>
                      </a:pPr>
                      <a:r>
                        <a:rPr kumimoji="0" lang="en-US" sz="1600" b="0" i="0" u="none" strike="noStrike" cap="none" normalizeH="0" baseline="0" dirty="0">
                          <a:ln>
                            <a:noFill/>
                          </a:ln>
                          <a:solidFill>
                            <a:schemeClr val="tx1"/>
                          </a:solidFill>
                          <a:effectLst/>
                          <a:latin typeface="+mj-lt"/>
                          <a:ea typeface="ＭＳ Ｐゴシック" charset="0"/>
                        </a:rPr>
                        <a:t> </a:t>
                      </a:r>
                      <a:r>
                        <a:rPr kumimoji="0" lang="en-US" sz="1600" b="0" i="0" u="none" strike="noStrike" cap="none" normalizeH="0" baseline="0" dirty="0">
                          <a:ln>
                            <a:noFill/>
                          </a:ln>
                          <a:solidFill>
                            <a:srgbClr val="000000"/>
                          </a:solidFill>
                          <a:effectLst/>
                          <a:latin typeface="+mj-lt"/>
                          <a:ea typeface="ＭＳ Ｐゴシック" charset="0"/>
                        </a:rPr>
                        <a:t> </a:t>
                      </a:r>
                      <a:r>
                        <a:rPr kumimoji="0" lang="en-US" sz="1600" b="1" i="0" u="none" strike="noStrike" cap="none" normalizeH="0" baseline="0" dirty="0">
                          <a:ln>
                            <a:noFill/>
                          </a:ln>
                          <a:solidFill>
                            <a:srgbClr val="000000"/>
                          </a:solidFill>
                          <a:effectLst/>
                          <a:latin typeface="+mj-lt"/>
                          <a:ea typeface="ＭＳ Ｐゴシック" charset="0"/>
                        </a:rPr>
                        <a:t>Deductible</a:t>
                      </a: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1" i="0" u="none" strike="noStrike" cap="none" normalizeH="0" baseline="0" dirty="0">
                          <a:ln>
                            <a:noFill/>
                          </a:ln>
                          <a:solidFill>
                            <a:srgbClr val="008000"/>
                          </a:solidFill>
                          <a:effectLst/>
                          <a:latin typeface="+mj-lt"/>
                          <a:ea typeface="ＭＳ Ｐゴシック" charset="0"/>
                        </a:rPr>
                        <a:t>$100 </a:t>
                      </a:r>
                      <a:r>
                        <a:rPr kumimoji="0" lang="en-US" sz="1600" b="0" i="0" u="none" strike="noStrike" cap="none" normalizeH="0" baseline="0" dirty="0">
                          <a:ln>
                            <a:noFill/>
                          </a:ln>
                          <a:solidFill>
                            <a:srgbClr val="000000"/>
                          </a:solidFill>
                          <a:effectLst/>
                          <a:latin typeface="+mj-lt"/>
                          <a:ea typeface="ＭＳ Ｐゴシック" charset="0"/>
                        </a:rPr>
                        <a:t>per individual</a:t>
                      </a:r>
                    </a:p>
                  </a:txBody>
                  <a:tcPr marL="91439" marR="91439" marT="45726" marB="45726"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r>
              <a:tr h="657033">
                <a:tc>
                  <a:txBody>
                    <a:bodyPr/>
                    <a:lstStyle/>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0" i="0" u="none" strike="noStrike" cap="none" normalizeH="0" baseline="0" dirty="0">
                          <a:ln>
                            <a:noFill/>
                          </a:ln>
                          <a:solidFill>
                            <a:schemeClr val="tx1"/>
                          </a:solidFill>
                          <a:effectLst/>
                          <a:latin typeface="+mj-lt"/>
                          <a:ea typeface="ＭＳ Ｐゴシック" charset="0"/>
                        </a:rPr>
                        <a:t> </a:t>
                      </a:r>
                      <a:r>
                        <a:rPr kumimoji="0" lang="en-US" sz="1600" b="1" i="0" u="none" strike="noStrike" cap="none" normalizeH="0" baseline="0" dirty="0">
                          <a:ln>
                            <a:noFill/>
                          </a:ln>
                          <a:solidFill>
                            <a:schemeClr val="tx1"/>
                          </a:solidFill>
                          <a:effectLst/>
                          <a:latin typeface="+mj-lt"/>
                          <a:ea typeface="ＭＳ Ｐゴシック" charset="0"/>
                        </a:rPr>
                        <a:t>Rx Yearly Maximum</a:t>
                      </a: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0" i="0" u="none" strike="noStrike" cap="none" normalizeH="0" baseline="0" dirty="0">
                          <a:ln>
                            <a:noFill/>
                          </a:ln>
                          <a:solidFill>
                            <a:schemeClr val="tx1"/>
                          </a:solidFill>
                          <a:effectLst/>
                          <a:latin typeface="+mj-lt"/>
                          <a:ea typeface="ＭＳ Ｐゴシック" charset="0"/>
                        </a:rPr>
                        <a:t>Unlimited</a:t>
                      </a:r>
                    </a:p>
                  </a:txBody>
                  <a:tcPr marL="91439" marR="91439" marT="45726" marB="45726"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DFF1DF"/>
                    </a:solidFill>
                  </a:tcPr>
                </a:tc>
                <a:tc>
                  <a:txBody>
                    <a:bodyPr/>
                    <a:lstStyle/>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0" i="0" u="none" strike="noStrike" cap="none" normalizeH="0" baseline="0" dirty="0">
                          <a:ln>
                            <a:noFill/>
                          </a:ln>
                          <a:solidFill>
                            <a:schemeClr val="tx1"/>
                          </a:solidFill>
                          <a:effectLst/>
                          <a:latin typeface="+mj-lt"/>
                          <a:ea typeface="ＭＳ Ｐゴシック" charset="0"/>
                        </a:rPr>
                        <a:t> </a:t>
                      </a:r>
                      <a:r>
                        <a:rPr kumimoji="0" lang="en-US" sz="1600" b="1" i="0" u="none" strike="noStrike" cap="none" normalizeH="0" baseline="0" dirty="0">
                          <a:ln>
                            <a:noFill/>
                          </a:ln>
                          <a:solidFill>
                            <a:schemeClr val="tx1"/>
                          </a:solidFill>
                          <a:effectLst/>
                          <a:latin typeface="+mj-lt"/>
                          <a:ea typeface="ＭＳ Ｐゴシック" charset="0"/>
                        </a:rPr>
                        <a:t>Rx Yearly Maximum</a:t>
                      </a: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0" i="0" u="none" strike="noStrike" cap="none" normalizeH="0" baseline="0" dirty="0">
                          <a:ln>
                            <a:noFill/>
                          </a:ln>
                          <a:solidFill>
                            <a:schemeClr val="tx1"/>
                          </a:solidFill>
                          <a:effectLst/>
                          <a:latin typeface="+mj-lt"/>
                          <a:ea typeface="ＭＳ Ｐゴシック" charset="0"/>
                        </a:rPr>
                        <a:t>Unlimited</a:t>
                      </a:r>
                    </a:p>
                  </a:txBody>
                  <a:tcPr marL="91439" marR="91439" marT="45726" marB="45726"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D9E9F7"/>
                    </a:solidFill>
                  </a:tcPr>
                </a:tc>
              </a:tr>
              <a:tr h="1531457">
                <a:tc>
                  <a:txBody>
                    <a:bodyPr/>
                    <a:lstStyle/>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1" i="0" u="none" strike="noStrike" cap="none" normalizeH="0" baseline="0" dirty="0" smtClean="0">
                          <a:ln>
                            <a:noFill/>
                          </a:ln>
                          <a:solidFill>
                            <a:schemeClr val="tx1"/>
                          </a:solidFill>
                          <a:effectLst/>
                          <a:latin typeface="+mj-lt"/>
                          <a:ea typeface="ＭＳ Ｐゴシック" charset="0"/>
                        </a:rPr>
                        <a:t>Copayments</a:t>
                      </a:r>
                      <a:endParaRPr kumimoji="0" lang="en-US" sz="1600" b="1" i="0" u="none" strike="noStrike" cap="none" normalizeH="0" baseline="0" dirty="0">
                        <a:ln>
                          <a:noFill/>
                        </a:ln>
                        <a:solidFill>
                          <a:schemeClr val="tx1"/>
                        </a:solidFill>
                        <a:effectLst/>
                        <a:latin typeface="+mj-lt"/>
                        <a:ea typeface="ＭＳ Ｐゴシック" charset="0"/>
                      </a:endParaRP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0" i="0" u="none" strike="noStrike" cap="none" normalizeH="0" baseline="0" dirty="0">
                          <a:ln>
                            <a:noFill/>
                          </a:ln>
                          <a:solidFill>
                            <a:schemeClr val="tx1"/>
                          </a:solidFill>
                          <a:effectLst/>
                          <a:latin typeface="+mj-lt"/>
                          <a:ea typeface="ＭＳ Ｐゴシック" charset="0"/>
                        </a:rPr>
                        <a:t>Tier 1 – $10</a:t>
                      </a: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0" i="0" u="none" strike="noStrike" cap="none" normalizeH="0" baseline="0" dirty="0">
                          <a:ln>
                            <a:noFill/>
                          </a:ln>
                          <a:solidFill>
                            <a:schemeClr val="tx1"/>
                          </a:solidFill>
                          <a:effectLst/>
                          <a:latin typeface="+mj-lt"/>
                          <a:ea typeface="ＭＳ Ｐゴシック" charset="0"/>
                        </a:rPr>
                        <a:t>Tier 2 – $30</a:t>
                      </a: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0" i="0" u="none" strike="noStrike" cap="none" normalizeH="0" baseline="0" dirty="0">
                          <a:ln>
                            <a:noFill/>
                          </a:ln>
                          <a:solidFill>
                            <a:schemeClr val="tx1"/>
                          </a:solidFill>
                          <a:effectLst/>
                          <a:latin typeface="+mj-lt"/>
                          <a:ea typeface="ＭＳ Ｐゴシック" charset="0"/>
                        </a:rPr>
                        <a:t>Tier 3 – $65</a:t>
                      </a: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0" i="0" u="none" strike="noStrike" cap="none" normalizeH="0" baseline="0" dirty="0">
                          <a:ln>
                            <a:noFill/>
                          </a:ln>
                          <a:solidFill>
                            <a:schemeClr val="tx1"/>
                          </a:solidFill>
                          <a:effectLst/>
                          <a:latin typeface="+mj-lt"/>
                          <a:ea typeface="ＭＳ Ｐゴシック" charset="0"/>
                        </a:rPr>
                        <a:t>Tier 4 – N/</a:t>
                      </a:r>
                      <a:r>
                        <a:rPr kumimoji="0" lang="en-US" sz="1600" b="0" i="0" u="none" strike="noStrike" cap="none" normalizeH="0" baseline="0" dirty="0" smtClean="0">
                          <a:ln>
                            <a:noFill/>
                          </a:ln>
                          <a:solidFill>
                            <a:schemeClr val="tx1"/>
                          </a:solidFill>
                          <a:effectLst/>
                          <a:latin typeface="+mj-lt"/>
                          <a:ea typeface="ＭＳ Ｐゴシック" charset="0"/>
                        </a:rPr>
                        <a:t>A</a:t>
                      </a:r>
                      <a:endParaRPr kumimoji="0" lang="en-US" sz="1600" b="0" i="0" u="none" strike="noStrike" cap="none" normalizeH="0" baseline="0" dirty="0">
                        <a:ln>
                          <a:noFill/>
                        </a:ln>
                        <a:solidFill>
                          <a:schemeClr val="tx1"/>
                        </a:solidFill>
                        <a:effectLst/>
                        <a:latin typeface="+mj-lt"/>
                        <a:ea typeface="ＭＳ Ｐゴシック" charset="0"/>
                      </a:endParaRPr>
                    </a:p>
                  </a:txBody>
                  <a:tcPr marL="91439" marR="91439" marT="45726" marB="45726"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l" defTabSz="914400" rtl="0" eaLnBrk="1" fontAlgn="base" latinLnBrk="0" hangingPunct="1">
                        <a:lnSpc>
                          <a:spcPct val="90000"/>
                        </a:lnSpc>
                        <a:spcBef>
                          <a:spcPct val="0"/>
                        </a:spcBef>
                        <a:spcAft>
                          <a:spcPct val="0"/>
                        </a:spcAft>
                        <a:buClr>
                          <a:srgbClr val="9ECD67"/>
                        </a:buClr>
                        <a:buSzPct val="110000"/>
                        <a:buFontTx/>
                        <a:buNone/>
                        <a:tabLst/>
                      </a:pPr>
                      <a:r>
                        <a:rPr kumimoji="0" lang="en-US" sz="1600" b="1" i="0" u="none" strike="noStrike" cap="none" normalizeH="0" baseline="0" dirty="0">
                          <a:ln>
                            <a:noFill/>
                          </a:ln>
                          <a:solidFill>
                            <a:schemeClr val="tx1"/>
                          </a:solidFill>
                          <a:effectLst/>
                          <a:latin typeface="+mj-lt"/>
                          <a:ea typeface="ＭＳ Ｐゴシック" charset="0"/>
                        </a:rPr>
                        <a:t>Copayments</a:t>
                      </a:r>
                    </a:p>
                    <a:p>
                      <a:pPr marL="0" marR="0" lvl="0" indent="0" algn="l" defTabSz="914400" rtl="0" eaLnBrk="1" fontAlgn="base" latinLnBrk="0" hangingPunct="1">
                        <a:lnSpc>
                          <a:spcPct val="90000"/>
                        </a:lnSpc>
                        <a:spcBef>
                          <a:spcPct val="0"/>
                        </a:spcBef>
                        <a:spcAft>
                          <a:spcPct val="0"/>
                        </a:spcAft>
                        <a:buClr>
                          <a:srgbClr val="9ECD67"/>
                        </a:buClr>
                        <a:buSzPct val="110000"/>
                        <a:buFontTx/>
                        <a:buNone/>
                        <a:tabLst/>
                      </a:pPr>
                      <a:r>
                        <a:rPr kumimoji="0" lang="en-US" sz="1600" b="0" i="0" u="none" strike="noStrike" cap="none" normalizeH="0" baseline="0" dirty="0">
                          <a:ln>
                            <a:noFill/>
                          </a:ln>
                          <a:solidFill>
                            <a:schemeClr val="tx1"/>
                          </a:solidFill>
                          <a:effectLst/>
                          <a:latin typeface="+mj-lt"/>
                          <a:ea typeface="ＭＳ Ｐゴシック" charset="0"/>
                        </a:rPr>
                        <a:t>Tier </a:t>
                      </a:r>
                      <a:r>
                        <a:rPr kumimoji="0" lang="en-US" sz="1600" b="0" i="0" u="none" strike="noStrike" cap="none" normalizeH="0" baseline="0" dirty="0" smtClean="0">
                          <a:ln>
                            <a:noFill/>
                          </a:ln>
                          <a:solidFill>
                            <a:schemeClr val="tx1"/>
                          </a:solidFill>
                          <a:effectLst/>
                          <a:latin typeface="+mj-lt"/>
                          <a:ea typeface="ＭＳ Ｐゴシック" charset="0"/>
                        </a:rPr>
                        <a:t>1 </a:t>
                      </a:r>
                      <a:r>
                        <a:rPr kumimoji="0" lang="en-US" sz="1600" b="0" i="0" u="none" strike="noStrike" cap="none" normalizeH="0" baseline="0" dirty="0">
                          <a:ln>
                            <a:noFill/>
                          </a:ln>
                          <a:solidFill>
                            <a:schemeClr val="tx1"/>
                          </a:solidFill>
                          <a:effectLst/>
                          <a:latin typeface="+mj-lt"/>
                          <a:ea typeface="ＭＳ Ｐゴシック" charset="0"/>
                        </a:rPr>
                        <a:t>– $10</a:t>
                      </a:r>
                    </a:p>
                    <a:p>
                      <a:pPr marL="0" marR="0" lvl="0" indent="0" algn="l" defTabSz="914400" rtl="0" eaLnBrk="1" fontAlgn="base" latinLnBrk="0" hangingPunct="1">
                        <a:lnSpc>
                          <a:spcPct val="90000"/>
                        </a:lnSpc>
                        <a:spcBef>
                          <a:spcPct val="0"/>
                        </a:spcBef>
                        <a:spcAft>
                          <a:spcPct val="0"/>
                        </a:spcAft>
                        <a:buClr>
                          <a:srgbClr val="9ECD67"/>
                        </a:buClr>
                        <a:buSzPct val="110000"/>
                        <a:buFontTx/>
                        <a:buNone/>
                        <a:tabLst/>
                      </a:pPr>
                      <a:r>
                        <a:rPr kumimoji="0" lang="en-US" sz="1600" b="0" i="0" u="none" strike="noStrike" cap="none" normalizeH="0" baseline="0" dirty="0">
                          <a:ln>
                            <a:noFill/>
                          </a:ln>
                          <a:solidFill>
                            <a:schemeClr val="tx1"/>
                          </a:solidFill>
                          <a:effectLst/>
                          <a:latin typeface="+mj-lt"/>
                          <a:ea typeface="ＭＳ Ｐゴシック" charset="0"/>
                        </a:rPr>
                        <a:t>Tier </a:t>
                      </a:r>
                      <a:r>
                        <a:rPr kumimoji="0" lang="en-US" sz="1600" b="0" i="0" u="none" strike="noStrike" cap="none" normalizeH="0" baseline="0" dirty="0" smtClean="0">
                          <a:ln>
                            <a:noFill/>
                          </a:ln>
                          <a:solidFill>
                            <a:schemeClr val="tx1"/>
                          </a:solidFill>
                          <a:effectLst/>
                          <a:latin typeface="+mj-lt"/>
                          <a:ea typeface="ＭＳ Ｐゴシック" charset="0"/>
                        </a:rPr>
                        <a:t>2 – </a:t>
                      </a:r>
                      <a:r>
                        <a:rPr kumimoji="0" lang="en-US" sz="1600" b="1" i="0" u="none" strike="noStrike" cap="none" normalizeH="0" baseline="0" dirty="0">
                          <a:ln>
                            <a:noFill/>
                          </a:ln>
                          <a:solidFill>
                            <a:srgbClr val="008000"/>
                          </a:solidFill>
                          <a:effectLst/>
                          <a:latin typeface="+mj-lt"/>
                          <a:ea typeface="ＭＳ Ｐゴシック" charset="0"/>
                        </a:rPr>
                        <a:t>$40</a:t>
                      </a:r>
                    </a:p>
                    <a:p>
                      <a:pPr marL="0" marR="0" lvl="0" indent="0" algn="l" defTabSz="914400" rtl="0" eaLnBrk="1" fontAlgn="base" latinLnBrk="0" hangingPunct="1">
                        <a:lnSpc>
                          <a:spcPct val="90000"/>
                        </a:lnSpc>
                        <a:spcBef>
                          <a:spcPct val="0"/>
                        </a:spcBef>
                        <a:spcAft>
                          <a:spcPct val="0"/>
                        </a:spcAft>
                        <a:buClr>
                          <a:srgbClr val="9ECD67"/>
                        </a:buClr>
                        <a:buSzPct val="110000"/>
                        <a:buFontTx/>
                        <a:buNone/>
                        <a:tabLst/>
                      </a:pPr>
                      <a:r>
                        <a:rPr kumimoji="0" lang="en-US" sz="1600" b="0" i="0" u="none" strike="noStrike" cap="none" normalizeH="0" baseline="0" dirty="0">
                          <a:ln>
                            <a:noFill/>
                          </a:ln>
                          <a:solidFill>
                            <a:schemeClr val="tx1"/>
                          </a:solidFill>
                          <a:effectLst/>
                          <a:latin typeface="+mj-lt"/>
                          <a:ea typeface="ＭＳ Ｐゴシック" charset="0"/>
                        </a:rPr>
                        <a:t>Tier </a:t>
                      </a:r>
                      <a:r>
                        <a:rPr kumimoji="0" lang="en-US" sz="1600" b="0" i="0" u="none" strike="noStrike" cap="none" normalizeH="0" baseline="0" dirty="0" smtClean="0">
                          <a:ln>
                            <a:noFill/>
                          </a:ln>
                          <a:solidFill>
                            <a:schemeClr val="tx1"/>
                          </a:solidFill>
                          <a:effectLst/>
                          <a:latin typeface="+mj-lt"/>
                          <a:ea typeface="ＭＳ Ｐゴシック" charset="0"/>
                        </a:rPr>
                        <a:t>3 </a:t>
                      </a:r>
                      <a:r>
                        <a:rPr kumimoji="0" lang="en-US" sz="1600" b="0" i="0" u="none" strike="noStrike" cap="none" normalizeH="0" baseline="0" dirty="0">
                          <a:ln>
                            <a:noFill/>
                          </a:ln>
                          <a:solidFill>
                            <a:schemeClr val="tx1"/>
                          </a:solidFill>
                          <a:effectLst/>
                          <a:latin typeface="+mj-lt"/>
                          <a:ea typeface="ＭＳ Ｐゴシック" charset="0"/>
                        </a:rPr>
                        <a:t>– $65</a:t>
                      </a:r>
                    </a:p>
                    <a:p>
                      <a:pPr marL="0" marR="0" lvl="0" indent="0" algn="l" defTabSz="914400" rtl="0" eaLnBrk="1" fontAlgn="base" latinLnBrk="0" hangingPunct="1">
                        <a:lnSpc>
                          <a:spcPct val="90000"/>
                        </a:lnSpc>
                        <a:spcBef>
                          <a:spcPct val="0"/>
                        </a:spcBef>
                        <a:spcAft>
                          <a:spcPct val="0"/>
                        </a:spcAft>
                        <a:buClr>
                          <a:srgbClr val="9ECD67"/>
                        </a:buClr>
                        <a:buSzPct val="110000"/>
                        <a:buFontTx/>
                        <a:buNone/>
                        <a:tabLst/>
                      </a:pPr>
                      <a:r>
                        <a:rPr kumimoji="0" lang="en-US" sz="1600" b="0" i="0" u="none" strike="noStrike" cap="none" normalizeH="0" baseline="0" dirty="0">
                          <a:ln>
                            <a:noFill/>
                          </a:ln>
                          <a:solidFill>
                            <a:schemeClr val="tx1"/>
                          </a:solidFill>
                          <a:effectLst/>
                          <a:latin typeface="+mj-lt"/>
                          <a:ea typeface="ＭＳ Ｐゴシック" charset="0"/>
                        </a:rPr>
                        <a:t>Tier </a:t>
                      </a:r>
                      <a:r>
                        <a:rPr kumimoji="0" lang="en-US" sz="1600" b="0" i="0" u="none" strike="noStrike" cap="none" normalizeH="0" baseline="0" dirty="0" smtClean="0">
                          <a:ln>
                            <a:noFill/>
                          </a:ln>
                          <a:solidFill>
                            <a:schemeClr val="tx1"/>
                          </a:solidFill>
                          <a:effectLst/>
                          <a:latin typeface="+mj-lt"/>
                          <a:ea typeface="ＭＳ Ｐゴシック" charset="0"/>
                        </a:rPr>
                        <a:t>4 </a:t>
                      </a:r>
                      <a:r>
                        <a:rPr kumimoji="0" lang="en-US" sz="1600" b="0" i="0" u="none" strike="noStrike" cap="none" normalizeH="0" baseline="0" dirty="0">
                          <a:ln>
                            <a:noFill/>
                          </a:ln>
                          <a:solidFill>
                            <a:schemeClr val="tx1"/>
                          </a:solidFill>
                          <a:effectLst/>
                          <a:latin typeface="+mj-lt"/>
                          <a:ea typeface="ＭＳ Ｐゴシック" charset="0"/>
                        </a:rPr>
                        <a:t>– </a:t>
                      </a:r>
                      <a:r>
                        <a:rPr kumimoji="0" lang="en-US" sz="1600" b="1" i="0" u="none" strike="noStrike" cap="none" normalizeH="0" baseline="0" dirty="0" smtClean="0">
                          <a:ln>
                            <a:noFill/>
                          </a:ln>
                          <a:solidFill>
                            <a:srgbClr val="008000"/>
                          </a:solidFill>
                          <a:effectLst/>
                          <a:latin typeface="+mj-lt"/>
                          <a:ea typeface="ＭＳ Ｐゴシック" charset="0"/>
                        </a:rPr>
                        <a:t>20%</a:t>
                      </a:r>
                      <a:endParaRPr kumimoji="0" lang="en-US" sz="1600" b="1" i="0" u="none" strike="noStrike" cap="none" normalizeH="0" baseline="0" dirty="0">
                        <a:ln>
                          <a:noFill/>
                        </a:ln>
                        <a:solidFill>
                          <a:srgbClr val="008000"/>
                        </a:solidFill>
                        <a:effectLst/>
                        <a:latin typeface="+mj-lt"/>
                        <a:ea typeface="ＭＳ Ｐゴシック" charset="0"/>
                      </a:endParaRPr>
                    </a:p>
                  </a:txBody>
                  <a:tcPr marL="91439" marR="91439" marT="45726" marB="45726"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3D3EF"/>
                    </a:solidFill>
                  </a:tcPr>
                </a:tc>
              </a:tr>
              <a:tr h="828599">
                <a:tc>
                  <a:txBody>
                    <a:bodyPr/>
                    <a:lstStyle/>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1" i="0" u="none" strike="noStrike" cap="none" normalizeH="0" baseline="0" dirty="0">
                          <a:ln>
                            <a:noFill/>
                          </a:ln>
                          <a:solidFill>
                            <a:schemeClr val="tx1"/>
                          </a:solidFill>
                          <a:effectLst/>
                          <a:latin typeface="+mj-lt"/>
                          <a:ea typeface="ＭＳ Ｐゴシック" charset="0"/>
                        </a:rPr>
                        <a:t>Formulary</a:t>
                      </a: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0" i="0" u="none" strike="noStrike" cap="none" normalizeH="0" baseline="0" dirty="0">
                          <a:ln>
                            <a:noFill/>
                          </a:ln>
                          <a:solidFill>
                            <a:schemeClr val="tx1"/>
                          </a:solidFill>
                          <a:effectLst/>
                          <a:latin typeface="+mj-lt"/>
                          <a:ea typeface="ＭＳ Ｐゴシック" charset="0"/>
                        </a:rPr>
                        <a:t> Open</a:t>
                      </a:r>
                    </a:p>
                  </a:txBody>
                  <a:tcPr marL="91439" marR="91439" marT="45726" marB="45726"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DFF1DF"/>
                    </a:solidFill>
                  </a:tcPr>
                </a:tc>
                <a:tc>
                  <a:txBody>
                    <a:bodyPr/>
                    <a:lstStyle/>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1" i="0" u="none" strike="noStrike" cap="none" normalizeH="0" baseline="0" dirty="0">
                          <a:ln>
                            <a:noFill/>
                          </a:ln>
                          <a:solidFill>
                            <a:schemeClr val="tx1"/>
                          </a:solidFill>
                          <a:effectLst/>
                          <a:latin typeface="+mj-lt"/>
                          <a:ea typeface="ＭＳ Ｐゴシック" charset="0"/>
                        </a:rPr>
                        <a:t>Formulary</a:t>
                      </a:r>
                    </a:p>
                    <a:p>
                      <a:pPr marL="0" marR="0" lvl="0" indent="0" algn="ctr" defTabSz="914400" rtl="0" eaLnBrk="1" fontAlgn="base" latinLnBrk="0" hangingPunct="1">
                        <a:lnSpc>
                          <a:spcPct val="90000"/>
                        </a:lnSpc>
                        <a:spcBef>
                          <a:spcPct val="0"/>
                        </a:spcBef>
                        <a:spcAft>
                          <a:spcPct val="0"/>
                        </a:spcAft>
                        <a:buClr>
                          <a:srgbClr val="9ECD67"/>
                        </a:buClr>
                        <a:buSzPct val="110000"/>
                        <a:buFontTx/>
                        <a:buNone/>
                        <a:tabLst/>
                      </a:pPr>
                      <a:r>
                        <a:rPr kumimoji="0" lang="en-US" sz="1600" b="1" i="0" u="none" strike="noStrike" cap="none" normalizeH="0" baseline="0" dirty="0">
                          <a:ln>
                            <a:noFill/>
                          </a:ln>
                          <a:solidFill>
                            <a:srgbClr val="008000"/>
                          </a:solidFill>
                          <a:effectLst/>
                          <a:latin typeface="+mj-lt"/>
                          <a:ea typeface="ＭＳ Ｐゴシック" charset="0"/>
                        </a:rPr>
                        <a:t>Closed</a:t>
                      </a:r>
                    </a:p>
                  </a:txBody>
                  <a:tcPr marL="91439" marR="91439" marT="45726" marB="45726" anchor="ctr" anchorCtr="1"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D9E9F7"/>
                    </a:solidFill>
                  </a:tcPr>
                </a:tc>
              </a:tr>
            </a:tbl>
          </a:graphicData>
        </a:graphic>
      </p:graphicFrame>
      <p:pic>
        <p:nvPicPr>
          <p:cNvPr id="5" name="Picture 4" descr="Allegian-HP-rgb.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29024" y="5760802"/>
            <a:ext cx="2133398" cy="613352"/>
          </a:xfrm>
          <a:prstGeom prst="rect">
            <a:avLst/>
          </a:prstGeom>
        </p:spPr>
      </p:pic>
    </p:spTree>
    <p:extLst>
      <p:ext uri="{BB962C8B-B14F-4D97-AF65-F5344CB8AC3E}">
        <p14:creationId xmlns:p14="http://schemas.microsoft.com/office/powerpoint/2010/main" val="18696854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5"/>
          <p:cNvSpPr>
            <a:spLocks noGrp="1" noChangeArrowheads="1"/>
          </p:cNvSpPr>
          <p:nvPr>
            <p:ph type="title"/>
          </p:nvPr>
        </p:nvSpPr>
        <p:spPr>
          <a:xfrm>
            <a:off x="494828" y="244612"/>
            <a:ext cx="8229600" cy="721490"/>
          </a:xfrm>
        </p:spPr>
        <p:txBody>
          <a:bodyPr/>
          <a:lstStyle/>
          <a:p>
            <a:pPr eaLnBrk="1" hangingPunct="1">
              <a:lnSpc>
                <a:spcPct val="90000"/>
              </a:lnSpc>
            </a:pPr>
            <a:r>
              <a:rPr lang="en-US" dirty="0" err="1" smtClean="0">
                <a:cs typeface="Calibri" charset="0"/>
              </a:rPr>
              <a:t>Allegian</a:t>
            </a:r>
            <a:r>
              <a:rPr lang="en-US" dirty="0" smtClean="0">
                <a:cs typeface="Calibri" charset="0"/>
              </a:rPr>
              <a:t> Health </a:t>
            </a:r>
            <a:r>
              <a:rPr lang="en-US" dirty="0">
                <a:cs typeface="Calibri" charset="0"/>
              </a:rPr>
              <a:t>Plans</a:t>
            </a:r>
          </a:p>
        </p:txBody>
      </p:sp>
      <p:sp>
        <p:nvSpPr>
          <p:cNvPr id="160773" name="Content Placeholder 1"/>
          <p:cNvSpPr>
            <a:spLocks noGrp="1"/>
          </p:cNvSpPr>
          <p:nvPr>
            <p:ph idx="1"/>
          </p:nvPr>
        </p:nvSpPr>
        <p:spPr>
          <a:xfrm>
            <a:off x="483502" y="1298066"/>
            <a:ext cx="8229600" cy="4525963"/>
          </a:xfrm>
        </p:spPr>
        <p:txBody>
          <a:bodyPr>
            <a:normAutofit/>
          </a:bodyPr>
          <a:lstStyle/>
          <a:p>
            <a:pPr marL="282575" indent="-282575" eaLnBrk="1" hangingPunct="1">
              <a:lnSpc>
                <a:spcPct val="90000"/>
              </a:lnSpc>
              <a:buFontTx/>
              <a:buNone/>
              <a:defRPr/>
            </a:pPr>
            <a:r>
              <a:rPr lang="en-US" b="1" dirty="0" smtClean="0">
                <a:solidFill>
                  <a:schemeClr val="accent1">
                    <a:lumMod val="75000"/>
                  </a:schemeClr>
                </a:solidFill>
                <a:latin typeface="+mj-lt"/>
              </a:rPr>
              <a:t>Service Area</a:t>
            </a:r>
          </a:p>
          <a:p>
            <a:pPr marL="282575" indent="-282575" eaLnBrk="1" hangingPunct="1">
              <a:lnSpc>
                <a:spcPct val="90000"/>
              </a:lnSpc>
              <a:defRPr/>
            </a:pPr>
            <a:r>
              <a:rPr lang="en-US" dirty="0" smtClean="0">
                <a:latin typeface="+mj-lt"/>
              </a:rPr>
              <a:t>Rio Grande Valley </a:t>
            </a:r>
          </a:p>
          <a:p>
            <a:pPr marL="282575" indent="-282575" eaLnBrk="1" hangingPunct="1">
              <a:lnSpc>
                <a:spcPct val="90000"/>
              </a:lnSpc>
              <a:defRPr/>
            </a:pPr>
            <a:r>
              <a:rPr lang="en-US" dirty="0" smtClean="0">
                <a:latin typeface="+mj-lt"/>
              </a:rPr>
              <a:t>Counties</a:t>
            </a:r>
          </a:p>
          <a:p>
            <a:pPr lvl="1" eaLnBrk="1" hangingPunct="1">
              <a:lnSpc>
                <a:spcPct val="90000"/>
              </a:lnSpc>
              <a:buFont typeface="Arial" pitchFamily="34" charset="0"/>
              <a:buChar char="–"/>
              <a:defRPr/>
            </a:pPr>
            <a:r>
              <a:rPr lang="en-US" dirty="0" smtClean="0">
                <a:latin typeface="+mj-lt"/>
              </a:rPr>
              <a:t>Cameron</a:t>
            </a:r>
          </a:p>
          <a:p>
            <a:pPr lvl="1" eaLnBrk="1" hangingPunct="1">
              <a:lnSpc>
                <a:spcPct val="90000"/>
              </a:lnSpc>
              <a:buFont typeface="Arial" pitchFamily="34" charset="0"/>
              <a:buChar char="–"/>
              <a:defRPr/>
            </a:pPr>
            <a:r>
              <a:rPr lang="en-US" dirty="0" smtClean="0">
                <a:latin typeface="+mj-lt"/>
              </a:rPr>
              <a:t>Hidalgo</a:t>
            </a:r>
          </a:p>
          <a:p>
            <a:pPr lvl="1" eaLnBrk="1" hangingPunct="1">
              <a:lnSpc>
                <a:spcPct val="90000"/>
              </a:lnSpc>
              <a:buFont typeface="Arial" pitchFamily="34" charset="0"/>
              <a:buChar char="–"/>
              <a:defRPr/>
            </a:pPr>
            <a:r>
              <a:rPr lang="en-US" dirty="0" smtClean="0">
                <a:latin typeface="+mj-lt"/>
              </a:rPr>
              <a:t>Starr </a:t>
            </a:r>
          </a:p>
          <a:p>
            <a:pPr lvl="1" eaLnBrk="1" hangingPunct="1">
              <a:lnSpc>
                <a:spcPct val="90000"/>
              </a:lnSpc>
              <a:buFont typeface="Arial" pitchFamily="34" charset="0"/>
              <a:buChar char="–"/>
              <a:defRPr/>
            </a:pPr>
            <a:r>
              <a:rPr lang="en-US" dirty="0" smtClean="0">
                <a:latin typeface="+mj-lt"/>
              </a:rPr>
              <a:t>Willacy</a:t>
            </a:r>
          </a:p>
          <a:p>
            <a:pPr marL="282575" indent="-282575" eaLnBrk="1" hangingPunct="1">
              <a:lnSpc>
                <a:spcPct val="90000"/>
              </a:lnSpc>
              <a:defRPr/>
            </a:pPr>
            <a:r>
              <a:rPr lang="en-US" dirty="0" smtClean="0">
                <a:latin typeface="+mj-lt"/>
              </a:rPr>
              <a:t>Provider Network</a:t>
            </a:r>
          </a:p>
          <a:p>
            <a:pPr lvl="1" eaLnBrk="1" hangingPunct="1">
              <a:lnSpc>
                <a:spcPct val="90000"/>
              </a:lnSpc>
              <a:buFont typeface="Arial" pitchFamily="34" charset="0"/>
              <a:buChar char="–"/>
              <a:defRPr/>
            </a:pPr>
            <a:r>
              <a:rPr lang="en-US" dirty="0" smtClean="0">
                <a:latin typeface="+mj-lt"/>
              </a:rPr>
              <a:t>More than </a:t>
            </a:r>
            <a:r>
              <a:rPr lang="en-US" b="1" dirty="0" smtClean="0">
                <a:solidFill>
                  <a:srgbClr val="008000"/>
                </a:solidFill>
                <a:latin typeface="+mj-lt"/>
              </a:rPr>
              <a:t>1,000</a:t>
            </a:r>
            <a:r>
              <a:rPr lang="en-US" dirty="0" smtClean="0">
                <a:latin typeface="+mj-lt"/>
              </a:rPr>
              <a:t> providers</a:t>
            </a:r>
          </a:p>
          <a:p>
            <a:pPr lvl="1" eaLnBrk="1" hangingPunct="1">
              <a:lnSpc>
                <a:spcPct val="90000"/>
              </a:lnSpc>
              <a:buFont typeface="Arial" pitchFamily="34" charset="0"/>
              <a:buChar char="–"/>
              <a:defRPr/>
            </a:pPr>
            <a:r>
              <a:rPr lang="en-US" dirty="0" smtClean="0">
                <a:latin typeface="+mj-lt"/>
              </a:rPr>
              <a:t>12 hospitals Valley-wide</a:t>
            </a:r>
          </a:p>
          <a:p>
            <a:pPr marL="282575" indent="-282575" eaLnBrk="1" hangingPunct="1">
              <a:lnSpc>
                <a:spcPct val="90000"/>
              </a:lnSpc>
              <a:defRPr/>
            </a:pPr>
            <a:endParaRPr lang="en-US" dirty="0" smtClean="0">
              <a:latin typeface="+mj-lt"/>
            </a:endParaRPr>
          </a:p>
        </p:txBody>
      </p:sp>
      <p:pic>
        <p:nvPicPr>
          <p:cNvPr id="94213" name="Picture 2" descr="C:\Users\jgarrison\Desktop\Captur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90243" y="1327150"/>
            <a:ext cx="4075112" cy="5143500"/>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04565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470508" y="1284011"/>
            <a:ext cx="4873625" cy="493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ct val="20000"/>
              </a:spcBef>
              <a:buClr>
                <a:schemeClr val="accent3">
                  <a:lumMod val="75000"/>
                </a:schemeClr>
              </a:buClr>
              <a:buFont typeface="Arial"/>
              <a:buChar char="•"/>
              <a:defRPr sz="2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US" sz="2000" dirty="0" err="1" smtClean="0">
                <a:solidFill>
                  <a:srgbClr val="000000"/>
                </a:solidFill>
              </a:rPr>
              <a:t>Allegian</a:t>
            </a:r>
            <a:r>
              <a:rPr lang="en-US" sz="2000" dirty="0" smtClean="0">
                <a:solidFill>
                  <a:srgbClr val="000000"/>
                </a:solidFill>
              </a:rPr>
              <a:t> Health </a:t>
            </a:r>
            <a:r>
              <a:rPr lang="en-US" sz="2000" dirty="0">
                <a:solidFill>
                  <a:srgbClr val="000000"/>
                </a:solidFill>
              </a:rPr>
              <a:t>Plans has a comprehensive network of local physicians, hospitals, and pharmacies that offer a full range of medical services. </a:t>
            </a:r>
          </a:p>
          <a:p>
            <a:endParaRPr lang="en-US" sz="1000" dirty="0">
              <a:solidFill>
                <a:srgbClr val="000000"/>
              </a:solidFill>
            </a:endParaRPr>
          </a:p>
          <a:p>
            <a:pPr marL="0" indent="0">
              <a:lnSpc>
                <a:spcPct val="90000"/>
              </a:lnSpc>
              <a:buNone/>
            </a:pPr>
            <a:r>
              <a:rPr lang="en-US" sz="2000" dirty="0">
                <a:solidFill>
                  <a:srgbClr val="000000"/>
                </a:solidFill>
              </a:rPr>
              <a:t>A complete list of </a:t>
            </a:r>
            <a:r>
              <a:rPr lang="en-US" sz="2000" dirty="0" smtClean="0">
                <a:solidFill>
                  <a:srgbClr val="000000"/>
                </a:solidFill>
              </a:rPr>
              <a:t> network </a:t>
            </a:r>
            <a:r>
              <a:rPr lang="en-US" sz="2000" dirty="0">
                <a:solidFill>
                  <a:srgbClr val="000000"/>
                </a:solidFill>
              </a:rPr>
              <a:t>providers is available </a:t>
            </a:r>
            <a:r>
              <a:rPr lang="en-US" sz="2000" dirty="0" smtClean="0">
                <a:solidFill>
                  <a:srgbClr val="000000"/>
                </a:solidFill>
              </a:rPr>
              <a:t>at </a:t>
            </a:r>
            <a:r>
              <a:rPr lang="en-US" sz="2000" b="1" dirty="0" err="1" smtClean="0">
                <a:solidFill>
                  <a:srgbClr val="019547"/>
                </a:solidFill>
              </a:rPr>
              <a:t>www.allegianhealthplans.com</a:t>
            </a:r>
            <a:r>
              <a:rPr lang="en-US" sz="2000" dirty="0">
                <a:solidFill>
                  <a:srgbClr val="019547"/>
                </a:solidFill>
              </a:rPr>
              <a:t>.</a:t>
            </a:r>
          </a:p>
          <a:p>
            <a:pPr marL="0" indent="0">
              <a:lnSpc>
                <a:spcPct val="90000"/>
              </a:lnSpc>
              <a:spcBef>
                <a:spcPts val="1800"/>
              </a:spcBef>
              <a:buNone/>
            </a:pPr>
            <a:r>
              <a:rPr lang="en-US" sz="2000" dirty="0" smtClean="0">
                <a:solidFill>
                  <a:srgbClr val="000000"/>
                </a:solidFill>
              </a:rPr>
              <a:t>Harlingen </a:t>
            </a:r>
            <a:r>
              <a:rPr lang="en-US" sz="2000" dirty="0">
                <a:solidFill>
                  <a:srgbClr val="000000"/>
                </a:solidFill>
              </a:rPr>
              <a:t>office is located at</a:t>
            </a:r>
            <a:r>
              <a:rPr lang="en-US" sz="2000" dirty="0" smtClean="0">
                <a:solidFill>
                  <a:srgbClr val="000000"/>
                </a:solidFill>
              </a:rPr>
              <a:t>:</a:t>
            </a:r>
            <a:endParaRPr lang="en-US" sz="2000" b="1" dirty="0">
              <a:solidFill>
                <a:srgbClr val="000000"/>
              </a:solidFill>
            </a:endParaRPr>
          </a:p>
          <a:p>
            <a:pPr marL="0" indent="0">
              <a:lnSpc>
                <a:spcPct val="90000"/>
              </a:lnSpc>
              <a:buNone/>
            </a:pPr>
            <a:r>
              <a:rPr lang="en-US" sz="2000" b="1" dirty="0">
                <a:solidFill>
                  <a:srgbClr val="008000"/>
                </a:solidFill>
              </a:rPr>
              <a:t>2005 Ed Carey Drive</a:t>
            </a:r>
            <a:br>
              <a:rPr lang="en-US" sz="2000" b="1" dirty="0">
                <a:solidFill>
                  <a:srgbClr val="008000"/>
                </a:solidFill>
              </a:rPr>
            </a:br>
            <a:r>
              <a:rPr lang="en-US" sz="2000" b="1" dirty="0">
                <a:solidFill>
                  <a:srgbClr val="008000"/>
                </a:solidFill>
              </a:rPr>
              <a:t>Harlingen, TX 78550</a:t>
            </a:r>
            <a:br>
              <a:rPr lang="en-US" sz="2000" b="1" dirty="0">
                <a:solidFill>
                  <a:srgbClr val="008000"/>
                </a:solidFill>
              </a:rPr>
            </a:br>
            <a:r>
              <a:rPr lang="en-US" sz="2000" b="1" dirty="0">
                <a:solidFill>
                  <a:srgbClr val="008000"/>
                </a:solidFill>
              </a:rPr>
              <a:t>(956) 389-</a:t>
            </a:r>
            <a:r>
              <a:rPr lang="en-US" sz="2000" b="1" dirty="0" smtClean="0">
                <a:solidFill>
                  <a:srgbClr val="008000"/>
                </a:solidFill>
              </a:rPr>
              <a:t>2273</a:t>
            </a:r>
          </a:p>
          <a:p>
            <a:pPr marL="0" indent="0">
              <a:buNone/>
            </a:pPr>
            <a:endParaRPr lang="en-US" sz="2000" dirty="0">
              <a:solidFill>
                <a:srgbClr val="007DB1"/>
              </a:solidFill>
            </a:endParaRPr>
          </a:p>
          <a:p>
            <a:pPr marL="0" indent="0">
              <a:buNone/>
            </a:pPr>
            <a:r>
              <a:rPr lang="en-US" sz="2000" dirty="0">
                <a:solidFill>
                  <a:srgbClr val="000000"/>
                </a:solidFill>
              </a:rPr>
              <a:t>Come visit us and meet the staff</a:t>
            </a:r>
            <a:r>
              <a:rPr lang="en-US" sz="2000" i="1" dirty="0">
                <a:solidFill>
                  <a:srgbClr val="000000"/>
                </a:solidFill>
              </a:rPr>
              <a:t>.</a:t>
            </a:r>
            <a:endParaRPr lang="en-US" sz="2000" dirty="0">
              <a:solidFill>
                <a:srgbClr val="000000"/>
              </a:solidFill>
            </a:endParaRPr>
          </a:p>
        </p:txBody>
      </p:sp>
      <p:sp>
        <p:nvSpPr>
          <p:cNvPr id="7" name="Rectangle 6"/>
          <p:cNvSpPr/>
          <p:nvPr/>
        </p:nvSpPr>
        <p:spPr>
          <a:xfrm>
            <a:off x="5529263" y="975177"/>
            <a:ext cx="3614737" cy="5590291"/>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a:solidFill>
                <a:srgbClr val="FFFFFF"/>
              </a:solidFill>
              <a:latin typeface="+mj-lt"/>
            </a:endParaRPr>
          </a:p>
        </p:txBody>
      </p:sp>
      <p:sp>
        <p:nvSpPr>
          <p:cNvPr id="95234" name="Title 1"/>
          <p:cNvSpPr>
            <a:spLocks noGrp="1"/>
          </p:cNvSpPr>
          <p:nvPr>
            <p:ph type="title"/>
          </p:nvPr>
        </p:nvSpPr>
        <p:spPr>
          <a:xfrm>
            <a:off x="491996" y="282225"/>
            <a:ext cx="7645400" cy="687212"/>
          </a:xfrm>
        </p:spPr>
        <p:txBody>
          <a:bodyPr/>
          <a:lstStyle/>
          <a:p>
            <a:pPr eaLnBrk="1" hangingPunct="1"/>
            <a:r>
              <a:rPr lang="en-US" dirty="0" err="1" smtClean="0">
                <a:cs typeface="Calibri" charset="0"/>
              </a:rPr>
              <a:t>Allegian</a:t>
            </a:r>
            <a:r>
              <a:rPr lang="en-US" dirty="0" smtClean="0">
                <a:cs typeface="Calibri" charset="0"/>
              </a:rPr>
              <a:t> Health Plans Provider </a:t>
            </a:r>
            <a:r>
              <a:rPr lang="en-US" dirty="0">
                <a:cs typeface="Calibri" charset="0"/>
              </a:rPr>
              <a:t>Network</a:t>
            </a:r>
          </a:p>
        </p:txBody>
      </p:sp>
      <p:sp>
        <p:nvSpPr>
          <p:cNvPr id="95238" name="TextBox 4"/>
          <p:cNvSpPr txBox="1">
            <a:spLocks noChangeArrowheads="1"/>
          </p:cNvSpPr>
          <p:nvPr/>
        </p:nvSpPr>
        <p:spPr bwMode="auto">
          <a:xfrm>
            <a:off x="5715000" y="1115723"/>
            <a:ext cx="3429000" cy="397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90000"/>
              </a:lnSpc>
              <a:spcBef>
                <a:spcPts val="600"/>
              </a:spcBef>
            </a:pPr>
            <a:r>
              <a:rPr lang="en-US" b="1" dirty="0">
                <a:solidFill>
                  <a:schemeClr val="bg1"/>
                </a:solidFill>
                <a:latin typeface="+mj-lt"/>
              </a:rPr>
              <a:t>Harlingen Hospitals:</a:t>
            </a:r>
          </a:p>
          <a:p>
            <a:pPr eaLnBrk="1" hangingPunct="1">
              <a:lnSpc>
                <a:spcPct val="90000"/>
              </a:lnSpc>
              <a:spcBef>
                <a:spcPts val="600"/>
              </a:spcBef>
            </a:pPr>
            <a:r>
              <a:rPr lang="en-US" sz="1400" dirty="0">
                <a:solidFill>
                  <a:schemeClr val="bg1"/>
                </a:solidFill>
                <a:latin typeface="+mj-lt"/>
              </a:rPr>
              <a:t>Valley Baptist Medical Center</a:t>
            </a:r>
          </a:p>
          <a:p>
            <a:pPr eaLnBrk="1" hangingPunct="1">
              <a:lnSpc>
                <a:spcPct val="90000"/>
              </a:lnSpc>
              <a:spcBef>
                <a:spcPts val="600"/>
              </a:spcBef>
            </a:pPr>
            <a:r>
              <a:rPr lang="en-US" sz="1400" dirty="0">
                <a:solidFill>
                  <a:schemeClr val="bg1"/>
                </a:solidFill>
                <a:latin typeface="+mj-lt"/>
              </a:rPr>
              <a:t>Harlingen Medical </a:t>
            </a:r>
            <a:r>
              <a:rPr lang="en-US" sz="1400" dirty="0" smtClean="0">
                <a:solidFill>
                  <a:schemeClr val="bg1"/>
                </a:solidFill>
                <a:latin typeface="+mj-lt"/>
              </a:rPr>
              <a:t>Center</a:t>
            </a:r>
            <a:endParaRPr lang="en-US" sz="1400" dirty="0">
              <a:solidFill>
                <a:schemeClr val="bg1"/>
              </a:solidFill>
              <a:latin typeface="+mj-lt"/>
            </a:endParaRPr>
          </a:p>
          <a:p>
            <a:pPr eaLnBrk="1" hangingPunct="1">
              <a:lnSpc>
                <a:spcPct val="90000"/>
              </a:lnSpc>
              <a:spcBef>
                <a:spcPts val="1200"/>
              </a:spcBef>
            </a:pPr>
            <a:r>
              <a:rPr lang="en-US" sz="1600" b="1" dirty="0">
                <a:solidFill>
                  <a:schemeClr val="bg1"/>
                </a:solidFill>
                <a:latin typeface="+mj-lt"/>
              </a:rPr>
              <a:t>Other Regional Hospitals:</a:t>
            </a:r>
          </a:p>
          <a:p>
            <a:pPr eaLnBrk="1" hangingPunct="1">
              <a:lnSpc>
                <a:spcPct val="90000"/>
              </a:lnSpc>
              <a:spcBef>
                <a:spcPts val="600"/>
              </a:spcBef>
            </a:pPr>
            <a:r>
              <a:rPr lang="en-US" sz="1400" dirty="0">
                <a:solidFill>
                  <a:schemeClr val="bg1"/>
                </a:solidFill>
                <a:latin typeface="+mj-lt"/>
              </a:rPr>
              <a:t>Valley Baptist Medical Center-Brownsville</a:t>
            </a:r>
          </a:p>
          <a:p>
            <a:pPr eaLnBrk="1" hangingPunct="1">
              <a:lnSpc>
                <a:spcPct val="90000"/>
              </a:lnSpc>
              <a:spcBef>
                <a:spcPts val="600"/>
              </a:spcBef>
            </a:pPr>
            <a:r>
              <a:rPr lang="en-US" sz="1400" dirty="0">
                <a:solidFill>
                  <a:schemeClr val="bg1"/>
                </a:solidFill>
                <a:latin typeface="+mj-lt"/>
              </a:rPr>
              <a:t>Knapp Medical Center</a:t>
            </a:r>
          </a:p>
          <a:p>
            <a:pPr eaLnBrk="1" hangingPunct="1">
              <a:lnSpc>
                <a:spcPct val="90000"/>
              </a:lnSpc>
              <a:spcBef>
                <a:spcPts val="600"/>
              </a:spcBef>
            </a:pPr>
            <a:r>
              <a:rPr lang="en-US" sz="1400" dirty="0">
                <a:solidFill>
                  <a:schemeClr val="bg1"/>
                </a:solidFill>
                <a:latin typeface="+mj-lt"/>
              </a:rPr>
              <a:t>McAllen Medical Center</a:t>
            </a:r>
          </a:p>
          <a:p>
            <a:pPr eaLnBrk="1" hangingPunct="1">
              <a:lnSpc>
                <a:spcPct val="90000"/>
              </a:lnSpc>
              <a:spcBef>
                <a:spcPts val="600"/>
              </a:spcBef>
            </a:pPr>
            <a:r>
              <a:rPr lang="en-US" sz="1400" dirty="0">
                <a:solidFill>
                  <a:schemeClr val="bg1"/>
                </a:solidFill>
                <a:latin typeface="+mj-lt"/>
              </a:rPr>
              <a:t>McAllen Heart Hospital</a:t>
            </a:r>
          </a:p>
          <a:p>
            <a:pPr eaLnBrk="1" hangingPunct="1">
              <a:lnSpc>
                <a:spcPct val="90000"/>
              </a:lnSpc>
              <a:spcBef>
                <a:spcPts val="600"/>
              </a:spcBef>
            </a:pPr>
            <a:r>
              <a:rPr lang="en-US" sz="1400" dirty="0" smtClean="0">
                <a:solidFill>
                  <a:schemeClr val="bg1"/>
                </a:solidFill>
                <a:latin typeface="+mj-lt"/>
              </a:rPr>
              <a:t>Doctor’s </a:t>
            </a:r>
            <a:r>
              <a:rPr lang="en-US" sz="1400" dirty="0">
                <a:solidFill>
                  <a:schemeClr val="bg1"/>
                </a:solidFill>
                <a:latin typeface="+mj-lt"/>
              </a:rPr>
              <a:t>Hospital Renaissance</a:t>
            </a:r>
          </a:p>
          <a:p>
            <a:pPr eaLnBrk="1" hangingPunct="1">
              <a:lnSpc>
                <a:spcPct val="90000"/>
              </a:lnSpc>
              <a:spcBef>
                <a:spcPts val="600"/>
              </a:spcBef>
            </a:pPr>
            <a:r>
              <a:rPr lang="en-US" sz="1400" dirty="0">
                <a:solidFill>
                  <a:schemeClr val="bg1"/>
                </a:solidFill>
                <a:latin typeface="+mj-lt"/>
              </a:rPr>
              <a:t>Edinburg Regional Hospital</a:t>
            </a:r>
          </a:p>
          <a:p>
            <a:pPr eaLnBrk="1" hangingPunct="1">
              <a:lnSpc>
                <a:spcPct val="90000"/>
              </a:lnSpc>
              <a:spcBef>
                <a:spcPts val="600"/>
              </a:spcBef>
            </a:pPr>
            <a:r>
              <a:rPr lang="en-US" sz="1400" dirty="0">
                <a:solidFill>
                  <a:schemeClr val="bg1"/>
                </a:solidFill>
                <a:latin typeface="+mj-lt"/>
              </a:rPr>
              <a:t>Edinburg </a:t>
            </a:r>
            <a:r>
              <a:rPr lang="en-US" sz="1400" dirty="0" smtClean="0">
                <a:solidFill>
                  <a:schemeClr val="bg1"/>
                </a:solidFill>
                <a:latin typeface="+mj-lt"/>
              </a:rPr>
              <a:t>Children’s </a:t>
            </a:r>
            <a:r>
              <a:rPr lang="en-US" sz="1400" dirty="0">
                <a:solidFill>
                  <a:schemeClr val="bg1"/>
                </a:solidFill>
                <a:latin typeface="+mj-lt"/>
              </a:rPr>
              <a:t>Hospital</a:t>
            </a:r>
          </a:p>
          <a:p>
            <a:pPr eaLnBrk="1" hangingPunct="1">
              <a:lnSpc>
                <a:spcPct val="90000"/>
              </a:lnSpc>
              <a:spcBef>
                <a:spcPts val="600"/>
              </a:spcBef>
            </a:pPr>
            <a:r>
              <a:rPr lang="en-US" sz="1400" dirty="0">
                <a:solidFill>
                  <a:schemeClr val="bg1"/>
                </a:solidFill>
                <a:latin typeface="+mj-lt"/>
              </a:rPr>
              <a:t>Cornerstone Regional Hospital</a:t>
            </a:r>
          </a:p>
          <a:p>
            <a:pPr eaLnBrk="1" hangingPunct="1">
              <a:lnSpc>
                <a:spcPct val="90000"/>
              </a:lnSpc>
              <a:spcBef>
                <a:spcPts val="600"/>
              </a:spcBef>
            </a:pPr>
            <a:r>
              <a:rPr lang="en-US" sz="1400" dirty="0" smtClean="0">
                <a:solidFill>
                  <a:srgbClr val="FFFFFF"/>
                </a:solidFill>
                <a:latin typeface="+mj-lt"/>
              </a:rPr>
              <a:t>Mission </a:t>
            </a:r>
            <a:r>
              <a:rPr lang="en-US" sz="1400" dirty="0">
                <a:solidFill>
                  <a:srgbClr val="FFFFFF"/>
                </a:solidFill>
                <a:latin typeface="+mj-lt"/>
              </a:rPr>
              <a:t>Hospital</a:t>
            </a:r>
          </a:p>
          <a:p>
            <a:pPr eaLnBrk="1" hangingPunct="1">
              <a:lnSpc>
                <a:spcPct val="90000"/>
              </a:lnSpc>
              <a:spcBef>
                <a:spcPts val="600"/>
              </a:spcBef>
            </a:pPr>
            <a:r>
              <a:rPr lang="en-US" sz="1400" dirty="0">
                <a:solidFill>
                  <a:srgbClr val="FFFFFF"/>
                </a:solidFill>
                <a:latin typeface="+mj-lt"/>
              </a:rPr>
              <a:t>Starr County Memorial Hospital</a:t>
            </a:r>
          </a:p>
        </p:txBody>
      </p:sp>
    </p:spTree>
    <p:extLst>
      <p:ext uri="{BB962C8B-B14F-4D97-AF65-F5344CB8AC3E}">
        <p14:creationId xmlns:p14="http://schemas.microsoft.com/office/powerpoint/2010/main" val="25305062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85421" y="169352"/>
            <a:ext cx="8229600" cy="796749"/>
          </a:xfrm>
        </p:spPr>
        <p:txBody>
          <a:bodyPr/>
          <a:lstStyle/>
          <a:p>
            <a:pPr eaLnBrk="1" hangingPunct="1">
              <a:lnSpc>
                <a:spcPct val="90000"/>
              </a:lnSpc>
            </a:pPr>
            <a:r>
              <a:rPr lang="en-US" dirty="0">
                <a:cs typeface="Calibri" charset="0"/>
              </a:rPr>
              <a:t>Why </a:t>
            </a:r>
            <a:r>
              <a:rPr lang="en-US" dirty="0" smtClean="0">
                <a:cs typeface="Calibri" charset="0"/>
              </a:rPr>
              <a:t>choose </a:t>
            </a:r>
            <a:r>
              <a:rPr lang="en-US" dirty="0" err="1" smtClean="0">
                <a:cs typeface="Calibri" charset="0"/>
              </a:rPr>
              <a:t>Allegian</a:t>
            </a:r>
            <a:r>
              <a:rPr lang="en-US" dirty="0" smtClean="0">
                <a:cs typeface="Calibri" charset="0"/>
              </a:rPr>
              <a:t> Health </a:t>
            </a:r>
            <a:r>
              <a:rPr lang="en-US" dirty="0">
                <a:cs typeface="Calibri" charset="0"/>
              </a:rPr>
              <a:t>Plans?</a:t>
            </a:r>
            <a:endParaRPr lang="en-US" dirty="0">
              <a:cs typeface="Arial" charset="0"/>
            </a:endParaRPr>
          </a:p>
        </p:txBody>
      </p:sp>
      <p:sp>
        <p:nvSpPr>
          <p:cNvPr id="96259" name="Content Placeholder 3"/>
          <p:cNvSpPr>
            <a:spLocks noGrp="1"/>
          </p:cNvSpPr>
          <p:nvPr>
            <p:ph idx="1"/>
          </p:nvPr>
        </p:nvSpPr>
        <p:spPr>
          <a:xfrm>
            <a:off x="475517" y="1276063"/>
            <a:ext cx="8229600" cy="4525963"/>
          </a:xfrm>
        </p:spPr>
        <p:txBody>
          <a:bodyPr/>
          <a:lstStyle/>
          <a:p>
            <a:pPr marL="228600" indent="-228600" eaLnBrk="1" hangingPunct="1">
              <a:lnSpc>
                <a:spcPct val="90000"/>
              </a:lnSpc>
              <a:spcBef>
                <a:spcPts val="1728"/>
              </a:spcBef>
            </a:pPr>
            <a:r>
              <a:rPr lang="en-US" dirty="0" smtClean="0">
                <a:latin typeface="+mj-lt"/>
              </a:rPr>
              <a:t>Experience with </a:t>
            </a:r>
            <a:r>
              <a:rPr lang="en-US" dirty="0">
                <a:latin typeface="+mj-lt"/>
              </a:rPr>
              <a:t>TRS-</a:t>
            </a:r>
            <a:r>
              <a:rPr lang="en-US" dirty="0" err="1">
                <a:latin typeface="+mj-lt"/>
              </a:rPr>
              <a:t>ActiveCare</a:t>
            </a:r>
            <a:r>
              <a:rPr lang="en-US" dirty="0">
                <a:latin typeface="+mj-lt"/>
              </a:rPr>
              <a:t> </a:t>
            </a:r>
            <a:r>
              <a:rPr lang="en-US" dirty="0" smtClean="0">
                <a:latin typeface="+mj-lt"/>
              </a:rPr>
              <a:t>benefits. Covering more than</a:t>
            </a:r>
            <a:br>
              <a:rPr lang="en-US" dirty="0" smtClean="0">
                <a:latin typeface="+mj-lt"/>
              </a:rPr>
            </a:br>
            <a:r>
              <a:rPr lang="en-US" dirty="0" smtClean="0">
                <a:latin typeface="+mj-lt"/>
              </a:rPr>
              <a:t>2,900 </a:t>
            </a:r>
            <a:r>
              <a:rPr lang="en-US" dirty="0">
                <a:latin typeface="+mj-lt"/>
              </a:rPr>
              <a:t>school employees and </a:t>
            </a:r>
            <a:r>
              <a:rPr lang="en-US" dirty="0" smtClean="0">
                <a:latin typeface="+mj-lt"/>
              </a:rPr>
              <a:t>their dependents; the HMO plan option in the Rio Grande Valley since 2003. </a:t>
            </a:r>
            <a:endParaRPr lang="en-US" dirty="0">
              <a:latin typeface="+mj-lt"/>
            </a:endParaRPr>
          </a:p>
          <a:p>
            <a:pPr marL="228600" indent="-228600" eaLnBrk="1" hangingPunct="1">
              <a:lnSpc>
                <a:spcPct val="90000"/>
              </a:lnSpc>
              <a:spcBef>
                <a:spcPts val="1728"/>
              </a:spcBef>
            </a:pPr>
            <a:r>
              <a:rPr lang="en-US" dirty="0" smtClean="0">
                <a:latin typeface="+mj-lt"/>
              </a:rPr>
              <a:t>A hospital</a:t>
            </a:r>
            <a:r>
              <a:rPr lang="en-US" dirty="0">
                <a:latin typeface="+mj-lt"/>
              </a:rPr>
              <a:t>-based health plan that supports </a:t>
            </a:r>
            <a:r>
              <a:rPr lang="en-US" dirty="0" smtClean="0">
                <a:latin typeface="+mj-lt"/>
              </a:rPr>
              <a:t>local communities</a:t>
            </a:r>
            <a:endParaRPr lang="en-US" dirty="0">
              <a:latin typeface="+mj-lt"/>
            </a:endParaRPr>
          </a:p>
          <a:p>
            <a:pPr marL="228600" indent="-228600" eaLnBrk="1" hangingPunct="1">
              <a:lnSpc>
                <a:spcPct val="90000"/>
              </a:lnSpc>
              <a:spcBef>
                <a:spcPts val="1728"/>
              </a:spcBef>
            </a:pPr>
            <a:r>
              <a:rPr lang="en-US" dirty="0">
                <a:latin typeface="+mj-lt"/>
              </a:rPr>
              <a:t>Medical decisions are made locally by physicians who </a:t>
            </a:r>
            <a:r>
              <a:rPr lang="en-US" dirty="0" smtClean="0">
                <a:latin typeface="+mj-lt"/>
              </a:rPr>
              <a:t>understand </a:t>
            </a:r>
            <a:r>
              <a:rPr lang="en-US" dirty="0">
                <a:latin typeface="+mj-lt"/>
              </a:rPr>
              <a:t>how health care is delivered in </a:t>
            </a:r>
            <a:r>
              <a:rPr lang="en-US" dirty="0" smtClean="0">
                <a:latin typeface="+mj-lt"/>
              </a:rPr>
              <a:t>the Valley</a:t>
            </a:r>
            <a:endParaRPr lang="en-US" dirty="0">
              <a:latin typeface="+mj-lt"/>
            </a:endParaRPr>
          </a:p>
          <a:p>
            <a:pPr marL="228600" indent="-228600" eaLnBrk="1" hangingPunct="1">
              <a:lnSpc>
                <a:spcPct val="90000"/>
              </a:lnSpc>
              <a:spcBef>
                <a:spcPts val="1728"/>
              </a:spcBef>
            </a:pPr>
            <a:r>
              <a:rPr lang="en-US" dirty="0">
                <a:latin typeface="+mj-lt"/>
              </a:rPr>
              <a:t>A dedicated </a:t>
            </a:r>
            <a:r>
              <a:rPr lang="en-US" dirty="0" err="1" smtClean="0">
                <a:latin typeface="+mj-lt"/>
              </a:rPr>
              <a:t>Allegian</a:t>
            </a:r>
            <a:r>
              <a:rPr lang="en-US" dirty="0" smtClean="0">
                <a:latin typeface="+mj-lt"/>
              </a:rPr>
              <a:t> Health </a:t>
            </a:r>
            <a:r>
              <a:rPr lang="en-US" dirty="0">
                <a:latin typeface="+mj-lt"/>
              </a:rPr>
              <a:t>Plans representative </a:t>
            </a:r>
            <a:r>
              <a:rPr lang="en-US" dirty="0" smtClean="0">
                <a:latin typeface="+mj-lt"/>
              </a:rPr>
              <a:t>who has worked closely with TRS members over the years, is available to assist with questions, problems or needed assistance</a:t>
            </a:r>
            <a:endParaRPr lang="en-US" dirty="0">
              <a:latin typeface="+mj-lt"/>
            </a:endParaRPr>
          </a:p>
          <a:p>
            <a:pPr marL="228600" indent="-228600" eaLnBrk="1" hangingPunct="1">
              <a:lnSpc>
                <a:spcPct val="90000"/>
              </a:lnSpc>
              <a:spcBef>
                <a:spcPts val="1728"/>
              </a:spcBef>
            </a:pPr>
            <a:r>
              <a:rPr lang="en-US" dirty="0">
                <a:latin typeface="+mj-lt"/>
              </a:rPr>
              <a:t>Unique e-mail address for TRS members and </a:t>
            </a:r>
            <a:r>
              <a:rPr lang="en-US" dirty="0" smtClean="0">
                <a:latin typeface="+mj-lt"/>
              </a:rPr>
              <a:t>Benefits Administrators, as well as a dedicated Customer Service line for TRS members </a:t>
            </a:r>
            <a:endParaRPr lang="en-US" dirty="0">
              <a:latin typeface="+mj-lt"/>
            </a:endParaRPr>
          </a:p>
        </p:txBody>
      </p:sp>
      <p:pic>
        <p:nvPicPr>
          <p:cNvPr id="5" name="Picture 4" descr="Allegian-HP-rgb.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29024" y="5760802"/>
            <a:ext cx="2133398" cy="613352"/>
          </a:xfrm>
          <a:prstGeom prst="rect">
            <a:avLst/>
          </a:prstGeom>
        </p:spPr>
      </p:pic>
    </p:spTree>
    <p:extLst>
      <p:ext uri="{BB962C8B-B14F-4D97-AF65-F5344CB8AC3E}">
        <p14:creationId xmlns:p14="http://schemas.microsoft.com/office/powerpoint/2010/main" val="18138730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92480" y="265819"/>
            <a:ext cx="8229600" cy="699029"/>
          </a:xfrm>
        </p:spPr>
        <p:txBody>
          <a:bodyPr/>
          <a:lstStyle/>
          <a:p>
            <a:pPr>
              <a:defRPr/>
            </a:pPr>
            <a:r>
              <a:rPr lang="en-US" dirty="0" err="1"/>
              <a:t>ActiveCare</a:t>
            </a:r>
            <a:r>
              <a:rPr lang="en-US" dirty="0"/>
              <a:t> 2 </a:t>
            </a:r>
            <a:r>
              <a:rPr lang="en-US" dirty="0" smtClean="0"/>
              <a:t>out</a:t>
            </a:r>
            <a:r>
              <a:rPr lang="en-US" dirty="0"/>
              <a:t>-of</a:t>
            </a:r>
            <a:r>
              <a:rPr lang="en-US" dirty="0" smtClean="0"/>
              <a:t>-pocket maximum</a:t>
            </a:r>
            <a:endParaRPr lang="en-US" dirty="0"/>
          </a:p>
        </p:txBody>
      </p:sp>
      <p:graphicFrame>
        <p:nvGraphicFramePr>
          <p:cNvPr id="6" name="Group 275"/>
          <p:cNvGraphicFramePr>
            <a:graphicFrameLocks noGrp="1"/>
          </p:cNvGraphicFramePr>
          <p:nvPr>
            <p:extLst>
              <p:ext uri="{D42A27DB-BD31-4B8C-83A1-F6EECF244321}">
                <p14:modId xmlns:p14="http://schemas.microsoft.com/office/powerpoint/2010/main" val="3312052517"/>
              </p:ext>
            </p:extLst>
          </p:nvPr>
        </p:nvGraphicFramePr>
        <p:xfrm>
          <a:off x="558800" y="1418308"/>
          <a:ext cx="7261227" cy="1908175"/>
        </p:xfrm>
        <a:graphic>
          <a:graphicData uri="http://schemas.openxmlformats.org/drawingml/2006/table">
            <a:tbl>
              <a:tblPr/>
              <a:tblGrid>
                <a:gridCol w="2475737"/>
                <a:gridCol w="2392745"/>
                <a:gridCol w="2392745"/>
              </a:tblGrid>
              <a:tr h="335249">
                <a:tc>
                  <a:txBody>
                    <a:bodyPr/>
                    <a:lstStyle/>
                    <a:p>
                      <a:pPr marL="0" marR="0" lvl="0" indent="0" algn="l" defTabSz="914400" rtl="0" eaLnBrk="1" fontAlgn="base" latinLnBrk="0" hangingPunct="1">
                        <a:lnSpc>
                          <a:spcPct val="100000"/>
                        </a:lnSpc>
                        <a:spcBef>
                          <a:spcPct val="20000"/>
                        </a:spcBef>
                        <a:spcAft>
                          <a:spcPct val="0"/>
                        </a:spcAft>
                        <a:buClr>
                          <a:srgbClr val="9ECD67"/>
                        </a:buClr>
                        <a:buSzPct val="110000"/>
                        <a:buFontTx/>
                        <a:buNone/>
                        <a:tabLst/>
                      </a:pPr>
                      <a:endParaRPr kumimoji="0" lang="en-US" sz="1600" b="1" i="0" u="none" strike="noStrike" cap="none" normalizeH="0" baseline="0" dirty="0" smtClean="0">
                        <a:ln>
                          <a:noFill/>
                        </a:ln>
                        <a:solidFill>
                          <a:schemeClr val="bg1"/>
                        </a:solidFill>
                        <a:effectLst/>
                        <a:latin typeface="+mn-lt"/>
                      </a:endParaRPr>
                    </a:p>
                  </a:txBody>
                  <a:tcPr marL="91432" marR="91432" marT="45686" marB="45686"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rgbClr val="008000"/>
                    </a:solidFill>
                  </a:tcPr>
                </a:tc>
                <a:tc>
                  <a:txBody>
                    <a:bodyPr/>
                    <a:lstStyle/>
                    <a:p>
                      <a:pPr marL="0" marR="0" lvl="0" indent="0" algn="ctr" defTabSz="914400" rtl="0" eaLnBrk="1" fontAlgn="base" latinLnBrk="0" hangingPunct="1">
                        <a:lnSpc>
                          <a:spcPct val="100000"/>
                        </a:lnSpc>
                        <a:spcBef>
                          <a:spcPct val="20000"/>
                        </a:spcBef>
                        <a:spcAft>
                          <a:spcPct val="0"/>
                        </a:spcAft>
                        <a:buClr>
                          <a:srgbClr val="9ECD67"/>
                        </a:buClr>
                        <a:buSzPct val="110000"/>
                        <a:buFontTx/>
                        <a:buNone/>
                        <a:tabLst/>
                      </a:pPr>
                      <a:r>
                        <a:rPr kumimoji="0" lang="en-US" sz="1600" b="1" i="0" u="none" strike="noStrike" cap="none" normalizeH="0" baseline="0" dirty="0" smtClean="0">
                          <a:ln>
                            <a:noFill/>
                          </a:ln>
                          <a:solidFill>
                            <a:schemeClr val="bg1"/>
                          </a:solidFill>
                          <a:effectLst/>
                          <a:latin typeface="+mn-lt"/>
                        </a:rPr>
                        <a:t>2013-2014 Plan Year</a:t>
                      </a:r>
                    </a:p>
                  </a:txBody>
                  <a:tcPr marL="91432" marR="91432" marT="45686" marB="45686"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9ECD67"/>
                        </a:buClr>
                        <a:buSzPct val="110000"/>
                        <a:buFontTx/>
                        <a:buNone/>
                        <a:tabLst/>
                      </a:pPr>
                      <a:r>
                        <a:rPr kumimoji="0" lang="en-US" sz="1600" b="1" i="0" u="none" strike="noStrike" cap="none" normalizeH="0" baseline="0" dirty="0" smtClean="0">
                          <a:ln>
                            <a:noFill/>
                          </a:ln>
                          <a:solidFill>
                            <a:schemeClr val="bg1"/>
                          </a:solidFill>
                          <a:effectLst/>
                          <a:latin typeface="+mn-lt"/>
                        </a:rPr>
                        <a:t>2014-2015 Plan Year</a:t>
                      </a:r>
                    </a:p>
                  </a:txBody>
                  <a:tcPr marL="91432" marR="91432" marT="45686" marB="45686"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rgbClr val="984807"/>
                    </a:solidFill>
                  </a:tcPr>
                </a:tc>
              </a:tr>
              <a:tr h="1572926">
                <a:tc>
                  <a:txBody>
                    <a:bodyPr/>
                    <a:lstStyle/>
                    <a:p>
                      <a:pPr marL="0" marR="0" lvl="0" indent="0" algn="l" defTabSz="914400" rtl="0" eaLnBrk="1" fontAlgn="base" latinLnBrk="0" hangingPunct="1">
                        <a:lnSpc>
                          <a:spcPct val="100000"/>
                        </a:lnSpc>
                        <a:spcBef>
                          <a:spcPct val="20000"/>
                        </a:spcBef>
                        <a:spcAft>
                          <a:spcPct val="0"/>
                        </a:spcAft>
                        <a:buClr>
                          <a:srgbClr val="9ECD67"/>
                        </a:buClr>
                        <a:buSzPct val="110000"/>
                        <a:buFontTx/>
                        <a:buNone/>
                        <a:tabLst/>
                      </a:pPr>
                      <a:r>
                        <a:rPr kumimoji="0" lang="en-US" sz="1600" b="1" i="0" u="none" strike="noStrike" cap="none" normalizeH="0" baseline="0" dirty="0" smtClean="0">
                          <a:ln>
                            <a:noFill/>
                          </a:ln>
                          <a:solidFill>
                            <a:schemeClr val="tx1"/>
                          </a:solidFill>
                          <a:effectLst/>
                          <a:latin typeface="+mn-lt"/>
                        </a:rPr>
                        <a:t>Out-of-Pocket Maximum</a:t>
                      </a:r>
                      <a:br>
                        <a:rPr kumimoji="0" lang="en-US" sz="1600" b="1" i="0" u="none" strike="noStrike" cap="none" normalizeH="0" baseline="0" dirty="0" smtClean="0">
                          <a:ln>
                            <a:noFill/>
                          </a:ln>
                          <a:solidFill>
                            <a:schemeClr val="tx1"/>
                          </a:solidFill>
                          <a:effectLst/>
                          <a:latin typeface="+mn-lt"/>
                        </a:rPr>
                      </a:br>
                      <a:r>
                        <a:rPr kumimoji="0" lang="en-US" sz="1600" b="0" i="0" u="none" strike="noStrike" cap="none" normalizeH="0" baseline="0" dirty="0" smtClean="0">
                          <a:ln>
                            <a:noFill/>
                          </a:ln>
                          <a:solidFill>
                            <a:schemeClr val="tx1"/>
                          </a:solidFill>
                          <a:effectLst/>
                          <a:latin typeface="+mn-lt"/>
                        </a:rPr>
                        <a:t>(individual/family)</a:t>
                      </a:r>
                      <a:br>
                        <a:rPr kumimoji="0" lang="en-US" sz="1600" b="0" i="0" u="none" strike="noStrike" cap="none" normalizeH="0" baseline="0" dirty="0" smtClean="0">
                          <a:ln>
                            <a:noFill/>
                          </a:ln>
                          <a:solidFill>
                            <a:schemeClr val="tx1"/>
                          </a:solidFill>
                          <a:effectLst/>
                          <a:latin typeface="+mn-lt"/>
                        </a:rPr>
                      </a:br>
                      <a:endParaRPr kumimoji="0" lang="en-US" sz="1600" b="0" i="0" u="none" strike="noStrike" cap="none" normalizeH="0" baseline="0" dirty="0" smtClean="0">
                        <a:ln>
                          <a:noFill/>
                        </a:ln>
                        <a:solidFill>
                          <a:schemeClr val="tx1"/>
                        </a:solidFill>
                        <a:effectLst/>
                        <a:latin typeface="+mn-lt"/>
                      </a:endParaRPr>
                    </a:p>
                  </a:txBody>
                  <a:tcPr marL="91432" marR="91432" marT="45686" marB="45686"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l" defTabSz="914400" rtl="0" eaLnBrk="1" fontAlgn="base" latinLnBrk="0" hangingPunct="1">
                        <a:lnSpc>
                          <a:spcPct val="100000"/>
                        </a:lnSpc>
                        <a:spcBef>
                          <a:spcPct val="20000"/>
                        </a:spcBef>
                        <a:spcAft>
                          <a:spcPct val="0"/>
                        </a:spcAft>
                        <a:buClr>
                          <a:srgbClr val="9ECD67"/>
                        </a:buClr>
                        <a:buSzPct val="110000"/>
                        <a:buFontTx/>
                        <a:buNone/>
                        <a:tabLst/>
                      </a:pPr>
                      <a:r>
                        <a:rPr kumimoji="0" lang="en-US" sz="1800" b="1" i="0" u="none" strike="noStrike" cap="none" normalizeH="0" baseline="0" dirty="0" smtClean="0">
                          <a:ln>
                            <a:noFill/>
                          </a:ln>
                          <a:solidFill>
                            <a:schemeClr val="tx1"/>
                          </a:solidFill>
                          <a:effectLst/>
                          <a:latin typeface="+mn-lt"/>
                        </a:rPr>
                        <a:t>$4,000/$8,000</a:t>
                      </a:r>
                    </a:p>
                    <a:p>
                      <a:pPr marL="0" marR="0" lvl="0" indent="0" algn="l" defTabSz="914400" rtl="0" eaLnBrk="1" fontAlgn="base" latinLnBrk="0" hangingPunct="1">
                        <a:lnSpc>
                          <a:spcPct val="100000"/>
                        </a:lnSpc>
                        <a:spcBef>
                          <a:spcPct val="20000"/>
                        </a:spcBef>
                        <a:spcAft>
                          <a:spcPct val="0"/>
                        </a:spcAft>
                        <a:buClr>
                          <a:srgbClr val="9ECD67"/>
                        </a:buClr>
                        <a:buSzPct val="110000"/>
                        <a:buFontTx/>
                        <a:buNone/>
                        <a:tabLst/>
                        <a:defRPr/>
                      </a:pPr>
                      <a:r>
                        <a:rPr kumimoji="0" lang="en-US" sz="1600" b="0" i="0" u="none" strike="noStrike" cap="none" normalizeH="0" baseline="0" dirty="0" smtClean="0">
                          <a:ln>
                            <a:noFill/>
                          </a:ln>
                          <a:solidFill>
                            <a:schemeClr val="tx1"/>
                          </a:solidFill>
                          <a:effectLst/>
                          <a:latin typeface="+mn-lt"/>
                        </a:rPr>
                        <a:t>(does not include deductibles/copays)</a:t>
                      </a:r>
                    </a:p>
                    <a:p>
                      <a:pPr marL="0" marR="0" lvl="0" indent="0" algn="l" defTabSz="914400" rtl="0" eaLnBrk="1" fontAlgn="base" latinLnBrk="0" hangingPunct="1">
                        <a:lnSpc>
                          <a:spcPct val="100000"/>
                        </a:lnSpc>
                        <a:spcBef>
                          <a:spcPct val="20000"/>
                        </a:spcBef>
                        <a:spcAft>
                          <a:spcPct val="0"/>
                        </a:spcAft>
                        <a:buClr>
                          <a:srgbClr val="9ECD67"/>
                        </a:buClr>
                        <a:buSzPct val="110000"/>
                        <a:buFontTx/>
                        <a:buNone/>
                        <a:tabLst/>
                      </a:pPr>
                      <a:endParaRPr kumimoji="0" lang="en-US" sz="1800" b="0" i="0" u="none" strike="noStrike" cap="none" normalizeH="0" baseline="0" dirty="0" smtClean="0">
                        <a:ln>
                          <a:noFill/>
                        </a:ln>
                        <a:solidFill>
                          <a:schemeClr val="tx1"/>
                        </a:solidFill>
                        <a:effectLst/>
                        <a:latin typeface="+mn-lt"/>
                      </a:endParaRPr>
                    </a:p>
                  </a:txBody>
                  <a:tcPr marL="91432" marR="91432" marT="45686" marB="45686"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20000"/>
                        </a:spcBef>
                        <a:spcAft>
                          <a:spcPct val="0"/>
                        </a:spcAft>
                        <a:buClr>
                          <a:srgbClr val="9ECD67"/>
                        </a:buClr>
                        <a:buSzPct val="110000"/>
                        <a:buFontTx/>
                        <a:buNone/>
                        <a:tabLst/>
                      </a:pPr>
                      <a:r>
                        <a:rPr kumimoji="0" lang="en-US" sz="1800" b="1" i="0" u="none" strike="noStrike" cap="none" normalizeH="0" baseline="0" dirty="0" smtClean="0">
                          <a:ln>
                            <a:noFill/>
                          </a:ln>
                          <a:solidFill>
                            <a:schemeClr val="tx1"/>
                          </a:solidFill>
                          <a:effectLst/>
                          <a:latin typeface="+mn-lt"/>
                        </a:rPr>
                        <a:t>$6,000/$12,000</a:t>
                      </a:r>
                    </a:p>
                    <a:p>
                      <a:pPr marL="0" marR="0" lvl="0" indent="0" algn="l" defTabSz="914400" rtl="0" eaLnBrk="1" fontAlgn="base" latinLnBrk="0" hangingPunct="1">
                        <a:lnSpc>
                          <a:spcPct val="100000"/>
                        </a:lnSpc>
                        <a:spcBef>
                          <a:spcPct val="20000"/>
                        </a:spcBef>
                        <a:spcAft>
                          <a:spcPct val="0"/>
                        </a:spcAft>
                        <a:buClr>
                          <a:srgbClr val="9ECD67"/>
                        </a:buClr>
                        <a:buSzPct val="110000"/>
                        <a:buFontTx/>
                        <a:buNone/>
                        <a:tabLst/>
                        <a:defRPr/>
                      </a:pPr>
                      <a:r>
                        <a:rPr kumimoji="0" lang="en-US" sz="1600" b="0" i="0" u="none" strike="noStrike" cap="none" normalizeH="0" baseline="0" dirty="0" smtClean="0">
                          <a:ln>
                            <a:noFill/>
                          </a:ln>
                          <a:solidFill>
                            <a:schemeClr val="tx1"/>
                          </a:solidFill>
                          <a:effectLst/>
                          <a:latin typeface="+mn-lt"/>
                        </a:rPr>
                        <a:t>(includes deductibles, medical copays and coinsurance)</a:t>
                      </a:r>
                    </a:p>
                    <a:p>
                      <a:pPr marL="0" marR="0" lvl="0" indent="0" algn="l" defTabSz="914400" rtl="0" eaLnBrk="1" fontAlgn="base" latinLnBrk="0" hangingPunct="1">
                        <a:lnSpc>
                          <a:spcPct val="100000"/>
                        </a:lnSpc>
                        <a:spcBef>
                          <a:spcPct val="20000"/>
                        </a:spcBef>
                        <a:spcAft>
                          <a:spcPct val="0"/>
                        </a:spcAft>
                        <a:buClr>
                          <a:srgbClr val="9ECD67"/>
                        </a:buClr>
                        <a:buSzPct val="110000"/>
                        <a:buFontTx/>
                        <a:buNone/>
                        <a:tabLst/>
                      </a:pPr>
                      <a:endParaRPr kumimoji="0" lang="en-US" sz="1800" b="1" i="0" u="none" strike="noStrike" cap="none" normalizeH="0" baseline="0" dirty="0" smtClean="0">
                        <a:ln>
                          <a:noFill/>
                        </a:ln>
                        <a:solidFill>
                          <a:schemeClr val="tx1"/>
                        </a:solidFill>
                        <a:effectLst/>
                        <a:latin typeface="+mn-lt"/>
                      </a:endParaRPr>
                    </a:p>
                  </a:txBody>
                  <a:tcPr marL="91432" marR="91432" marT="45686" marB="45686"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FCD5B5"/>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4"/>
          <p:cNvSpPr>
            <a:spLocks noGrp="1" noChangeArrowheads="1"/>
          </p:cNvSpPr>
          <p:nvPr>
            <p:ph type="title"/>
          </p:nvPr>
        </p:nvSpPr>
        <p:spPr>
          <a:xfrm>
            <a:off x="482589" y="-21163"/>
            <a:ext cx="7645400" cy="990600"/>
          </a:xfrm>
        </p:spPr>
        <p:txBody>
          <a:bodyPr/>
          <a:lstStyle/>
          <a:p>
            <a:pPr eaLnBrk="1" hangingPunct="1">
              <a:lnSpc>
                <a:spcPct val="90000"/>
              </a:lnSpc>
            </a:pPr>
            <a:r>
              <a:rPr lang="en-US" dirty="0">
                <a:cs typeface="Calibri" charset="0"/>
              </a:rPr>
              <a:t>Contact </a:t>
            </a:r>
            <a:r>
              <a:rPr lang="en-US" dirty="0" smtClean="0">
                <a:cs typeface="Calibri" charset="0"/>
              </a:rPr>
              <a:t>us</a:t>
            </a:r>
            <a:endParaRPr lang="en-US" dirty="0">
              <a:cs typeface="Calibri" charset="0"/>
            </a:endParaRPr>
          </a:p>
        </p:txBody>
      </p:sp>
      <p:sp>
        <p:nvSpPr>
          <p:cNvPr id="97284" name="Rectangle 9"/>
          <p:cNvSpPr>
            <a:spLocks noGrp="1" noChangeArrowheads="1"/>
          </p:cNvSpPr>
          <p:nvPr>
            <p:ph idx="4294967295"/>
          </p:nvPr>
        </p:nvSpPr>
        <p:spPr>
          <a:xfrm>
            <a:off x="482365" y="1291133"/>
            <a:ext cx="8324089" cy="4117975"/>
          </a:xfrm>
        </p:spPr>
        <p:txBody>
          <a:bodyPr/>
          <a:lstStyle/>
          <a:p>
            <a:pPr marL="0" indent="0" eaLnBrk="1" hangingPunct="1">
              <a:lnSpc>
                <a:spcPct val="90000"/>
              </a:lnSpc>
              <a:spcBef>
                <a:spcPct val="15000"/>
              </a:spcBef>
              <a:buFontTx/>
              <a:buNone/>
            </a:pPr>
            <a:r>
              <a:rPr lang="en-US" dirty="0">
                <a:latin typeface="+mj-lt"/>
              </a:rPr>
              <a:t>You may submit your questions or comments </a:t>
            </a:r>
          </a:p>
          <a:p>
            <a:pPr marL="0" indent="0">
              <a:lnSpc>
                <a:spcPct val="90000"/>
              </a:lnSpc>
              <a:buNone/>
            </a:pPr>
            <a:r>
              <a:rPr lang="en-US" dirty="0">
                <a:latin typeface="+mj-lt"/>
              </a:rPr>
              <a:t>via e-mail to </a:t>
            </a:r>
            <a:r>
              <a:rPr lang="en-US" dirty="0">
                <a:solidFill>
                  <a:srgbClr val="008000"/>
                </a:solidFill>
                <a:latin typeface="+mj-lt"/>
              </a:rPr>
              <a:t>TRS-customerservice@</a:t>
            </a:r>
            <a:r>
              <a:rPr lang="en-US" dirty="0" smtClean="0">
                <a:solidFill>
                  <a:srgbClr val="008000"/>
                </a:solidFill>
                <a:latin typeface="+mj-lt"/>
              </a:rPr>
              <a:t>coniferhealth.com</a:t>
            </a:r>
            <a:endParaRPr lang="en-US" dirty="0">
              <a:solidFill>
                <a:srgbClr val="008000"/>
              </a:solidFill>
              <a:latin typeface="+mj-lt"/>
            </a:endParaRPr>
          </a:p>
          <a:p>
            <a:pPr marL="0" indent="0" eaLnBrk="1" hangingPunct="1">
              <a:lnSpc>
                <a:spcPct val="90000"/>
              </a:lnSpc>
              <a:spcBef>
                <a:spcPts val="2000"/>
              </a:spcBef>
              <a:buFontTx/>
              <a:buNone/>
            </a:pPr>
            <a:r>
              <a:rPr lang="en-US" dirty="0">
                <a:latin typeface="+mj-lt"/>
              </a:rPr>
              <a:t>You can also write or call customer service at</a:t>
            </a:r>
            <a:r>
              <a:rPr lang="en-US" dirty="0" smtClean="0">
                <a:latin typeface="+mj-lt"/>
              </a:rPr>
              <a:t>:</a:t>
            </a:r>
            <a:endParaRPr lang="en-US" b="1" dirty="0">
              <a:latin typeface="+mj-lt"/>
            </a:endParaRPr>
          </a:p>
          <a:p>
            <a:pPr marL="0" indent="0" eaLnBrk="1" hangingPunct="1">
              <a:lnSpc>
                <a:spcPct val="90000"/>
              </a:lnSpc>
              <a:spcBef>
                <a:spcPct val="15000"/>
              </a:spcBef>
              <a:buFontTx/>
              <a:buNone/>
            </a:pPr>
            <a:r>
              <a:rPr lang="en-US" b="1" dirty="0">
                <a:solidFill>
                  <a:srgbClr val="008000"/>
                </a:solidFill>
                <a:latin typeface="+mj-lt"/>
              </a:rPr>
              <a:t>Valley Baptist Health Plans</a:t>
            </a:r>
          </a:p>
          <a:p>
            <a:pPr marL="0" indent="0" eaLnBrk="1" hangingPunct="1">
              <a:lnSpc>
                <a:spcPct val="90000"/>
              </a:lnSpc>
              <a:spcBef>
                <a:spcPct val="15000"/>
              </a:spcBef>
              <a:buFontTx/>
              <a:buNone/>
            </a:pPr>
            <a:r>
              <a:rPr lang="en-US" b="1" dirty="0">
                <a:solidFill>
                  <a:srgbClr val="008000"/>
                </a:solidFill>
                <a:latin typeface="+mj-lt"/>
              </a:rPr>
              <a:t>2005 Ed Carey Dr.</a:t>
            </a:r>
            <a:br>
              <a:rPr lang="en-US" b="1" dirty="0">
                <a:solidFill>
                  <a:srgbClr val="008000"/>
                </a:solidFill>
                <a:latin typeface="+mj-lt"/>
              </a:rPr>
            </a:br>
            <a:r>
              <a:rPr lang="en-US" b="1" dirty="0">
                <a:solidFill>
                  <a:srgbClr val="008000"/>
                </a:solidFill>
                <a:latin typeface="+mj-lt"/>
              </a:rPr>
              <a:t>Harlingen, TX 78550</a:t>
            </a:r>
          </a:p>
          <a:p>
            <a:pPr marL="0" indent="0" eaLnBrk="1" hangingPunct="1">
              <a:lnSpc>
                <a:spcPct val="90000"/>
              </a:lnSpc>
              <a:spcBef>
                <a:spcPct val="15000"/>
              </a:spcBef>
              <a:buFontTx/>
              <a:buNone/>
            </a:pPr>
            <a:r>
              <a:rPr lang="en-US" b="1" dirty="0">
                <a:solidFill>
                  <a:srgbClr val="008000"/>
                </a:solidFill>
                <a:latin typeface="+mj-lt"/>
              </a:rPr>
              <a:t>855-463-7264 </a:t>
            </a:r>
          </a:p>
          <a:p>
            <a:pPr marL="0" indent="0" algn="ctr" eaLnBrk="1" hangingPunct="1">
              <a:lnSpc>
                <a:spcPct val="90000"/>
              </a:lnSpc>
              <a:spcBef>
                <a:spcPct val="15000"/>
              </a:spcBef>
              <a:buFontTx/>
              <a:buNone/>
            </a:pPr>
            <a:endParaRPr lang="en-US" dirty="0">
              <a:solidFill>
                <a:srgbClr val="008000"/>
              </a:solidFill>
              <a:latin typeface="+mj-lt"/>
            </a:endParaRPr>
          </a:p>
          <a:p>
            <a:pPr marL="0" indent="0" eaLnBrk="1" hangingPunct="1">
              <a:lnSpc>
                <a:spcPct val="90000"/>
              </a:lnSpc>
              <a:spcBef>
                <a:spcPct val="15000"/>
              </a:spcBef>
              <a:buFontTx/>
              <a:buNone/>
            </a:pPr>
            <a:r>
              <a:rPr lang="en-US" dirty="0">
                <a:solidFill>
                  <a:srgbClr val="008000"/>
                </a:solidFill>
                <a:latin typeface="+mj-lt"/>
              </a:rPr>
              <a:t>http://</a:t>
            </a:r>
            <a:r>
              <a:rPr lang="en-US" dirty="0" err="1">
                <a:solidFill>
                  <a:srgbClr val="008000"/>
                </a:solidFill>
                <a:latin typeface="+mj-lt"/>
              </a:rPr>
              <a:t>www.trs.state.tx.us</a:t>
            </a:r>
            <a:r>
              <a:rPr lang="en-US" dirty="0">
                <a:solidFill>
                  <a:srgbClr val="008000"/>
                </a:solidFill>
                <a:latin typeface="+mj-lt"/>
              </a:rPr>
              <a:t>/</a:t>
            </a:r>
            <a:r>
              <a:rPr lang="en-US" dirty="0" err="1">
                <a:solidFill>
                  <a:srgbClr val="008000"/>
                </a:solidFill>
                <a:latin typeface="+mj-lt"/>
              </a:rPr>
              <a:t>trs-activecare</a:t>
            </a:r>
            <a:r>
              <a:rPr lang="en-US" dirty="0">
                <a:solidFill>
                  <a:srgbClr val="008000"/>
                </a:solidFill>
                <a:latin typeface="+mj-lt"/>
              </a:rPr>
              <a:t> </a:t>
            </a:r>
          </a:p>
        </p:txBody>
      </p:sp>
      <p:sp>
        <p:nvSpPr>
          <p:cNvPr id="97285" name="Text Box 2"/>
          <p:cNvSpPr txBox="1">
            <a:spLocks noChangeArrowheads="1"/>
          </p:cNvSpPr>
          <p:nvPr/>
        </p:nvSpPr>
        <p:spPr bwMode="auto">
          <a:xfrm>
            <a:off x="6858000" y="990600"/>
            <a:ext cx="160020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90000"/>
              </a:lnSpc>
              <a:spcBef>
                <a:spcPct val="50000"/>
              </a:spcBef>
            </a:pPr>
            <a:endParaRPr lang="en-US">
              <a:solidFill>
                <a:srgbClr val="000000"/>
              </a:solidFill>
              <a:latin typeface="+mj-lt"/>
            </a:endParaRPr>
          </a:p>
        </p:txBody>
      </p:sp>
      <p:pic>
        <p:nvPicPr>
          <p:cNvPr id="6" name="Picture 5" descr="Allegian-HP-rgb.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29024" y="5760802"/>
            <a:ext cx="2133398" cy="613352"/>
          </a:xfrm>
          <a:prstGeom prst="rect">
            <a:avLst/>
          </a:prstGeom>
        </p:spPr>
      </p:pic>
    </p:spTree>
    <p:extLst>
      <p:ext uri="{BB962C8B-B14F-4D97-AF65-F5344CB8AC3E}">
        <p14:creationId xmlns:p14="http://schemas.microsoft.com/office/powerpoint/2010/main" val="42313079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3553" y="4547299"/>
            <a:ext cx="7772400" cy="1362075"/>
          </a:xfrm>
        </p:spPr>
        <p:txBody>
          <a:bodyPr/>
          <a:lstStyle/>
          <a:p>
            <a:r>
              <a:rPr lang="en-US" dirty="0" smtClean="0"/>
              <a:t>2014-2015 </a:t>
            </a:r>
            <a:r>
              <a:rPr lang="en-US" dirty="0"/>
              <a:t>Plan </a:t>
            </a:r>
            <a:r>
              <a:rPr lang="en-US" dirty="0" smtClean="0"/>
              <a:t>Year</a:t>
            </a:r>
            <a:endParaRPr lang="en-US" dirty="0"/>
          </a:p>
        </p:txBody>
      </p:sp>
      <p:sp>
        <p:nvSpPr>
          <p:cNvPr id="136194" name="Rectangle 2"/>
          <p:cNvSpPr>
            <a:spLocks noGrp="1" noChangeArrowheads="1"/>
          </p:cNvSpPr>
          <p:nvPr>
            <p:ph type="body" idx="1"/>
          </p:nvPr>
        </p:nvSpPr>
        <p:spPr>
          <a:xfrm>
            <a:off x="476783" y="3047112"/>
            <a:ext cx="7772400" cy="1500187"/>
          </a:xfrm>
        </p:spPr>
        <p:txBody>
          <a:bodyPr/>
          <a:lstStyle/>
          <a:p>
            <a:pPr eaLnBrk="1" hangingPunct="1">
              <a:defRPr/>
            </a:pPr>
            <a:r>
              <a:rPr lang="en-US" dirty="0" smtClean="0">
                <a:latin typeface="Chalkduster"/>
                <a:cs typeface="Chalkduster"/>
              </a:rPr>
              <a:t>Who is eligible?</a:t>
            </a:r>
          </a:p>
        </p:txBody>
      </p:sp>
      <p:sp>
        <p:nvSpPr>
          <p:cNvPr id="4" name="Rectangle 3"/>
          <p:cNvSpPr/>
          <p:nvPr/>
        </p:nvSpPr>
        <p:spPr>
          <a:xfrm>
            <a:off x="404813" y="247604"/>
            <a:ext cx="4843151" cy="3162926"/>
          </a:xfrm>
          <a:prstGeom prst="rect">
            <a:avLst/>
          </a:prstGeom>
          <a:gradFill flip="none" rotWithShape="1">
            <a:gsLst>
              <a:gs pos="0">
                <a:schemeClr val="accent1">
                  <a:lumMod val="75000"/>
                </a:schemeClr>
              </a:gs>
              <a:gs pos="100000">
                <a:srgbClr val="FFFFFF"/>
              </a:gs>
            </a:gsLst>
            <a:lin ang="57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V="1">
            <a:off x="396875" y="3410529"/>
            <a:ext cx="6528522" cy="7986"/>
          </a:xfrm>
          <a:prstGeom prst="line">
            <a:avLst/>
          </a:prstGeom>
          <a:ln w="57150" cmpd="sng"/>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2" name="Picture 1" descr="177533884_teacher reading book to young student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3296" y="423863"/>
            <a:ext cx="4159962" cy="2776537"/>
          </a:xfrm>
          <a:prstGeom prst="rect">
            <a:avLst/>
          </a:prstGeom>
          <a:ln>
            <a:noFill/>
          </a:ln>
          <a:effectLst>
            <a:softEdge rad="112500"/>
          </a:effectLst>
        </p:spPr>
      </p:pic>
    </p:spTree>
    <p:extLst>
      <p:ext uri="{BB962C8B-B14F-4D97-AF65-F5344CB8AC3E}">
        <p14:creationId xmlns:p14="http://schemas.microsoft.com/office/powerpoint/2010/main" val="39140547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353574"/>
            <a:ext cx="8229600" cy="615126"/>
          </a:xfrm>
        </p:spPr>
        <p:txBody>
          <a:bodyPr/>
          <a:lstStyle/>
          <a:p>
            <a:pPr eaLnBrk="1" hangingPunct="1"/>
            <a:r>
              <a:rPr lang="en-US" dirty="0" smtClean="0"/>
              <a:t>Who is eligible to enroll?</a:t>
            </a:r>
          </a:p>
        </p:txBody>
      </p:sp>
      <p:sp>
        <p:nvSpPr>
          <p:cNvPr id="137225" name="Rectangle 15"/>
          <p:cNvSpPr>
            <a:spLocks noGrp="1" noChangeArrowheads="1"/>
          </p:cNvSpPr>
          <p:nvPr>
            <p:ph idx="1"/>
          </p:nvPr>
        </p:nvSpPr>
        <p:spPr>
          <a:xfrm>
            <a:off x="477045" y="1236375"/>
            <a:ext cx="8229600" cy="4525963"/>
          </a:xfrm>
        </p:spPr>
        <p:txBody>
          <a:bodyPr/>
          <a:lstStyle/>
          <a:p>
            <a:pPr eaLnBrk="1" hangingPunct="1">
              <a:buFontTx/>
              <a:buNone/>
              <a:defRPr/>
            </a:pPr>
            <a:r>
              <a:rPr lang="en-US" b="1" dirty="0" smtClean="0">
                <a:solidFill>
                  <a:schemeClr val="accent1">
                    <a:lumMod val="75000"/>
                  </a:schemeClr>
                </a:solidFill>
              </a:rPr>
              <a:t>To be eligible for TRS-</a:t>
            </a:r>
            <a:r>
              <a:rPr lang="en-US" b="1" dirty="0" err="1" smtClean="0">
                <a:solidFill>
                  <a:schemeClr val="accent1">
                    <a:lumMod val="75000"/>
                  </a:schemeClr>
                </a:solidFill>
              </a:rPr>
              <a:t>ActiveCare</a:t>
            </a:r>
            <a:r>
              <a:rPr lang="en-US" b="1" dirty="0" smtClean="0">
                <a:solidFill>
                  <a:schemeClr val="accent1">
                    <a:lumMod val="75000"/>
                  </a:schemeClr>
                </a:solidFill>
              </a:rPr>
              <a:t> coverage, you must:</a:t>
            </a:r>
          </a:p>
          <a:p>
            <a:pPr eaLnBrk="1" hangingPunct="1">
              <a:spcBef>
                <a:spcPts val="1800"/>
              </a:spcBef>
              <a:defRPr/>
            </a:pPr>
            <a:r>
              <a:rPr lang="en-US" dirty="0" smtClean="0"/>
              <a:t>Be employed by a participating district/entity </a:t>
            </a:r>
            <a:r>
              <a:rPr lang="en-US" b="1" dirty="0" smtClean="0">
                <a:solidFill>
                  <a:srgbClr val="008000"/>
                </a:solidFill>
              </a:rPr>
              <a:t>and</a:t>
            </a:r>
          </a:p>
          <a:p>
            <a:pPr lvl="1" eaLnBrk="1" hangingPunct="1">
              <a:buFont typeface="Arial" charset="0"/>
              <a:buChar char="–"/>
              <a:defRPr/>
            </a:pPr>
            <a:r>
              <a:rPr lang="en-US" dirty="0" smtClean="0"/>
              <a:t>Be an active, contributing TRS member </a:t>
            </a:r>
            <a:r>
              <a:rPr lang="en-US" b="1" dirty="0" smtClean="0">
                <a:solidFill>
                  <a:srgbClr val="008000"/>
                </a:solidFill>
              </a:rPr>
              <a:t>or</a:t>
            </a:r>
          </a:p>
          <a:p>
            <a:pPr lvl="1" eaLnBrk="1" hangingPunct="1">
              <a:buFont typeface="Arial" charset="0"/>
              <a:buChar char="–"/>
              <a:defRPr/>
            </a:pPr>
            <a:r>
              <a:rPr lang="en-US" dirty="0" smtClean="0"/>
              <a:t>Be employed 10 or more regularly scheduled hours each week</a:t>
            </a:r>
          </a:p>
        </p:txBody>
      </p:sp>
      <p:sp>
        <p:nvSpPr>
          <p:cNvPr id="692237" name="AutoShape 13"/>
          <p:cNvSpPr>
            <a:spLocks noChangeArrowheads="1"/>
          </p:cNvSpPr>
          <p:nvPr/>
        </p:nvSpPr>
        <p:spPr bwMode="auto">
          <a:xfrm>
            <a:off x="569912" y="4322445"/>
            <a:ext cx="8116888" cy="890587"/>
          </a:xfrm>
          <a:prstGeom prst="roundRect">
            <a:avLst>
              <a:gd name="adj" fmla="val 19250"/>
            </a:avLst>
          </a:prstGeom>
          <a:solidFill>
            <a:schemeClr val="accent1">
              <a:lumMod val="75000"/>
            </a:schemeClr>
          </a:solidFill>
          <a:ln w="12700">
            <a:solidFill>
              <a:schemeClr val="bg1"/>
            </a:solidFill>
            <a:round/>
            <a:headEnd/>
            <a:tailEnd/>
          </a:ln>
          <a:effectLst>
            <a:prstShdw prst="shdw17" dist="17961" dir="2700000">
              <a:schemeClr val="bg1">
                <a:gamma/>
                <a:shade val="60000"/>
                <a:invGamma/>
              </a:schemeClr>
            </a:prstShdw>
          </a:effectLst>
          <a:scene3d>
            <a:camera prst="orthographicFront"/>
            <a:lightRig rig="threePt" dir="t"/>
          </a:scene3d>
          <a:sp3d>
            <a:bevelT/>
          </a:sp3d>
        </p:spPr>
        <p:txBody>
          <a:bodyPr anchor="ctr" anchorCtr="1"/>
          <a:lstStyle/>
          <a:p>
            <a:pPr algn="ctr">
              <a:lnSpc>
                <a:spcPct val="90000"/>
              </a:lnSpc>
              <a:spcBef>
                <a:spcPct val="20000"/>
              </a:spcBef>
              <a:buClr>
                <a:srgbClr val="5A471B"/>
              </a:buClr>
              <a:defRPr/>
            </a:pPr>
            <a:r>
              <a:rPr lang="en-US" sz="2000" dirty="0">
                <a:solidFill>
                  <a:schemeClr val="bg1"/>
                </a:solidFill>
              </a:rPr>
              <a:t>Health care coverage for public school employees and their families</a:t>
            </a:r>
          </a:p>
        </p:txBody>
      </p:sp>
    </p:spTree>
    <p:extLst>
      <p:ext uri="{BB962C8B-B14F-4D97-AF65-F5344CB8AC3E}">
        <p14:creationId xmlns:p14="http://schemas.microsoft.com/office/powerpoint/2010/main" val="32316237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389454"/>
            <a:ext cx="8229600" cy="586424"/>
          </a:xfrm>
        </p:spPr>
        <p:txBody>
          <a:bodyPr/>
          <a:lstStyle/>
          <a:p>
            <a:pPr eaLnBrk="1" hangingPunct="1"/>
            <a:r>
              <a:rPr lang="en-US" dirty="0" smtClean="0"/>
              <a:t>Employees NOT eligible to enroll</a:t>
            </a:r>
          </a:p>
        </p:txBody>
      </p:sp>
      <p:sp>
        <p:nvSpPr>
          <p:cNvPr id="97283" name="Rectangle 7"/>
          <p:cNvSpPr>
            <a:spLocks noGrp="1" noChangeArrowheads="1"/>
          </p:cNvSpPr>
          <p:nvPr>
            <p:ph idx="1"/>
          </p:nvPr>
        </p:nvSpPr>
        <p:spPr>
          <a:xfrm>
            <a:off x="490275" y="1242990"/>
            <a:ext cx="8229600" cy="4525963"/>
          </a:xfrm>
        </p:spPr>
        <p:txBody>
          <a:bodyPr/>
          <a:lstStyle/>
          <a:p>
            <a:pPr marL="228600" indent="-228600" eaLnBrk="1" hangingPunct="1">
              <a:spcBef>
                <a:spcPts val="1200"/>
              </a:spcBef>
            </a:pPr>
            <a:r>
              <a:rPr lang="en-US" dirty="0" smtClean="0"/>
              <a:t>State of Texas employees or retirees</a:t>
            </a:r>
          </a:p>
          <a:p>
            <a:pPr marL="228600" indent="-228600" eaLnBrk="1" hangingPunct="1">
              <a:spcBef>
                <a:spcPts val="1200"/>
              </a:spcBef>
            </a:pPr>
            <a:r>
              <a:rPr lang="en-US" dirty="0" smtClean="0"/>
              <a:t>Higher education employees or retirees</a:t>
            </a:r>
          </a:p>
          <a:p>
            <a:pPr marL="228600" indent="-228600" eaLnBrk="1" hangingPunct="1">
              <a:spcBef>
                <a:spcPts val="1200"/>
              </a:spcBef>
            </a:pPr>
            <a:r>
              <a:rPr lang="en-US" dirty="0" smtClean="0"/>
              <a:t>TRS retirees, receiving or who declined coverage under TRS-Care</a:t>
            </a:r>
          </a:p>
        </p:txBody>
      </p:sp>
      <p:sp>
        <p:nvSpPr>
          <p:cNvPr id="97286" name="Text Box 4"/>
          <p:cNvSpPr txBox="1">
            <a:spLocks noChangeArrowheads="1"/>
          </p:cNvSpPr>
          <p:nvPr/>
        </p:nvSpPr>
        <p:spPr bwMode="auto">
          <a:xfrm>
            <a:off x="912828" y="3725987"/>
            <a:ext cx="6224435" cy="1712912"/>
          </a:xfrm>
          <a:prstGeom prst="rect">
            <a:avLst/>
          </a:prstGeom>
          <a:noFill/>
          <a:ln>
            <a:noFill/>
          </a:ln>
          <a:effectLst/>
          <a:extLst>
            <a:ext uri="{909E8E84-426E-40dd-AFC4-6F175D3DCCD1}">
              <a14:hiddenFill xmlns:a14="http://schemas.microsoft.com/office/drawing/2010/main">
                <a:solidFill>
                  <a:srgbClr val="BBD7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20000"/>
              </a:spcBef>
              <a:buClr>
                <a:srgbClr val="5A471B"/>
              </a:buClr>
            </a:pPr>
            <a:endParaRPr lang="en-US" sz="2200" dirty="0">
              <a:solidFill>
                <a:schemeClr val="bg1"/>
              </a:solidFill>
            </a:endParaRPr>
          </a:p>
        </p:txBody>
      </p:sp>
      <p:sp>
        <p:nvSpPr>
          <p:cNvPr id="6" name="AutoShape 13"/>
          <p:cNvSpPr>
            <a:spLocks noChangeArrowheads="1"/>
          </p:cNvSpPr>
          <p:nvPr/>
        </p:nvSpPr>
        <p:spPr bwMode="auto">
          <a:xfrm>
            <a:off x="569912" y="4048320"/>
            <a:ext cx="8116888" cy="1329595"/>
          </a:xfrm>
          <a:prstGeom prst="roundRect">
            <a:avLst>
              <a:gd name="adj" fmla="val 19250"/>
            </a:avLst>
          </a:prstGeom>
          <a:solidFill>
            <a:schemeClr val="accent1">
              <a:lumMod val="75000"/>
            </a:schemeClr>
          </a:solidFill>
          <a:ln w="12700">
            <a:solidFill>
              <a:schemeClr val="bg1"/>
            </a:solidFill>
            <a:round/>
            <a:headEnd/>
            <a:tailEnd/>
          </a:ln>
          <a:effectLst>
            <a:prstShdw prst="shdw17" dist="17961" dir="2700000">
              <a:schemeClr val="bg1">
                <a:gamma/>
                <a:shade val="60000"/>
                <a:invGamma/>
              </a:schemeClr>
            </a:prstShdw>
          </a:effectLst>
          <a:scene3d>
            <a:camera prst="orthographicFront"/>
            <a:lightRig rig="threePt" dir="t"/>
          </a:scene3d>
          <a:sp3d>
            <a:bevelT/>
          </a:sp3d>
        </p:spPr>
        <p:txBody>
          <a:bodyPr anchor="ctr" anchorCtr="1"/>
          <a:lstStyle/>
          <a:p>
            <a:pPr algn="ctr">
              <a:lnSpc>
                <a:spcPct val="90000"/>
              </a:lnSpc>
              <a:spcBef>
                <a:spcPct val="20000"/>
              </a:spcBef>
              <a:buClr>
                <a:srgbClr val="5A471B"/>
              </a:buClr>
            </a:pPr>
            <a:r>
              <a:rPr lang="en-US" sz="2000" dirty="0">
                <a:solidFill>
                  <a:schemeClr val="bg1"/>
                </a:solidFill>
              </a:rPr>
              <a:t>These individuals are not eligible to enroll for TRS-</a:t>
            </a:r>
            <a:r>
              <a:rPr lang="en-US" sz="2000" dirty="0" err="1">
                <a:solidFill>
                  <a:schemeClr val="bg1"/>
                </a:solidFill>
              </a:rPr>
              <a:t>ActiveCare</a:t>
            </a:r>
            <a:r>
              <a:rPr lang="en-US" sz="2000" dirty="0">
                <a:solidFill>
                  <a:schemeClr val="bg1"/>
                </a:solidFill>
              </a:rPr>
              <a:t> coverage </a:t>
            </a:r>
            <a:r>
              <a:rPr lang="en-US" sz="2000" dirty="0" smtClean="0">
                <a:solidFill>
                  <a:schemeClr val="bg1"/>
                </a:solidFill>
              </a:rPr>
              <a:t/>
            </a:r>
            <a:br>
              <a:rPr lang="en-US" sz="2000" dirty="0" smtClean="0">
                <a:solidFill>
                  <a:schemeClr val="bg1"/>
                </a:solidFill>
              </a:rPr>
            </a:br>
            <a:r>
              <a:rPr lang="en-US" sz="2000" dirty="0" smtClean="0">
                <a:solidFill>
                  <a:schemeClr val="bg1"/>
                </a:solidFill>
              </a:rPr>
              <a:t>as </a:t>
            </a:r>
            <a:r>
              <a:rPr lang="en-US" sz="2000" dirty="0">
                <a:solidFill>
                  <a:schemeClr val="bg1"/>
                </a:solidFill>
              </a:rPr>
              <a:t>employees, but they can be covered as a </a:t>
            </a:r>
            <a:r>
              <a:rPr lang="en-US" sz="2000" b="1" dirty="0">
                <a:solidFill>
                  <a:schemeClr val="bg1"/>
                </a:solidFill>
              </a:rPr>
              <a:t>dependent</a:t>
            </a:r>
            <a:r>
              <a:rPr lang="en-US" sz="2000" dirty="0">
                <a:solidFill>
                  <a:schemeClr val="bg1"/>
                </a:solidFill>
              </a:rPr>
              <a:t> of an </a:t>
            </a:r>
            <a:r>
              <a:rPr lang="en-US" sz="2000" dirty="0" smtClean="0">
                <a:solidFill>
                  <a:schemeClr val="bg1"/>
                </a:solidFill>
              </a:rPr>
              <a:t/>
            </a:r>
            <a:br>
              <a:rPr lang="en-US" sz="2000" dirty="0" smtClean="0">
                <a:solidFill>
                  <a:schemeClr val="bg1"/>
                </a:solidFill>
              </a:rPr>
            </a:br>
            <a:r>
              <a:rPr lang="en-US" sz="2000" dirty="0" smtClean="0">
                <a:solidFill>
                  <a:schemeClr val="bg1"/>
                </a:solidFill>
              </a:rPr>
              <a:t>eligible </a:t>
            </a:r>
            <a:r>
              <a:rPr lang="en-US" sz="2000" dirty="0">
                <a:solidFill>
                  <a:schemeClr val="bg1"/>
                </a:solidFill>
              </a:rPr>
              <a:t>employee.</a:t>
            </a:r>
          </a:p>
        </p:txBody>
      </p:sp>
    </p:spTree>
    <p:extLst>
      <p:ext uri="{BB962C8B-B14F-4D97-AF65-F5344CB8AC3E}">
        <p14:creationId xmlns:p14="http://schemas.microsoft.com/office/powerpoint/2010/main" val="4499956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432510"/>
            <a:ext cx="8229600" cy="543371"/>
          </a:xfrm>
        </p:spPr>
        <p:txBody>
          <a:bodyPr/>
          <a:lstStyle/>
          <a:p>
            <a:pPr eaLnBrk="1" hangingPunct="1"/>
            <a:r>
              <a:rPr lang="en-US" dirty="0" smtClean="0"/>
              <a:t>Dependent eligibility</a:t>
            </a:r>
          </a:p>
        </p:txBody>
      </p:sp>
      <p:sp>
        <p:nvSpPr>
          <p:cNvPr id="2" name="Content Placeholder 1"/>
          <p:cNvSpPr>
            <a:spLocks noGrp="1"/>
          </p:cNvSpPr>
          <p:nvPr>
            <p:ph idx="1"/>
          </p:nvPr>
        </p:nvSpPr>
        <p:spPr>
          <a:xfrm>
            <a:off x="569913" y="4512428"/>
            <a:ext cx="8229600" cy="4525963"/>
          </a:xfrm>
        </p:spPr>
        <p:txBody>
          <a:bodyPr/>
          <a:lstStyle/>
          <a:p>
            <a:pPr marL="285750" indent="-285750">
              <a:lnSpc>
                <a:spcPct val="90000"/>
              </a:lnSpc>
              <a:spcAft>
                <a:spcPts val="600"/>
              </a:spcAft>
              <a:buSzPct val="110000"/>
              <a:buFont typeface="Arial" pitchFamily="34" charset="0"/>
              <a:buChar char="•"/>
            </a:pPr>
            <a:r>
              <a:rPr lang="en-US" sz="1800" dirty="0"/>
              <a:t>A dependent does not include a brother or sister of an employee unless the sibling is an unmarried individual under 26 years of age who is either: </a:t>
            </a:r>
            <a:r>
              <a:rPr lang="en-US" sz="1800" dirty="0" smtClean="0"/>
              <a:t>(</a:t>
            </a:r>
            <a:r>
              <a:rPr lang="en-US" sz="1800" dirty="0"/>
              <a:t>1) under the legal guardianship of the employee, or (2) in a regular parent-child relationship with </a:t>
            </a:r>
            <a:r>
              <a:rPr lang="en-US" sz="1800" dirty="0" smtClean="0"/>
              <a:t/>
            </a:r>
            <a:br>
              <a:rPr lang="en-US" sz="1800" dirty="0" smtClean="0"/>
            </a:br>
            <a:r>
              <a:rPr lang="en-US" sz="1800" dirty="0" smtClean="0"/>
              <a:t>the </a:t>
            </a:r>
            <a:r>
              <a:rPr lang="en-US" sz="1800" dirty="0"/>
              <a:t>employee and meets the “any other child” criteria </a:t>
            </a:r>
          </a:p>
          <a:p>
            <a:pPr marL="274320" indent="-283464">
              <a:lnSpc>
                <a:spcPct val="90000"/>
              </a:lnSpc>
              <a:spcAft>
                <a:spcPts val="600"/>
              </a:spcAft>
              <a:buSzPct val="110000"/>
              <a:buFont typeface="Arial" pitchFamily="34" charset="0"/>
              <a:buChar char="•"/>
            </a:pPr>
            <a:r>
              <a:rPr lang="en-US" sz="1800" dirty="0"/>
              <a:t>Parents and grandparents of the covered employee do not meet the definition </a:t>
            </a:r>
            <a:r>
              <a:rPr lang="en-US" sz="1800" dirty="0" smtClean="0"/>
              <a:t/>
            </a:r>
            <a:br>
              <a:rPr lang="en-US" sz="1800" dirty="0" smtClean="0"/>
            </a:br>
            <a:r>
              <a:rPr lang="en-US" sz="1800" dirty="0" smtClean="0"/>
              <a:t>of </a:t>
            </a:r>
            <a:r>
              <a:rPr lang="en-US" sz="1800" dirty="0"/>
              <a:t>an eligible dependent</a:t>
            </a:r>
          </a:p>
          <a:p>
            <a:pPr>
              <a:lnSpc>
                <a:spcPct val="90000"/>
              </a:lnSpc>
            </a:pPr>
            <a:endParaRPr lang="en-US" sz="1800" dirty="0"/>
          </a:p>
        </p:txBody>
      </p:sp>
      <p:graphicFrame>
        <p:nvGraphicFramePr>
          <p:cNvPr id="6" name="Group 158"/>
          <p:cNvGraphicFramePr>
            <a:graphicFrameLocks/>
          </p:cNvGraphicFramePr>
          <p:nvPr>
            <p:extLst>
              <p:ext uri="{D42A27DB-BD31-4B8C-83A1-F6EECF244321}">
                <p14:modId xmlns:p14="http://schemas.microsoft.com/office/powerpoint/2010/main" val="1299521404"/>
              </p:ext>
            </p:extLst>
          </p:nvPr>
        </p:nvGraphicFramePr>
        <p:xfrm>
          <a:off x="569913" y="1311271"/>
          <a:ext cx="8104187" cy="3003109"/>
        </p:xfrm>
        <a:graphic>
          <a:graphicData uri="http://schemas.openxmlformats.org/drawingml/2006/table">
            <a:tbl>
              <a:tblPr/>
              <a:tblGrid>
                <a:gridCol w="8104187"/>
              </a:tblGrid>
              <a:tr h="481367">
                <a:tc>
                  <a:txBody>
                    <a:bodyPr/>
                    <a:lstStyle/>
                    <a:p>
                      <a:pPr marL="114300" marR="0" lvl="1" indent="0" algn="l" defTabSz="914400" rtl="0" eaLnBrk="1" fontAlgn="base" latinLnBrk="0" hangingPunct="1">
                        <a:lnSpc>
                          <a:spcPts val="2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Spouse, including common law spouse</a:t>
                      </a:r>
                    </a:p>
                  </a:txBody>
                  <a:tcPr marL="91432" marR="91432" marT="45684" marB="45684"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rgbClr val="B3D3EF"/>
                    </a:solidFill>
                  </a:tcPr>
                </a:tc>
              </a:tr>
              <a:tr h="714410">
                <a:tc>
                  <a:txBody>
                    <a:bodyPr/>
                    <a:lstStyle/>
                    <a:p>
                      <a:pPr marL="114300" marR="0" lvl="1" indent="0" algn="l" defTabSz="914400" rtl="0" eaLnBrk="1" fontAlgn="base" latinLnBrk="0" hangingPunct="1">
                        <a:lnSpc>
                          <a:spcPct val="90000"/>
                        </a:lnSpc>
                        <a:spcBef>
                          <a:spcPct val="2000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mn-lt"/>
                        </a:rPr>
                        <a:t>A child under age 26:  a natural child, an adopted child (or a child who is lawfully placed for legal adoption), foster child, or child under legal guardianship of the employee</a:t>
                      </a:r>
                    </a:p>
                  </a:txBody>
                  <a:tcPr marL="91432" marR="91432" marT="45684" marB="45684"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chemeClr val="accent3">
                        <a:lumMod val="20000"/>
                        <a:lumOff val="80000"/>
                        <a:alpha val="50000"/>
                      </a:schemeClr>
                    </a:solidFill>
                  </a:tcPr>
                </a:tc>
              </a:tr>
              <a:tr h="740869">
                <a:tc>
                  <a:txBody>
                    <a:bodyPr/>
                    <a:lstStyle/>
                    <a:p>
                      <a:pPr marL="109728" marR="0" lvl="1" indent="0" algn="l" defTabSz="914400" rtl="0" eaLnBrk="1" fontAlgn="base" latinLnBrk="0" hangingPunct="1">
                        <a:lnSpc>
                          <a:spcPct val="9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“Any other child” under the age of 26 (unmarried) in a regular parent-child relationship with the employee  – Must meet residency and support criteria</a:t>
                      </a:r>
                    </a:p>
                  </a:txBody>
                  <a:tcPr marL="91432" marR="91432" marT="45684" marB="45684"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rgbClr val="B3D3EF"/>
                    </a:solidFill>
                  </a:tcPr>
                </a:tc>
              </a:tr>
              <a:tr h="495408">
                <a:tc>
                  <a:txBody>
                    <a:bodyPr/>
                    <a:lstStyle/>
                    <a:p>
                      <a:pPr marL="114300" marR="0" lvl="1" indent="0" algn="l" defTabSz="914400" rtl="0" eaLnBrk="1" fontAlgn="base" latinLnBrk="0" hangingPunct="1">
                        <a:lnSpc>
                          <a:spcPts val="2000"/>
                        </a:lnSpc>
                        <a:spcBef>
                          <a:spcPct val="2000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mn-lt"/>
                        </a:rPr>
                        <a:t>A grandchild under age 26</a:t>
                      </a:r>
                    </a:p>
                  </a:txBody>
                  <a:tcPr marL="91432" marR="91432" marT="45684" marB="45684"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chemeClr val="accent3">
                        <a:lumMod val="20000"/>
                        <a:lumOff val="80000"/>
                        <a:alpha val="50000"/>
                      </a:schemeClr>
                    </a:solidFill>
                  </a:tcPr>
                </a:tc>
              </a:tr>
              <a:tr h="571055">
                <a:tc>
                  <a:txBody>
                    <a:bodyPr/>
                    <a:lstStyle/>
                    <a:p>
                      <a:pPr marL="114300" marR="0" lvl="1" indent="0" algn="l" defTabSz="914400" rtl="0" eaLnBrk="1" fontAlgn="base" latinLnBrk="0" hangingPunct="1">
                        <a:lnSpc>
                          <a:spcPts val="2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Unmarried disabled dependent (age 26+) – Must live with employee</a:t>
                      </a:r>
                    </a:p>
                  </a:txBody>
                  <a:tcPr marL="91432" marR="91432" marT="45684" marB="45684"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rgbClr val="B3D3EF"/>
                    </a:solidFill>
                  </a:tcPr>
                </a:tc>
              </a:tr>
            </a:tbl>
          </a:graphicData>
        </a:graphic>
      </p:graphicFrame>
    </p:spTree>
    <p:extLst>
      <p:ext uri="{BB962C8B-B14F-4D97-AF65-F5344CB8AC3E}">
        <p14:creationId xmlns:p14="http://schemas.microsoft.com/office/powerpoint/2010/main" val="3185917333"/>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354927"/>
            <a:ext cx="8229600" cy="622302"/>
          </a:xfrm>
        </p:spPr>
        <p:txBody>
          <a:bodyPr/>
          <a:lstStyle/>
          <a:p>
            <a:pPr eaLnBrk="1" hangingPunct="1"/>
            <a:r>
              <a:rPr lang="en-US" dirty="0" smtClean="0"/>
              <a:t>Special eligibility situations</a:t>
            </a:r>
          </a:p>
        </p:txBody>
      </p:sp>
      <p:sp>
        <p:nvSpPr>
          <p:cNvPr id="99331" name="Rectangle 6"/>
          <p:cNvSpPr>
            <a:spLocks noGrp="1" noChangeArrowheads="1"/>
          </p:cNvSpPr>
          <p:nvPr>
            <p:ph idx="1"/>
          </p:nvPr>
        </p:nvSpPr>
        <p:spPr>
          <a:xfrm>
            <a:off x="483660" y="1238505"/>
            <a:ext cx="8229600" cy="4525963"/>
          </a:xfrm>
        </p:spPr>
        <p:txBody>
          <a:bodyPr>
            <a:normAutofit/>
          </a:bodyPr>
          <a:lstStyle/>
          <a:p>
            <a:pPr eaLnBrk="1" hangingPunct="1"/>
            <a:r>
              <a:rPr lang="en-US" dirty="0" smtClean="0"/>
              <a:t>If employee and spouse both work for a participating district/entity:</a:t>
            </a:r>
          </a:p>
          <a:p>
            <a:pPr lvl="1" eaLnBrk="1" hangingPunct="1"/>
            <a:r>
              <a:rPr lang="en-US" dirty="0" smtClean="0"/>
              <a:t>A spouse may be covered as an employee or as a dependent of an employee </a:t>
            </a:r>
          </a:p>
          <a:p>
            <a:pPr lvl="1" eaLnBrk="1" hangingPunct="1"/>
            <a:r>
              <a:rPr lang="en-US" dirty="0" smtClean="0"/>
              <a:t>Only one parent can cover dependent children</a:t>
            </a:r>
          </a:p>
          <a:p>
            <a:pPr eaLnBrk="1" hangingPunct="1">
              <a:spcBef>
                <a:spcPts val="1200"/>
              </a:spcBef>
            </a:pPr>
            <a:r>
              <a:rPr lang="en-US" dirty="0" smtClean="0"/>
              <a:t>A child (under age 26) employed by a district/entity and a contributing TRS member cannot be covered as a dependent </a:t>
            </a:r>
          </a:p>
          <a:p>
            <a:pPr lvl="1" eaLnBrk="1" hangingPunct="1"/>
            <a:r>
              <a:rPr lang="en-US" dirty="0" smtClean="0"/>
              <a:t>The child must be covered as an employee </a:t>
            </a:r>
          </a:p>
          <a:p>
            <a:pPr lvl="1" eaLnBrk="1" hangingPunct="1"/>
            <a:r>
              <a:rPr lang="en-US" dirty="0" smtClean="0"/>
              <a:t>If the child is not a contributing TRS member, the child may be covered</a:t>
            </a:r>
            <a:br>
              <a:rPr lang="en-US" dirty="0" smtClean="0"/>
            </a:br>
            <a:r>
              <a:rPr lang="en-US" dirty="0" smtClean="0"/>
              <a:t>as a dependent  </a:t>
            </a:r>
          </a:p>
        </p:txBody>
      </p:sp>
    </p:spTree>
    <p:extLst>
      <p:ext uri="{BB962C8B-B14F-4D97-AF65-F5344CB8AC3E}">
        <p14:creationId xmlns:p14="http://schemas.microsoft.com/office/powerpoint/2010/main" val="12069272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3"/>
          <p:cNvSpPr>
            <a:spLocks noGrp="1" noChangeArrowheads="1"/>
          </p:cNvSpPr>
          <p:nvPr>
            <p:ph type="title"/>
          </p:nvPr>
        </p:nvSpPr>
        <p:spPr>
          <a:xfrm>
            <a:off x="490013" y="4547299"/>
            <a:ext cx="7772400" cy="1362075"/>
          </a:xfrm>
        </p:spPr>
        <p:txBody>
          <a:bodyPr/>
          <a:lstStyle/>
          <a:p>
            <a:pPr>
              <a:defRPr/>
            </a:pPr>
            <a:r>
              <a:rPr lang="en-US" dirty="0" smtClean="0"/>
              <a:t>2014-2015 </a:t>
            </a:r>
            <a:r>
              <a:rPr lang="en-US" dirty="0"/>
              <a:t>Plan Year</a:t>
            </a:r>
          </a:p>
        </p:txBody>
      </p:sp>
      <p:sp>
        <p:nvSpPr>
          <p:cNvPr id="136194" name="Rectangle 2"/>
          <p:cNvSpPr>
            <a:spLocks noGrp="1" noChangeArrowheads="1"/>
          </p:cNvSpPr>
          <p:nvPr>
            <p:ph type="body" idx="1"/>
          </p:nvPr>
        </p:nvSpPr>
        <p:spPr>
          <a:xfrm>
            <a:off x="470168" y="3047112"/>
            <a:ext cx="7772400" cy="1500187"/>
          </a:xfrm>
        </p:spPr>
        <p:txBody>
          <a:bodyPr/>
          <a:lstStyle/>
          <a:p>
            <a:pPr eaLnBrk="1" hangingPunct="1">
              <a:defRPr/>
            </a:pPr>
            <a:r>
              <a:rPr lang="en-US" dirty="0" smtClean="0">
                <a:latin typeface="Chalkduster"/>
                <a:cs typeface="Chalkduster"/>
              </a:rPr>
              <a:t>Online Enrollment</a:t>
            </a:r>
          </a:p>
        </p:txBody>
      </p:sp>
      <p:sp>
        <p:nvSpPr>
          <p:cNvPr id="4" name="Rectangle 3"/>
          <p:cNvSpPr/>
          <p:nvPr/>
        </p:nvSpPr>
        <p:spPr>
          <a:xfrm>
            <a:off x="404813" y="247604"/>
            <a:ext cx="4843151" cy="3162926"/>
          </a:xfrm>
          <a:prstGeom prst="rect">
            <a:avLst/>
          </a:prstGeom>
          <a:gradFill flip="none" rotWithShape="1">
            <a:gsLst>
              <a:gs pos="0">
                <a:schemeClr val="accent1">
                  <a:lumMod val="75000"/>
                </a:schemeClr>
              </a:gs>
              <a:gs pos="100000">
                <a:srgbClr val="FFFFFF"/>
              </a:gs>
            </a:gsLst>
            <a:lin ang="57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V="1">
            <a:off x="396875" y="3410529"/>
            <a:ext cx="6528522" cy="7986"/>
          </a:xfrm>
          <a:prstGeom prst="line">
            <a:avLst/>
          </a:prstGeom>
          <a:ln w="57150" cmpd="sng"/>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2" name="Picture 1" descr="45722680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8349" y="485036"/>
            <a:ext cx="3733800" cy="2802399"/>
          </a:xfrm>
          <a:prstGeom prst="rect">
            <a:avLst/>
          </a:prstGeom>
          <a:ln>
            <a:noFill/>
          </a:ln>
          <a:effectLst>
            <a:softEdge rad="112500"/>
          </a:effectLst>
        </p:spPr>
      </p:pic>
    </p:spTree>
    <p:extLst>
      <p:ext uri="{BB962C8B-B14F-4D97-AF65-F5344CB8AC3E}">
        <p14:creationId xmlns:p14="http://schemas.microsoft.com/office/powerpoint/2010/main" val="39140547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78725" y="324870"/>
            <a:ext cx="8229600" cy="651004"/>
          </a:xfrm>
        </p:spPr>
        <p:txBody>
          <a:bodyPr/>
          <a:lstStyle/>
          <a:p>
            <a:pPr eaLnBrk="1" hangingPunct="1"/>
            <a:r>
              <a:rPr lang="en-US" dirty="0" smtClean="0"/>
              <a:t>Three steps to enroll</a:t>
            </a:r>
          </a:p>
        </p:txBody>
      </p:sp>
      <p:graphicFrame>
        <p:nvGraphicFramePr>
          <p:cNvPr id="4" name="Group 158"/>
          <p:cNvGraphicFramePr>
            <a:graphicFrameLocks/>
          </p:cNvGraphicFramePr>
          <p:nvPr>
            <p:extLst>
              <p:ext uri="{D42A27DB-BD31-4B8C-83A1-F6EECF244321}">
                <p14:modId xmlns:p14="http://schemas.microsoft.com/office/powerpoint/2010/main" val="2873709243"/>
              </p:ext>
            </p:extLst>
          </p:nvPr>
        </p:nvGraphicFramePr>
        <p:xfrm>
          <a:off x="738347" y="1398618"/>
          <a:ext cx="7910135" cy="3626904"/>
        </p:xfrm>
        <a:graphic>
          <a:graphicData uri="http://schemas.openxmlformats.org/drawingml/2006/table">
            <a:tbl>
              <a:tblPr/>
              <a:tblGrid>
                <a:gridCol w="7910135"/>
              </a:tblGrid>
              <a:tr h="481367">
                <a:tc>
                  <a:txBody>
                    <a:bodyPr/>
                    <a:lstStyle/>
                    <a:p>
                      <a:pPr marL="0" indent="0">
                        <a:spcBef>
                          <a:spcPts val="600"/>
                        </a:spcBef>
                        <a:spcAft>
                          <a:spcPts val="0"/>
                        </a:spcAft>
                        <a:buNone/>
                      </a:pPr>
                      <a:r>
                        <a:rPr lang="en-US" sz="4000" b="1" dirty="0" smtClean="0">
                          <a:solidFill>
                            <a:srgbClr val="246DAE"/>
                          </a:solidFill>
                        </a:rPr>
                        <a:t>1</a:t>
                      </a:r>
                      <a:r>
                        <a:rPr lang="en-US" sz="2000" b="1" dirty="0" smtClean="0">
                          <a:solidFill>
                            <a:srgbClr val="000000"/>
                          </a:solidFill>
                        </a:rPr>
                        <a:t> Choose your health plan</a:t>
                      </a:r>
                      <a:br>
                        <a:rPr lang="en-US" sz="2000" b="1" dirty="0" smtClean="0">
                          <a:solidFill>
                            <a:srgbClr val="000000"/>
                          </a:solidFill>
                        </a:rPr>
                      </a:br>
                      <a:endParaRPr lang="en-US" sz="2000" b="1" dirty="0" smtClean="0">
                        <a:solidFill>
                          <a:srgbClr val="000000"/>
                        </a:solidFill>
                      </a:endParaRPr>
                    </a:p>
                  </a:txBody>
                  <a:tcPr marL="91432" marR="91432" marT="45684" marB="45684"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rgbClr val="B3D3EF"/>
                    </a:solidFill>
                  </a:tcPr>
                </a:tc>
              </a:tr>
              <a:tr h="1066947">
                <a:tc>
                  <a:txBody>
                    <a:bodyPr/>
                    <a:lstStyle/>
                    <a:p>
                      <a:pPr marL="320040" indent="-457200">
                        <a:spcBef>
                          <a:spcPts val="600"/>
                        </a:spcBef>
                        <a:spcAft>
                          <a:spcPts val="0"/>
                        </a:spcAft>
                        <a:buClr>
                          <a:schemeClr val="hlink"/>
                        </a:buClr>
                        <a:buSzPct val="125000"/>
                        <a:buNone/>
                      </a:pPr>
                      <a:r>
                        <a:rPr lang="en-US" sz="4000" b="1" dirty="0" smtClean="0">
                          <a:solidFill>
                            <a:srgbClr val="246DAE"/>
                          </a:solidFill>
                        </a:rPr>
                        <a:t>2</a:t>
                      </a:r>
                      <a:r>
                        <a:rPr lang="en-US" sz="1400" b="1" dirty="0" smtClean="0">
                          <a:solidFill>
                            <a:srgbClr val="000000"/>
                          </a:solidFill>
                        </a:rPr>
                        <a:t> </a:t>
                      </a:r>
                      <a:r>
                        <a:rPr lang="en-US" sz="2000" b="1" dirty="0" smtClean="0">
                          <a:solidFill>
                            <a:srgbClr val="000000"/>
                          </a:solidFill>
                        </a:rPr>
                        <a:t>Log in to </a:t>
                      </a:r>
                      <a:r>
                        <a:rPr lang="en-US" sz="2000" b="1" i="0" dirty="0" err="1" smtClean="0">
                          <a:solidFill>
                            <a:srgbClr val="000000"/>
                          </a:solidFill>
                        </a:rPr>
                        <a:t>WellSystems</a:t>
                      </a:r>
                      <a:r>
                        <a:rPr lang="en-US" sz="2000" b="1" i="0" dirty="0" smtClean="0">
                          <a:solidFill>
                            <a:srgbClr val="000000"/>
                          </a:solidFill>
                        </a:rPr>
                        <a:t> Enrollment</a:t>
                      </a:r>
                      <a:r>
                        <a:rPr lang="en-US" sz="2000" b="1" i="0" baseline="0" dirty="0" smtClean="0">
                          <a:solidFill>
                            <a:srgbClr val="000000"/>
                          </a:solidFill>
                        </a:rPr>
                        <a:t> Portal </a:t>
                      </a:r>
                      <a:r>
                        <a:rPr lang="en-US" sz="2000" b="1" i="0" dirty="0" smtClean="0">
                          <a:solidFill>
                            <a:srgbClr val="000000"/>
                          </a:solidFill>
                        </a:rPr>
                        <a:t>and make any additions,   changes or plan elections</a:t>
                      </a:r>
                      <a:r>
                        <a:rPr lang="en-US" sz="2000" b="1" dirty="0" smtClean="0">
                          <a:solidFill>
                            <a:srgbClr val="000000"/>
                          </a:solidFill>
                        </a:rPr>
                        <a:t/>
                      </a:r>
                      <a:br>
                        <a:rPr lang="en-US" sz="2000" b="1" dirty="0" smtClean="0">
                          <a:solidFill>
                            <a:srgbClr val="000000"/>
                          </a:solidFill>
                        </a:rPr>
                      </a:br>
                      <a:endParaRPr lang="en-US" sz="2000" b="1" dirty="0">
                        <a:solidFill>
                          <a:srgbClr val="000000"/>
                        </a:solidFill>
                      </a:endParaRPr>
                    </a:p>
                  </a:txBody>
                  <a:tcPr marL="91432" marR="91432" marT="45684" marB="45684"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chemeClr val="accent3">
                        <a:lumMod val="20000"/>
                        <a:lumOff val="80000"/>
                        <a:alpha val="50000"/>
                      </a:schemeClr>
                    </a:solidFill>
                  </a:tcPr>
                </a:tc>
              </a:tr>
              <a:tr h="740869">
                <a:tc>
                  <a:txBody>
                    <a:bodyPr/>
                    <a:lstStyle/>
                    <a:p>
                      <a:pPr marL="274320" indent="-457200">
                        <a:spcBef>
                          <a:spcPts val="600"/>
                        </a:spcBef>
                        <a:spcAft>
                          <a:spcPts val="0"/>
                        </a:spcAft>
                        <a:buNone/>
                      </a:pPr>
                      <a:r>
                        <a:rPr lang="en-US" sz="4000" b="1" dirty="0" smtClean="0">
                          <a:solidFill>
                            <a:srgbClr val="246DAE"/>
                          </a:solidFill>
                        </a:rPr>
                        <a:t>3</a:t>
                      </a:r>
                      <a:r>
                        <a:rPr lang="en-US" sz="2000" b="1" dirty="0" smtClean="0">
                          <a:solidFill>
                            <a:srgbClr val="000000"/>
                          </a:solidFill>
                        </a:rPr>
                        <a:t> Submit transaction – It will be reviewed and approved by your</a:t>
                      </a:r>
                      <a:br>
                        <a:rPr lang="en-US" sz="2000" b="1" dirty="0" smtClean="0">
                          <a:solidFill>
                            <a:srgbClr val="000000"/>
                          </a:solidFill>
                        </a:rPr>
                      </a:br>
                      <a:r>
                        <a:rPr lang="en-US" sz="2000" b="1" baseline="0" dirty="0" smtClean="0">
                          <a:solidFill>
                            <a:srgbClr val="000000"/>
                          </a:solidFill>
                        </a:rPr>
                        <a:t> </a:t>
                      </a:r>
                      <a:r>
                        <a:rPr lang="en-US" sz="2000" b="1" dirty="0" smtClean="0">
                          <a:solidFill>
                            <a:srgbClr val="000000"/>
                          </a:solidFill>
                        </a:rPr>
                        <a:t>Benefits Administrator</a:t>
                      </a:r>
                      <a:br>
                        <a:rPr lang="en-US" sz="2000" b="1" dirty="0" smtClean="0">
                          <a:solidFill>
                            <a:srgbClr val="000000"/>
                          </a:solidFill>
                        </a:rPr>
                      </a:br>
                      <a:endParaRPr lang="en-US" sz="2000" b="1" dirty="0">
                        <a:solidFill>
                          <a:srgbClr val="000000"/>
                        </a:solidFill>
                      </a:endParaRPr>
                    </a:p>
                  </a:txBody>
                  <a:tcPr marL="91432" marR="91432" marT="45684" marB="45684"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rgbClr val="B3D3EF"/>
                    </a:solidFill>
                  </a:tcPr>
                </a:tc>
              </a:tr>
            </a:tbl>
          </a:graphicData>
        </a:graphic>
      </p:graphicFrame>
    </p:spTree>
    <p:extLst>
      <p:ext uri="{BB962C8B-B14F-4D97-AF65-F5344CB8AC3E}">
        <p14:creationId xmlns:p14="http://schemas.microsoft.com/office/powerpoint/2010/main" val="36199432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79097" y="354927"/>
            <a:ext cx="8229600" cy="615126"/>
          </a:xfrm>
          <a:noFill/>
        </p:spPr>
        <p:txBody>
          <a:bodyPr/>
          <a:lstStyle/>
          <a:p>
            <a:pPr eaLnBrk="1" hangingPunct="1"/>
            <a:r>
              <a:rPr lang="en-US" dirty="0" smtClean="0"/>
              <a:t>Annual enrollment</a:t>
            </a:r>
            <a:endParaRPr lang="en-US" sz="2400" dirty="0" smtClean="0"/>
          </a:p>
        </p:txBody>
      </p:sp>
      <p:sp>
        <p:nvSpPr>
          <p:cNvPr id="101379" name="Rectangle 6"/>
          <p:cNvSpPr>
            <a:spLocks noGrp="1" noChangeArrowheads="1"/>
          </p:cNvSpPr>
          <p:nvPr>
            <p:ph idx="1"/>
          </p:nvPr>
        </p:nvSpPr>
        <p:spPr>
          <a:xfrm>
            <a:off x="479097" y="1258351"/>
            <a:ext cx="8229600" cy="4525963"/>
          </a:xfrm>
          <a:ln>
            <a:noFill/>
          </a:ln>
        </p:spPr>
        <p:txBody>
          <a:bodyPr>
            <a:normAutofit/>
          </a:bodyPr>
          <a:lstStyle/>
          <a:p>
            <a:pPr marL="228600" indent="-228600" eaLnBrk="1" hangingPunct="1">
              <a:lnSpc>
                <a:spcPct val="90000"/>
              </a:lnSpc>
            </a:pPr>
            <a:r>
              <a:rPr lang="en-US" dirty="0" smtClean="0"/>
              <a:t>Enrollment Period for 2014-2015 Plan Year: </a:t>
            </a:r>
            <a:br>
              <a:rPr lang="en-US" dirty="0" smtClean="0"/>
            </a:br>
            <a:r>
              <a:rPr lang="en-US" sz="2200" dirty="0" smtClean="0"/>
              <a:t>July 21– August 31 (Annual Enrollment)</a:t>
            </a:r>
          </a:p>
          <a:p>
            <a:pPr marL="228600" indent="-228600" eaLnBrk="1" hangingPunct="1">
              <a:lnSpc>
                <a:spcPct val="90000"/>
              </a:lnSpc>
              <a:spcBef>
                <a:spcPts val="1200"/>
              </a:spcBef>
            </a:pPr>
            <a:r>
              <a:rPr lang="en-US" dirty="0" smtClean="0"/>
              <a:t>Use the Enrollment Guide and Provider Directories to pick a </a:t>
            </a:r>
            <a:br>
              <a:rPr lang="en-US" dirty="0" smtClean="0"/>
            </a:br>
            <a:r>
              <a:rPr lang="en-US" dirty="0" smtClean="0"/>
              <a:t>Plan and coverage that is right for you</a:t>
            </a:r>
          </a:p>
          <a:p>
            <a:pPr marL="228600" indent="-228600" eaLnBrk="1" hangingPunct="1">
              <a:lnSpc>
                <a:spcPct val="90000"/>
              </a:lnSpc>
              <a:spcBef>
                <a:spcPts val="1200"/>
              </a:spcBef>
            </a:pPr>
            <a:r>
              <a:rPr lang="en-US" dirty="0" smtClean="0"/>
              <a:t>Passive enrollment – If no plan or coverage changes, then no </a:t>
            </a:r>
            <a:br>
              <a:rPr lang="en-US" dirty="0" smtClean="0"/>
            </a:br>
            <a:r>
              <a:rPr lang="en-US" dirty="0" smtClean="0"/>
              <a:t>form required</a:t>
            </a:r>
          </a:p>
          <a:p>
            <a:pPr marL="228600" indent="-228600" eaLnBrk="1" hangingPunct="1">
              <a:lnSpc>
                <a:spcPct val="90000"/>
              </a:lnSpc>
              <a:spcBef>
                <a:spcPts val="1200"/>
              </a:spcBef>
            </a:pPr>
            <a:endParaRPr lang="en-US" dirty="0"/>
          </a:p>
          <a:p>
            <a:pPr marL="228600" indent="-228600" eaLnBrk="1" hangingPunct="1">
              <a:lnSpc>
                <a:spcPct val="90000"/>
              </a:lnSpc>
              <a:spcBef>
                <a:spcPts val="1200"/>
              </a:spcBef>
            </a:pPr>
            <a:endParaRPr lang="en-US" dirty="0" smtClean="0"/>
          </a:p>
          <a:p>
            <a:pPr marL="0" indent="0" eaLnBrk="1" hangingPunct="1">
              <a:lnSpc>
                <a:spcPct val="90000"/>
              </a:lnSpc>
              <a:spcBef>
                <a:spcPts val="1200"/>
              </a:spcBef>
              <a:buNone/>
            </a:pPr>
            <a:endParaRPr lang="en-US" dirty="0" smtClean="0"/>
          </a:p>
          <a:p>
            <a:pPr marL="228600" indent="-228600" eaLnBrk="1" hangingPunct="1">
              <a:lnSpc>
                <a:spcPct val="90000"/>
              </a:lnSpc>
              <a:spcBef>
                <a:spcPts val="1200"/>
              </a:spcBef>
            </a:pPr>
            <a:r>
              <a:rPr lang="en-US" dirty="0" smtClean="0"/>
              <a:t>Premium adjusted to reflect any rate change, effective September 1</a:t>
            </a:r>
          </a:p>
        </p:txBody>
      </p:sp>
      <p:sp>
        <p:nvSpPr>
          <p:cNvPr id="5" name="Text Box 8"/>
          <p:cNvSpPr txBox="1">
            <a:spLocks noChangeArrowheads="1"/>
          </p:cNvSpPr>
          <p:nvPr/>
        </p:nvSpPr>
        <p:spPr bwMode="auto">
          <a:xfrm>
            <a:off x="816919" y="3658973"/>
            <a:ext cx="7857181" cy="1022865"/>
          </a:xfrm>
          <a:prstGeom prst="rect">
            <a:avLst/>
          </a:prstGeom>
          <a:solidFill>
            <a:srgbClr val="376092"/>
          </a:solidFill>
          <a:ln>
            <a:noFill/>
          </a:ln>
          <a:scene3d>
            <a:camera prst="orthographicFront"/>
            <a:lightRig rig="threePt" dir="t"/>
          </a:scene3d>
          <a:sp3d>
            <a:bevelT/>
          </a:sp3d>
          <a:extLst/>
        </p:spPr>
        <p:txBody>
          <a:bodyPr anchor="ctr"/>
          <a:lstStyle>
            <a:lvl1pPr marL="342900" indent="-342900" eaLnBrk="0" hangingPunct="0">
              <a:defRPr>
                <a:solidFill>
                  <a:schemeClr val="tx1"/>
                </a:solidFill>
                <a:latin typeface="Arial" pitchFamily="34" charset="0"/>
              </a:defRPr>
            </a:lvl1pPr>
            <a:lvl2pPr marL="1714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1">
              <a:spcBef>
                <a:spcPct val="30000"/>
              </a:spcBef>
              <a:defRPr/>
            </a:pPr>
            <a:r>
              <a:rPr lang="en-US" sz="1400" b="1" dirty="0">
                <a:solidFill>
                  <a:srgbClr val="FFFFFF"/>
                </a:solidFill>
                <a:latin typeface="+mn-lt"/>
              </a:rPr>
              <a:t>Exception:  If an employee is currently enrolled in </a:t>
            </a:r>
            <a:r>
              <a:rPr lang="en-US" sz="1400" b="1" dirty="0" err="1">
                <a:solidFill>
                  <a:srgbClr val="FFFFFF"/>
                </a:solidFill>
                <a:latin typeface="+mn-lt"/>
              </a:rPr>
              <a:t>ActiveCare</a:t>
            </a:r>
            <a:r>
              <a:rPr lang="en-US" sz="1400" b="1" dirty="0">
                <a:solidFill>
                  <a:srgbClr val="FFFFFF"/>
                </a:solidFill>
                <a:latin typeface="+mn-lt"/>
              </a:rPr>
              <a:t> </a:t>
            </a:r>
            <a:r>
              <a:rPr lang="en-US" sz="1400" b="1" dirty="0" smtClean="0">
                <a:solidFill>
                  <a:srgbClr val="FFFFFF"/>
                </a:solidFill>
                <a:latin typeface="+mn-lt"/>
              </a:rPr>
              <a:t>3, </a:t>
            </a:r>
            <a:r>
              <a:rPr lang="en-US" sz="1400" b="1" dirty="0">
                <a:solidFill>
                  <a:srgbClr val="FFFFFF"/>
                </a:solidFill>
                <a:latin typeface="+mn-lt"/>
              </a:rPr>
              <a:t>he or she will be automatically enrolled in </a:t>
            </a:r>
            <a:r>
              <a:rPr lang="en-US" sz="1400" b="1" dirty="0" err="1">
                <a:solidFill>
                  <a:srgbClr val="FFFFFF"/>
                </a:solidFill>
                <a:latin typeface="+mn-lt"/>
              </a:rPr>
              <a:t>ActiveCare</a:t>
            </a:r>
            <a:r>
              <a:rPr lang="en-US" sz="1400" b="1" dirty="0">
                <a:solidFill>
                  <a:srgbClr val="FFFFFF"/>
                </a:solidFill>
                <a:latin typeface="+mn-lt"/>
              </a:rPr>
              <a:t> 2 effective September 1, 2014, unless </a:t>
            </a:r>
            <a:r>
              <a:rPr lang="en-US" sz="1400" b="1" dirty="0" smtClean="0">
                <a:solidFill>
                  <a:srgbClr val="FFFFFF"/>
                </a:solidFill>
                <a:latin typeface="+mn-lt"/>
              </a:rPr>
              <a:t>you submit </a:t>
            </a:r>
            <a:r>
              <a:rPr lang="en-US" sz="1400" b="1" dirty="0">
                <a:solidFill>
                  <a:srgbClr val="FFFFFF"/>
                </a:solidFill>
                <a:latin typeface="+mn-lt"/>
              </a:rPr>
              <a:t>an </a:t>
            </a:r>
            <a:r>
              <a:rPr lang="en-US" sz="1400" b="1" i="1" dirty="0">
                <a:solidFill>
                  <a:srgbClr val="FFFFFF"/>
                </a:solidFill>
                <a:latin typeface="+mn-lt"/>
              </a:rPr>
              <a:t>Enrollment Application and Change Form</a:t>
            </a:r>
            <a:r>
              <a:rPr lang="en-US" sz="1400" b="1" dirty="0">
                <a:solidFill>
                  <a:srgbClr val="FFFFFF"/>
                </a:solidFill>
                <a:latin typeface="+mn-lt"/>
              </a:rPr>
              <a:t> to select a different TRS-</a:t>
            </a:r>
            <a:r>
              <a:rPr lang="en-US" sz="1400" b="1" dirty="0" err="1">
                <a:solidFill>
                  <a:srgbClr val="FFFFFF"/>
                </a:solidFill>
                <a:latin typeface="+mn-lt"/>
              </a:rPr>
              <a:t>ActiveCare</a:t>
            </a:r>
            <a:r>
              <a:rPr lang="en-US" sz="1400" b="1" dirty="0">
                <a:solidFill>
                  <a:srgbClr val="FFFFFF"/>
                </a:solidFill>
                <a:latin typeface="+mn-lt"/>
              </a:rPr>
              <a:t> plan option or terminate coverage </a:t>
            </a:r>
            <a:endParaRPr lang="en-US" sz="1400" dirty="0">
              <a:solidFill>
                <a:srgbClr val="FFFFFF"/>
              </a:solidFill>
              <a:latin typeface="+mn-lt"/>
            </a:endParaRPr>
          </a:p>
        </p:txBody>
      </p:sp>
    </p:spTree>
    <p:extLst>
      <p:ext uri="{BB962C8B-B14F-4D97-AF65-F5344CB8AC3E}">
        <p14:creationId xmlns:p14="http://schemas.microsoft.com/office/powerpoint/2010/main" val="8194283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324870"/>
            <a:ext cx="8229600" cy="1143000"/>
          </a:xfrm>
        </p:spPr>
        <p:txBody>
          <a:bodyPr>
            <a:normAutofit/>
          </a:bodyPr>
          <a:lstStyle/>
          <a:p>
            <a:r>
              <a:rPr lang="en-US" dirty="0" smtClean="0"/>
              <a:t>Enrolling in </a:t>
            </a:r>
            <a:r>
              <a:rPr lang="en-US" dirty="0"/>
              <a:t>the Plan – New enrollee </a:t>
            </a:r>
            <a:r>
              <a:rPr lang="en-US" dirty="0" smtClean="0"/>
              <a:t/>
            </a:r>
            <a:br>
              <a:rPr lang="en-US" dirty="0" smtClean="0"/>
            </a:br>
            <a:r>
              <a:rPr lang="en-US" dirty="0" smtClean="0"/>
              <a:t>New Enrollee</a:t>
            </a:r>
          </a:p>
        </p:txBody>
      </p:sp>
      <p:sp>
        <p:nvSpPr>
          <p:cNvPr id="102404" name="Rectangle 5"/>
          <p:cNvSpPr>
            <a:spLocks noGrp="1" noChangeArrowheads="1"/>
          </p:cNvSpPr>
          <p:nvPr>
            <p:ph idx="1"/>
          </p:nvPr>
        </p:nvSpPr>
        <p:spPr>
          <a:xfrm>
            <a:off x="146308" y="1309144"/>
            <a:ext cx="8229600" cy="5198543"/>
          </a:xfrm>
          <a:ln>
            <a:noFill/>
          </a:ln>
        </p:spPr>
        <p:style>
          <a:lnRef idx="2">
            <a:schemeClr val="accent3"/>
          </a:lnRef>
          <a:fillRef idx="1">
            <a:schemeClr val="lt1"/>
          </a:fillRef>
          <a:effectRef idx="0">
            <a:schemeClr val="accent3"/>
          </a:effectRef>
          <a:fontRef idx="minor">
            <a:schemeClr val="dk1"/>
          </a:fontRef>
        </p:style>
        <p:txBody>
          <a:bodyPr>
            <a:normAutofit fontScale="25000" lnSpcReduction="20000"/>
          </a:bodyPr>
          <a:lstStyle/>
          <a:p>
            <a:pPr>
              <a:buNone/>
            </a:pPr>
            <a:r>
              <a:rPr lang="en-US" sz="4400" b="1" dirty="0" smtClean="0">
                <a:solidFill>
                  <a:schemeClr val="accent1">
                    <a:lumMod val="75000"/>
                  </a:schemeClr>
                </a:solidFill>
              </a:rPr>
              <a:t>	</a:t>
            </a:r>
            <a:r>
              <a:rPr lang="en-US" sz="7200" b="1" dirty="0" smtClean="0">
                <a:solidFill>
                  <a:schemeClr val="accent1">
                    <a:lumMod val="75000"/>
                  </a:schemeClr>
                </a:solidFill>
              </a:rPr>
              <a:t>Complete the enrollment process by registering on the </a:t>
            </a:r>
            <a:r>
              <a:rPr lang="en-US" sz="7200" b="1" dirty="0" err="1" smtClean="0">
                <a:solidFill>
                  <a:schemeClr val="accent1">
                    <a:lumMod val="75000"/>
                  </a:schemeClr>
                </a:solidFill>
              </a:rPr>
              <a:t>WellSystems</a:t>
            </a:r>
            <a:r>
              <a:rPr lang="en-US" sz="7200" b="1" dirty="0" smtClean="0">
                <a:solidFill>
                  <a:schemeClr val="accent1">
                    <a:lumMod val="75000"/>
                  </a:schemeClr>
                </a:solidFill>
              </a:rPr>
              <a:t> </a:t>
            </a:r>
            <a:br>
              <a:rPr lang="en-US" sz="7200" b="1" dirty="0" smtClean="0">
                <a:solidFill>
                  <a:schemeClr val="accent1">
                    <a:lumMod val="75000"/>
                  </a:schemeClr>
                </a:solidFill>
              </a:rPr>
            </a:br>
            <a:r>
              <a:rPr lang="en-US" sz="7200" b="1" dirty="0" smtClean="0">
                <a:solidFill>
                  <a:schemeClr val="accent1">
                    <a:lumMod val="75000"/>
                  </a:schemeClr>
                </a:solidFill>
              </a:rPr>
              <a:t>Enrollment Portal</a:t>
            </a:r>
          </a:p>
          <a:p>
            <a:pPr marL="342900" lvl="1" indent="-342900">
              <a:buNone/>
            </a:pPr>
            <a:r>
              <a:rPr lang="en-US" sz="7200" dirty="0" smtClean="0"/>
              <a:t>	The WellSystems Enrollment Portal can be accessed </a:t>
            </a:r>
            <a:r>
              <a:rPr lang="en-US" sz="7200" dirty="0"/>
              <a:t>directly by employees </a:t>
            </a:r>
            <a:r>
              <a:rPr lang="en-US" sz="7200" dirty="0" smtClean="0"/>
              <a:t/>
            </a:r>
            <a:br>
              <a:rPr lang="en-US" sz="7200" dirty="0" smtClean="0"/>
            </a:br>
            <a:r>
              <a:rPr lang="en-US" sz="7200" dirty="0" smtClean="0"/>
              <a:t>to </a:t>
            </a:r>
            <a:r>
              <a:rPr lang="en-US" sz="7200" dirty="0"/>
              <a:t>enroll or change coverage/self-service </a:t>
            </a:r>
            <a:r>
              <a:rPr lang="en-US" sz="7200" dirty="0" smtClean="0"/>
              <a:t>sign-on. </a:t>
            </a:r>
            <a:br>
              <a:rPr lang="en-US" sz="7200" dirty="0" smtClean="0"/>
            </a:br>
            <a:r>
              <a:rPr lang="en-US" sz="7200" dirty="0" smtClean="0"/>
              <a:t>Go to: </a:t>
            </a:r>
            <a:r>
              <a:rPr lang="en-US" sz="7200" dirty="0" smtClean="0">
                <a:solidFill>
                  <a:srgbClr val="008000"/>
                </a:solidFill>
              </a:rPr>
              <a:t>https://www.wellsystems-mesa.com/TRS</a:t>
            </a:r>
            <a:endParaRPr lang="en-US" sz="7200" dirty="0">
              <a:solidFill>
                <a:srgbClr val="008000"/>
              </a:solidFill>
            </a:endParaRPr>
          </a:p>
          <a:p>
            <a:pPr eaLnBrk="1" hangingPunct="1">
              <a:buFontTx/>
              <a:buNone/>
            </a:pPr>
            <a:endParaRPr lang="en-US" sz="2500" b="1" dirty="0">
              <a:solidFill>
                <a:srgbClr val="0000FF"/>
              </a:solidFill>
              <a:cs typeface="Times New Roman" panose="02020603050405020304" pitchFamily="18" charset="0"/>
            </a:endParaRPr>
          </a:p>
          <a:p>
            <a:pPr>
              <a:buNone/>
            </a:pPr>
            <a:r>
              <a:rPr lang="en-US" sz="7200" b="1" dirty="0" smtClean="0">
                <a:solidFill>
                  <a:schemeClr val="hlink"/>
                </a:solidFill>
                <a:cs typeface="Times New Roman" panose="02020603050405020304" pitchFamily="18" charset="0"/>
              </a:rPr>
              <a:t>	</a:t>
            </a:r>
            <a:r>
              <a:rPr lang="en-US" sz="7200" b="1" dirty="0" smtClean="0">
                <a:solidFill>
                  <a:srgbClr val="008000"/>
                </a:solidFill>
                <a:cs typeface="Times New Roman" panose="02020603050405020304" pitchFamily="18" charset="0"/>
              </a:rPr>
              <a:t>If you are a new enrollee</a:t>
            </a:r>
          </a:p>
          <a:p>
            <a:pPr lvl="1"/>
            <a:r>
              <a:rPr lang="en-US" sz="7200" dirty="0" smtClean="0"/>
              <a:t>You will need to establish a username and password</a:t>
            </a:r>
          </a:p>
          <a:p>
            <a:pPr lvl="1"/>
            <a:r>
              <a:rPr lang="en-US" sz="7200" dirty="0" smtClean="0"/>
              <a:t>Enter the required information (</a:t>
            </a:r>
            <a:r>
              <a:rPr lang="en-US" sz="7200" dirty="0" smtClean="0">
                <a:solidFill>
                  <a:srgbClr val="FF0000"/>
                </a:solidFill>
              </a:rPr>
              <a:t>* </a:t>
            </a:r>
            <a:r>
              <a:rPr lang="en-US" sz="7200" dirty="0" smtClean="0">
                <a:solidFill>
                  <a:schemeClr val="tx1"/>
                </a:solidFill>
              </a:rPr>
              <a:t>Indicates that it is a mandatory field)</a:t>
            </a:r>
          </a:p>
          <a:p>
            <a:pPr lvl="1"/>
            <a:r>
              <a:rPr lang="en-US" sz="7200" dirty="0" smtClean="0">
                <a:solidFill>
                  <a:schemeClr val="tx1"/>
                </a:solidFill>
              </a:rPr>
              <a:t>Once all required fields are completed, enter your first and last name in the verification field</a:t>
            </a:r>
          </a:p>
          <a:p>
            <a:pPr lvl="1"/>
            <a:r>
              <a:rPr lang="en-US" sz="7200" dirty="0" smtClean="0">
                <a:solidFill>
                  <a:schemeClr val="tx1"/>
                </a:solidFill>
              </a:rPr>
              <a:t>Verify the date of the signature and click continue</a:t>
            </a:r>
          </a:p>
          <a:p>
            <a:pPr lvl="1"/>
            <a:r>
              <a:rPr lang="en-US" sz="7200" dirty="0" smtClean="0">
                <a:solidFill>
                  <a:schemeClr val="tx1"/>
                </a:solidFill>
              </a:rPr>
              <a:t>You will receive a notification that you have been successfully registered</a:t>
            </a:r>
          </a:p>
          <a:p>
            <a:pPr marL="365760" lvl="1" indent="0">
              <a:spcBef>
                <a:spcPts val="1632"/>
              </a:spcBef>
              <a:buNone/>
            </a:pPr>
            <a:r>
              <a:rPr lang="en-US" sz="7200" b="1" dirty="0" smtClean="0">
                <a:solidFill>
                  <a:srgbClr val="008000"/>
                </a:solidFill>
              </a:rPr>
              <a:t>Now you are ready to enroll</a:t>
            </a:r>
          </a:p>
          <a:p>
            <a:pPr lvl="1"/>
            <a:r>
              <a:rPr lang="en-US" sz="7200" dirty="0" smtClean="0">
                <a:solidFill>
                  <a:schemeClr val="tx1"/>
                </a:solidFill>
              </a:rPr>
              <a:t>Log in to the WellSystems Enrollment Portal using your username and password you created during registration</a:t>
            </a:r>
          </a:p>
          <a:p>
            <a:pPr lvl="1"/>
            <a:r>
              <a:rPr lang="en-US" sz="7200" dirty="0" smtClean="0">
                <a:solidFill>
                  <a:schemeClr val="tx1"/>
                </a:solidFill>
              </a:rPr>
              <a:t>Complete the fields. </a:t>
            </a:r>
            <a:r>
              <a:rPr lang="en-US" sz="7200" dirty="0">
                <a:solidFill>
                  <a:schemeClr val="tx1"/>
                </a:solidFill>
              </a:rPr>
              <a:t>Remember </a:t>
            </a:r>
            <a:r>
              <a:rPr lang="en-US" sz="7200" dirty="0">
                <a:solidFill>
                  <a:srgbClr val="FF0000"/>
                </a:solidFill>
              </a:rPr>
              <a:t>*</a:t>
            </a:r>
            <a:r>
              <a:rPr lang="en-US" sz="7200" dirty="0" smtClean="0">
                <a:solidFill>
                  <a:schemeClr val="tx1"/>
                </a:solidFill>
              </a:rPr>
              <a:t> </a:t>
            </a:r>
            <a:r>
              <a:rPr lang="en-US" sz="7200" dirty="0">
                <a:solidFill>
                  <a:schemeClr val="tx1"/>
                </a:solidFill>
              </a:rPr>
              <a:t>i</a:t>
            </a:r>
            <a:r>
              <a:rPr lang="en-US" sz="7200" dirty="0" smtClean="0">
                <a:solidFill>
                  <a:schemeClr val="tx1"/>
                </a:solidFill>
              </a:rPr>
              <a:t>ndicates </a:t>
            </a:r>
            <a:r>
              <a:rPr lang="en-US" sz="7200" dirty="0">
                <a:solidFill>
                  <a:schemeClr val="tx1"/>
                </a:solidFill>
              </a:rPr>
              <a:t>that it is a mandatory </a:t>
            </a:r>
            <a:r>
              <a:rPr lang="en-US" sz="7200" dirty="0" smtClean="0">
                <a:solidFill>
                  <a:schemeClr val="tx1"/>
                </a:solidFill>
              </a:rPr>
              <a:t>field</a:t>
            </a:r>
          </a:p>
          <a:p>
            <a:pPr lvl="1"/>
            <a:r>
              <a:rPr lang="en-US" sz="7200" dirty="0" smtClean="0">
                <a:solidFill>
                  <a:schemeClr val="tx1"/>
                </a:solidFill>
              </a:rPr>
              <a:t>Click save and continue to the dependent page if applicable</a:t>
            </a:r>
          </a:p>
          <a:p>
            <a:pPr lvl="1"/>
            <a:r>
              <a:rPr lang="en-US" sz="7200" dirty="0" smtClean="0">
                <a:solidFill>
                  <a:schemeClr val="tx1"/>
                </a:solidFill>
              </a:rPr>
              <a:t>If there are no dependents to enroll check “I do not wish to or need to cover dependents”</a:t>
            </a:r>
          </a:p>
          <a:p>
            <a:pPr marL="457200" lvl="1" indent="0">
              <a:buNone/>
            </a:pPr>
            <a:endParaRPr lang="en-US" sz="7200" b="1" dirty="0" smtClean="0">
              <a:solidFill>
                <a:srgbClr val="0000CC"/>
              </a:solidFill>
            </a:endParaRPr>
          </a:p>
          <a:p>
            <a:pPr marL="457200" lvl="1" indent="0">
              <a:buNone/>
            </a:pPr>
            <a:endParaRPr lang="en-US" sz="7200" b="1" dirty="0">
              <a:solidFill>
                <a:srgbClr val="0000CC"/>
              </a:solidFill>
            </a:endParaRPr>
          </a:p>
          <a:p>
            <a:pPr marL="457200" lvl="1" indent="0">
              <a:buNone/>
            </a:pPr>
            <a:endParaRPr lang="en-US" sz="7200" dirty="0" smtClean="0"/>
          </a:p>
          <a:p>
            <a:pPr marL="457200" lvl="1" indent="0">
              <a:buNone/>
            </a:pPr>
            <a:endParaRPr lang="en-US" sz="5600" b="1" dirty="0">
              <a:solidFill>
                <a:srgbClr val="008000"/>
              </a:solidFill>
            </a:endParaRPr>
          </a:p>
          <a:p>
            <a:pPr marL="457200" lvl="1" indent="0">
              <a:buNone/>
            </a:pPr>
            <a:endParaRPr lang="en-US" sz="5600" dirty="0" smtClean="0"/>
          </a:p>
          <a:p>
            <a:pPr marL="457200" lvl="1" indent="0">
              <a:buNone/>
            </a:pPr>
            <a:endParaRPr lang="en-US" sz="5600" dirty="0"/>
          </a:p>
        </p:txBody>
      </p:sp>
    </p:spTree>
    <p:extLst>
      <p:ext uri="{BB962C8B-B14F-4D97-AF65-F5344CB8AC3E}">
        <p14:creationId xmlns:p14="http://schemas.microsoft.com/office/powerpoint/2010/main" val="28909980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4"/>
          <p:cNvSpPr>
            <a:spLocks noGrp="1"/>
          </p:cNvSpPr>
          <p:nvPr>
            <p:ph type="title"/>
          </p:nvPr>
        </p:nvSpPr>
        <p:spPr>
          <a:xfrm>
            <a:off x="457200" y="257000"/>
            <a:ext cx="8229600" cy="713140"/>
          </a:xfrm>
        </p:spPr>
        <p:txBody>
          <a:bodyPr/>
          <a:lstStyle/>
          <a:p>
            <a:pPr>
              <a:lnSpc>
                <a:spcPct val="90000"/>
              </a:lnSpc>
              <a:defRPr/>
            </a:pPr>
            <a:r>
              <a:rPr lang="en-US" dirty="0"/>
              <a:t>Family </a:t>
            </a:r>
            <a:r>
              <a:rPr lang="en-US" dirty="0" smtClean="0"/>
              <a:t>deductible illustration</a:t>
            </a:r>
            <a:endParaRPr lang="en-US" sz="2800" dirty="0"/>
          </a:p>
        </p:txBody>
      </p:sp>
      <p:cxnSp>
        <p:nvCxnSpPr>
          <p:cNvPr id="43028" name="Straight Connector 70"/>
          <p:cNvCxnSpPr>
            <a:cxnSpLocks noChangeShapeType="1"/>
          </p:cNvCxnSpPr>
          <p:nvPr/>
        </p:nvCxnSpPr>
        <p:spPr bwMode="auto">
          <a:xfrm flipV="1">
            <a:off x="574615" y="3283673"/>
            <a:ext cx="8647113" cy="9525"/>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73" name="TextBox 72"/>
          <p:cNvSpPr txBox="1"/>
          <p:nvPr/>
        </p:nvSpPr>
        <p:spPr>
          <a:xfrm>
            <a:off x="471996" y="1772916"/>
            <a:ext cx="5624210" cy="1358321"/>
          </a:xfrm>
          <a:prstGeom prst="rect">
            <a:avLst/>
          </a:prstGeom>
          <a:noFill/>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90000"/>
              </a:lnSpc>
              <a:defRPr/>
            </a:pPr>
            <a:r>
              <a:rPr lang="en-US" sz="1600" b="1" dirty="0" err="1" smtClean="0">
                <a:solidFill>
                  <a:srgbClr val="008000"/>
                </a:solidFill>
                <a:latin typeface="+mj-lt"/>
                <a:cs typeface="+mn-cs"/>
              </a:rPr>
              <a:t>ActiveCare</a:t>
            </a:r>
            <a:r>
              <a:rPr lang="en-US" sz="1600" b="1" dirty="0" smtClean="0">
                <a:solidFill>
                  <a:srgbClr val="008000"/>
                </a:solidFill>
                <a:latin typeface="+mj-lt"/>
                <a:cs typeface="+mn-cs"/>
              </a:rPr>
              <a:t> 1-HD </a:t>
            </a:r>
            <a:r>
              <a:rPr lang="en-US" sz="1600" b="1" dirty="0" smtClean="0">
                <a:latin typeface="+mj-lt"/>
                <a:cs typeface="+mn-cs"/>
              </a:rPr>
              <a:t>with a $5,000 family deductible</a:t>
            </a:r>
          </a:p>
          <a:p>
            <a:pPr marL="285750" indent="-285750" eaLnBrk="1" hangingPunct="1">
              <a:lnSpc>
                <a:spcPct val="90000"/>
              </a:lnSpc>
              <a:spcBef>
                <a:spcPts val="600"/>
              </a:spcBef>
              <a:buClr>
                <a:srgbClr val="008000"/>
              </a:buClr>
              <a:buFont typeface="Arial"/>
              <a:buChar char="•"/>
              <a:defRPr/>
            </a:pPr>
            <a:r>
              <a:rPr lang="en-US" sz="1600" dirty="0" smtClean="0">
                <a:solidFill>
                  <a:srgbClr val="000000"/>
                </a:solidFill>
                <a:latin typeface="+mj-lt"/>
                <a:cs typeface="+mn-cs"/>
              </a:rPr>
              <a:t>The family deductible may be met by one or more people</a:t>
            </a:r>
          </a:p>
          <a:p>
            <a:pPr marL="285750" indent="-285750" eaLnBrk="1" hangingPunct="1">
              <a:lnSpc>
                <a:spcPct val="90000"/>
              </a:lnSpc>
              <a:spcBef>
                <a:spcPts val="600"/>
              </a:spcBef>
              <a:buClr>
                <a:srgbClr val="008000"/>
              </a:buClr>
              <a:buFont typeface="Arial"/>
              <a:buChar char="•"/>
              <a:defRPr/>
            </a:pPr>
            <a:r>
              <a:rPr lang="en-US" sz="1600" dirty="0" smtClean="0">
                <a:solidFill>
                  <a:srgbClr val="000000"/>
                </a:solidFill>
                <a:latin typeface="+mj-lt"/>
                <a:cs typeface="+mn-cs"/>
              </a:rPr>
              <a:t>Plan pays benefits once entire $5,000 is met –  there is no individual deductible to meet</a:t>
            </a:r>
          </a:p>
          <a:p>
            <a:pPr eaLnBrk="1" hangingPunct="1">
              <a:lnSpc>
                <a:spcPct val="90000"/>
              </a:lnSpc>
              <a:buFont typeface="Arial" charset="0"/>
              <a:buChar char="•"/>
              <a:defRPr/>
            </a:pPr>
            <a:endParaRPr lang="en-US" sz="1600" dirty="0" smtClean="0">
              <a:solidFill>
                <a:srgbClr val="000000"/>
              </a:solidFill>
              <a:latin typeface="+mj-lt"/>
              <a:cs typeface="+mn-cs"/>
            </a:endParaRPr>
          </a:p>
        </p:txBody>
      </p:sp>
      <p:sp>
        <p:nvSpPr>
          <p:cNvPr id="74" name="TextBox 73"/>
          <p:cNvSpPr txBox="1"/>
          <p:nvPr/>
        </p:nvSpPr>
        <p:spPr>
          <a:xfrm>
            <a:off x="466930" y="3386769"/>
            <a:ext cx="8821737" cy="1358321"/>
          </a:xfrm>
          <a:prstGeom prst="rect">
            <a:avLst/>
          </a:prstGeom>
          <a:noFill/>
        </p:spPr>
        <p:txBody>
          <a:bodyPr>
            <a:spAutoFit/>
          </a:bodyPr>
          <a:lstStyle/>
          <a:p>
            <a:pPr>
              <a:lnSpc>
                <a:spcPct val="90000"/>
              </a:lnSpc>
              <a:defRPr/>
            </a:pPr>
            <a:r>
              <a:rPr lang="en-US" sz="1600" b="1" dirty="0">
                <a:solidFill>
                  <a:srgbClr val="008000"/>
                </a:solidFill>
                <a:latin typeface="+mj-lt"/>
                <a:ea typeface="+mn-ea"/>
                <a:cs typeface="+mn-cs"/>
              </a:rPr>
              <a:t>ActiveCare 2 </a:t>
            </a:r>
            <a:r>
              <a:rPr lang="en-US" sz="1600" b="1" dirty="0">
                <a:solidFill>
                  <a:srgbClr val="000000"/>
                </a:solidFill>
                <a:latin typeface="+mj-lt"/>
                <a:ea typeface="+mn-ea"/>
                <a:cs typeface="+mn-cs"/>
              </a:rPr>
              <a:t>with a $1,000 individual deductible and a $3,000 family deductible</a:t>
            </a:r>
          </a:p>
          <a:p>
            <a:pPr marL="285750" indent="-285750">
              <a:lnSpc>
                <a:spcPct val="90000"/>
              </a:lnSpc>
              <a:spcBef>
                <a:spcPts val="600"/>
              </a:spcBef>
              <a:buClr>
                <a:srgbClr val="008000"/>
              </a:buClr>
              <a:buFont typeface="Arial"/>
              <a:buChar char="•"/>
              <a:defRPr/>
            </a:pPr>
            <a:r>
              <a:rPr lang="en-US" sz="1600" dirty="0">
                <a:solidFill>
                  <a:srgbClr val="000000"/>
                </a:solidFill>
                <a:latin typeface="+mj-lt"/>
                <a:ea typeface="+mn-ea"/>
                <a:cs typeface="+mn-cs"/>
              </a:rPr>
              <a:t>Plan pays benefits for an individual as his/her deductible is met </a:t>
            </a:r>
          </a:p>
          <a:p>
            <a:pPr marL="285750" indent="-285750">
              <a:lnSpc>
                <a:spcPct val="90000"/>
              </a:lnSpc>
              <a:spcBef>
                <a:spcPts val="600"/>
              </a:spcBef>
              <a:buClr>
                <a:srgbClr val="008000"/>
              </a:buClr>
              <a:buFont typeface="Arial"/>
              <a:buChar char="•"/>
              <a:defRPr/>
            </a:pPr>
            <a:r>
              <a:rPr lang="en-US" sz="1600" dirty="0">
                <a:solidFill>
                  <a:srgbClr val="000000"/>
                </a:solidFill>
                <a:latin typeface="+mj-lt"/>
                <a:ea typeface="+mn-ea"/>
                <a:cs typeface="+mn-cs"/>
              </a:rPr>
              <a:t>Everyone helps to meet the family deductible, but no one </a:t>
            </a:r>
            <a:r>
              <a:rPr lang="en-US" sz="1600" dirty="0" smtClean="0">
                <a:solidFill>
                  <a:srgbClr val="000000"/>
                </a:solidFill>
                <a:latin typeface="+mj-lt"/>
                <a:ea typeface="+mn-ea"/>
                <a:cs typeface="+mn-cs"/>
              </a:rPr>
              <a:t>person</a:t>
            </a:r>
            <a:br>
              <a:rPr lang="en-US" sz="1600" dirty="0" smtClean="0">
                <a:solidFill>
                  <a:srgbClr val="000000"/>
                </a:solidFill>
                <a:latin typeface="+mj-lt"/>
                <a:ea typeface="+mn-ea"/>
                <a:cs typeface="+mn-cs"/>
              </a:rPr>
            </a:br>
            <a:r>
              <a:rPr lang="en-US" sz="1600" dirty="0" smtClean="0">
                <a:solidFill>
                  <a:srgbClr val="000000"/>
                </a:solidFill>
                <a:latin typeface="+mj-lt"/>
                <a:ea typeface="+mn-ea"/>
                <a:cs typeface="+mn-cs"/>
              </a:rPr>
              <a:t>pays </a:t>
            </a:r>
            <a:r>
              <a:rPr lang="en-US" sz="1600" dirty="0">
                <a:solidFill>
                  <a:srgbClr val="000000"/>
                </a:solidFill>
                <a:latin typeface="+mj-lt"/>
                <a:ea typeface="+mn-ea"/>
                <a:cs typeface="+mn-cs"/>
              </a:rPr>
              <a:t>more </a:t>
            </a:r>
            <a:r>
              <a:rPr lang="en-US" sz="1600" dirty="0" smtClean="0">
                <a:solidFill>
                  <a:srgbClr val="000000"/>
                </a:solidFill>
                <a:latin typeface="+mj-lt"/>
                <a:ea typeface="+mn-ea"/>
                <a:cs typeface="+mn-cs"/>
              </a:rPr>
              <a:t>than </a:t>
            </a:r>
            <a:r>
              <a:rPr lang="en-US" sz="1600" dirty="0">
                <a:solidFill>
                  <a:srgbClr val="000000"/>
                </a:solidFill>
                <a:latin typeface="+mj-lt"/>
                <a:ea typeface="+mn-ea"/>
                <a:cs typeface="+mn-cs"/>
              </a:rPr>
              <a:t>the individual amount</a:t>
            </a:r>
          </a:p>
          <a:p>
            <a:pPr marL="285750" indent="-285750">
              <a:lnSpc>
                <a:spcPct val="90000"/>
              </a:lnSpc>
              <a:buFont typeface="Arial" pitchFamily="34" charset="0"/>
              <a:buChar char="•"/>
              <a:defRPr/>
            </a:pPr>
            <a:endParaRPr lang="en-US" sz="1600" dirty="0">
              <a:solidFill>
                <a:srgbClr val="000000"/>
              </a:solidFill>
              <a:latin typeface="+mj-lt"/>
              <a:ea typeface="+mn-ea"/>
              <a:cs typeface="+mn-cs"/>
            </a:endParaRPr>
          </a:p>
        </p:txBody>
      </p:sp>
      <p:sp>
        <p:nvSpPr>
          <p:cNvPr id="42016" name="TextBox 45"/>
          <p:cNvSpPr txBox="1">
            <a:spLocks noChangeArrowheads="1"/>
          </p:cNvSpPr>
          <p:nvPr/>
        </p:nvSpPr>
        <p:spPr bwMode="auto">
          <a:xfrm>
            <a:off x="6183315" y="1344635"/>
            <a:ext cx="26189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smtClean="0">
                <a:solidFill>
                  <a:srgbClr val="008000"/>
                </a:solidFill>
                <a:latin typeface="+mj-lt"/>
              </a:rPr>
              <a:t>Amy    Ted    Bob    Sue   Chris</a:t>
            </a:r>
            <a:endParaRPr lang="en-US" sz="1400" b="1" dirty="0">
              <a:solidFill>
                <a:srgbClr val="008000"/>
              </a:solidFill>
              <a:latin typeface="+mj-lt"/>
            </a:endParaRPr>
          </a:p>
        </p:txBody>
      </p:sp>
      <p:sp>
        <p:nvSpPr>
          <p:cNvPr id="22" name="TextBox 21"/>
          <p:cNvSpPr txBox="1"/>
          <p:nvPr/>
        </p:nvSpPr>
        <p:spPr>
          <a:xfrm>
            <a:off x="473635" y="1263789"/>
            <a:ext cx="5632450" cy="400050"/>
          </a:xfrm>
          <a:prstGeom prst="rect">
            <a:avLst/>
          </a:prstGeom>
          <a:noFill/>
        </p:spPr>
        <p:txBody>
          <a:bodyPr>
            <a:spAutoFit/>
          </a:bodyPr>
          <a:lstStyle/>
          <a:p>
            <a:pPr>
              <a:defRPr/>
            </a:pPr>
            <a:r>
              <a:rPr lang="en-US" sz="2000" b="1" dirty="0">
                <a:solidFill>
                  <a:schemeClr val="accent1">
                    <a:lumMod val="75000"/>
                  </a:schemeClr>
                </a:solidFill>
                <a:cs typeface="+mn-cs"/>
              </a:rPr>
              <a:t>Amy covers </a:t>
            </a:r>
            <a:r>
              <a:rPr lang="en-US" sz="2000" b="1" dirty="0" smtClean="0">
                <a:solidFill>
                  <a:schemeClr val="accent1">
                    <a:lumMod val="75000"/>
                  </a:schemeClr>
                </a:solidFill>
                <a:cs typeface="+mn-cs"/>
              </a:rPr>
              <a:t>a spouse </a:t>
            </a:r>
            <a:r>
              <a:rPr lang="en-US" sz="2000" b="1" dirty="0">
                <a:solidFill>
                  <a:schemeClr val="accent1">
                    <a:lumMod val="75000"/>
                  </a:schemeClr>
                </a:solidFill>
                <a:cs typeface="+mn-cs"/>
              </a:rPr>
              <a:t>and three dependents</a:t>
            </a:r>
          </a:p>
        </p:txBody>
      </p:sp>
      <p:pic>
        <p:nvPicPr>
          <p:cNvPr id="2" name="Picture 1" descr="empty bucket_silver.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51755" y="1942831"/>
            <a:ext cx="1347787" cy="1303682"/>
          </a:xfrm>
          <a:prstGeom prst="rect">
            <a:avLst/>
          </a:prstGeom>
        </p:spPr>
      </p:pic>
      <p:sp>
        <p:nvSpPr>
          <p:cNvPr id="41988" name="Rectangle 25"/>
          <p:cNvSpPr>
            <a:spLocks noChangeArrowheads="1"/>
          </p:cNvSpPr>
          <p:nvPr/>
        </p:nvSpPr>
        <p:spPr bwMode="auto">
          <a:xfrm>
            <a:off x="6651755" y="2404818"/>
            <a:ext cx="1347787" cy="749300"/>
          </a:xfrm>
          <a:prstGeom prst="rect">
            <a:avLst/>
          </a:prstGeom>
          <a:noFill/>
          <a:ln>
            <a:noFill/>
          </a:ln>
          <a:extLst/>
        </p:spPr>
        <p:txBody>
          <a:bodyPr anchor="ctr"/>
          <a:lstStyle/>
          <a:p>
            <a:pPr algn="ctr"/>
            <a:r>
              <a:rPr lang="en-US" sz="1400" dirty="0">
                <a:solidFill>
                  <a:srgbClr val="000000"/>
                </a:solidFill>
                <a:latin typeface="+mj-lt"/>
              </a:rPr>
              <a:t>$5,000</a:t>
            </a:r>
          </a:p>
        </p:txBody>
      </p:sp>
      <p:cxnSp>
        <p:nvCxnSpPr>
          <p:cNvPr id="43021" name="Straight Arrow Connector 53"/>
          <p:cNvCxnSpPr>
            <a:cxnSpLocks noChangeShapeType="1"/>
          </p:cNvCxnSpPr>
          <p:nvPr/>
        </p:nvCxnSpPr>
        <p:spPr bwMode="auto">
          <a:xfrm>
            <a:off x="7362825" y="1617553"/>
            <a:ext cx="0" cy="371442"/>
          </a:xfrm>
          <a:prstGeom prst="straightConnector1">
            <a:avLst/>
          </a:prstGeom>
          <a:noFill/>
          <a:ln w="19050" cmpd="sng">
            <a:solidFill>
              <a:srgbClr val="008000"/>
            </a:solidFill>
            <a:prstDash val="solid"/>
            <a:round/>
            <a:headEnd type="none"/>
            <a:tailEnd type="none" w="med" len="me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cxnSp>
      <p:cxnSp>
        <p:nvCxnSpPr>
          <p:cNvPr id="79" name="Straight Arrow Connector 53"/>
          <p:cNvCxnSpPr>
            <a:cxnSpLocks noChangeShapeType="1"/>
          </p:cNvCxnSpPr>
          <p:nvPr/>
        </p:nvCxnSpPr>
        <p:spPr bwMode="auto">
          <a:xfrm flipH="1">
            <a:off x="7577599" y="1626372"/>
            <a:ext cx="218666" cy="371442"/>
          </a:xfrm>
          <a:prstGeom prst="straightConnector1">
            <a:avLst/>
          </a:prstGeom>
          <a:noFill/>
          <a:ln w="19050" cmpd="sng">
            <a:solidFill>
              <a:srgbClr val="008000"/>
            </a:solidFill>
            <a:prstDash val="solid"/>
            <a:round/>
            <a:headEnd type="none"/>
            <a:tailEnd type="none" w="med" len="me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cxnSp>
      <p:cxnSp>
        <p:nvCxnSpPr>
          <p:cNvPr id="80" name="Straight Arrow Connector 53"/>
          <p:cNvCxnSpPr>
            <a:cxnSpLocks noChangeShapeType="1"/>
          </p:cNvCxnSpPr>
          <p:nvPr/>
        </p:nvCxnSpPr>
        <p:spPr bwMode="auto">
          <a:xfrm flipH="1">
            <a:off x="7765279" y="1617553"/>
            <a:ext cx="463218" cy="405009"/>
          </a:xfrm>
          <a:prstGeom prst="straightConnector1">
            <a:avLst/>
          </a:prstGeom>
          <a:noFill/>
          <a:ln w="19050" cmpd="sng">
            <a:solidFill>
              <a:srgbClr val="008000"/>
            </a:solidFill>
            <a:prstDash val="solid"/>
            <a:round/>
            <a:headEnd type="none"/>
            <a:tailEnd type="none" w="med" len="me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cxnSp>
      <p:cxnSp>
        <p:nvCxnSpPr>
          <p:cNvPr id="81" name="Straight Arrow Connector 53"/>
          <p:cNvCxnSpPr>
            <a:cxnSpLocks noChangeShapeType="1"/>
          </p:cNvCxnSpPr>
          <p:nvPr/>
        </p:nvCxnSpPr>
        <p:spPr bwMode="auto">
          <a:xfrm>
            <a:off x="6929603" y="1617553"/>
            <a:ext cx="188069" cy="384626"/>
          </a:xfrm>
          <a:prstGeom prst="straightConnector1">
            <a:avLst/>
          </a:prstGeom>
          <a:noFill/>
          <a:ln w="19050" cmpd="sng">
            <a:solidFill>
              <a:srgbClr val="008000"/>
            </a:solidFill>
            <a:prstDash val="solid"/>
            <a:round/>
            <a:headEnd type="none"/>
            <a:tailEnd type="none" w="med" len="me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cxnSp>
      <p:cxnSp>
        <p:nvCxnSpPr>
          <p:cNvPr id="82" name="Straight Arrow Connector 53"/>
          <p:cNvCxnSpPr>
            <a:cxnSpLocks noChangeShapeType="1"/>
          </p:cNvCxnSpPr>
          <p:nvPr/>
        </p:nvCxnSpPr>
        <p:spPr bwMode="auto">
          <a:xfrm>
            <a:off x="6521017" y="1635191"/>
            <a:ext cx="350124" cy="371442"/>
          </a:xfrm>
          <a:prstGeom prst="straightConnector1">
            <a:avLst/>
          </a:prstGeom>
          <a:noFill/>
          <a:ln w="19050" cmpd="sng">
            <a:solidFill>
              <a:srgbClr val="008000"/>
            </a:solidFill>
            <a:prstDash val="solid"/>
            <a:round/>
            <a:headEnd type="none"/>
            <a:tailEnd type="none" w="med" len="me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cxnSp>
      <p:sp>
        <p:nvSpPr>
          <p:cNvPr id="83" name="TextBox 45"/>
          <p:cNvSpPr txBox="1">
            <a:spLocks noChangeArrowheads="1"/>
          </p:cNvSpPr>
          <p:nvPr/>
        </p:nvSpPr>
        <p:spPr bwMode="auto">
          <a:xfrm>
            <a:off x="1346003" y="4680893"/>
            <a:ext cx="6435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dirty="0" smtClean="0">
                <a:solidFill>
                  <a:srgbClr val="008000"/>
                </a:solidFill>
                <a:latin typeface="+mj-lt"/>
              </a:rPr>
              <a:t>Amy</a:t>
            </a:r>
            <a:endParaRPr lang="en-US" sz="1400" b="1" dirty="0">
              <a:solidFill>
                <a:srgbClr val="008000"/>
              </a:solidFill>
              <a:latin typeface="+mj-lt"/>
            </a:endParaRPr>
          </a:p>
        </p:txBody>
      </p:sp>
      <p:pic>
        <p:nvPicPr>
          <p:cNvPr id="84" name="Picture 83" descr="empty bucket_silver.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3903" y="5261451"/>
            <a:ext cx="1347787" cy="1303682"/>
          </a:xfrm>
          <a:prstGeom prst="rect">
            <a:avLst/>
          </a:prstGeom>
        </p:spPr>
      </p:pic>
      <p:sp>
        <p:nvSpPr>
          <p:cNvPr id="85" name="Rectangle 25"/>
          <p:cNvSpPr>
            <a:spLocks noChangeArrowheads="1"/>
          </p:cNvSpPr>
          <p:nvPr/>
        </p:nvSpPr>
        <p:spPr bwMode="auto">
          <a:xfrm>
            <a:off x="993903" y="5723438"/>
            <a:ext cx="1347787" cy="749300"/>
          </a:xfrm>
          <a:prstGeom prst="rect">
            <a:avLst/>
          </a:prstGeom>
          <a:noFill/>
          <a:ln>
            <a:noFill/>
          </a:ln>
          <a:extLst/>
        </p:spPr>
        <p:txBody>
          <a:bodyPr anchor="ctr"/>
          <a:lstStyle/>
          <a:p>
            <a:pPr algn="ctr"/>
            <a:r>
              <a:rPr lang="en-US" sz="1400" dirty="0" smtClean="0">
                <a:solidFill>
                  <a:srgbClr val="000000"/>
                </a:solidFill>
                <a:latin typeface="+mj-lt"/>
              </a:rPr>
              <a:t>$1,000</a:t>
            </a:r>
            <a:endParaRPr lang="en-US" sz="1400" dirty="0">
              <a:solidFill>
                <a:srgbClr val="000000"/>
              </a:solidFill>
              <a:latin typeface="+mj-lt"/>
            </a:endParaRPr>
          </a:p>
        </p:txBody>
      </p:sp>
      <p:cxnSp>
        <p:nvCxnSpPr>
          <p:cNvPr id="86" name="Straight Arrow Connector 53"/>
          <p:cNvCxnSpPr>
            <a:cxnSpLocks noChangeShapeType="1"/>
          </p:cNvCxnSpPr>
          <p:nvPr/>
        </p:nvCxnSpPr>
        <p:spPr bwMode="auto">
          <a:xfrm>
            <a:off x="1704973" y="4953811"/>
            <a:ext cx="0" cy="371442"/>
          </a:xfrm>
          <a:prstGeom prst="straightConnector1">
            <a:avLst/>
          </a:prstGeom>
          <a:noFill/>
          <a:ln w="19050" cmpd="sng">
            <a:solidFill>
              <a:srgbClr val="008000"/>
            </a:solidFill>
            <a:prstDash val="solid"/>
            <a:round/>
            <a:headEnd type="none"/>
            <a:tailEnd type="none" w="med" len="me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cxnSp>
      <p:sp>
        <p:nvSpPr>
          <p:cNvPr id="89" name="TextBox 45"/>
          <p:cNvSpPr txBox="1">
            <a:spLocks noChangeArrowheads="1"/>
          </p:cNvSpPr>
          <p:nvPr/>
        </p:nvSpPr>
        <p:spPr bwMode="auto">
          <a:xfrm>
            <a:off x="2730966" y="4680893"/>
            <a:ext cx="6435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dirty="0" smtClean="0">
                <a:solidFill>
                  <a:srgbClr val="008000"/>
                </a:solidFill>
                <a:latin typeface="+mj-lt"/>
              </a:rPr>
              <a:t>Ted</a:t>
            </a:r>
            <a:endParaRPr lang="en-US" sz="1400" b="1" dirty="0">
              <a:solidFill>
                <a:srgbClr val="008000"/>
              </a:solidFill>
              <a:latin typeface="+mj-lt"/>
            </a:endParaRPr>
          </a:p>
        </p:txBody>
      </p:sp>
      <p:pic>
        <p:nvPicPr>
          <p:cNvPr id="90" name="Picture 89" descr="empty bucket_silver.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78866" y="5261451"/>
            <a:ext cx="1347787" cy="1303682"/>
          </a:xfrm>
          <a:prstGeom prst="rect">
            <a:avLst/>
          </a:prstGeom>
        </p:spPr>
      </p:pic>
      <p:sp>
        <p:nvSpPr>
          <p:cNvPr id="91" name="Rectangle 25"/>
          <p:cNvSpPr>
            <a:spLocks noChangeArrowheads="1"/>
          </p:cNvSpPr>
          <p:nvPr/>
        </p:nvSpPr>
        <p:spPr bwMode="auto">
          <a:xfrm>
            <a:off x="2378866" y="5723438"/>
            <a:ext cx="1347787" cy="749300"/>
          </a:xfrm>
          <a:prstGeom prst="rect">
            <a:avLst/>
          </a:prstGeom>
          <a:noFill/>
          <a:ln>
            <a:noFill/>
          </a:ln>
          <a:extLst/>
        </p:spPr>
        <p:txBody>
          <a:bodyPr anchor="ctr"/>
          <a:lstStyle/>
          <a:p>
            <a:pPr algn="ctr"/>
            <a:r>
              <a:rPr lang="en-US" sz="1400" dirty="0" smtClean="0">
                <a:solidFill>
                  <a:srgbClr val="000000"/>
                </a:solidFill>
                <a:latin typeface="+mj-lt"/>
              </a:rPr>
              <a:t>$800</a:t>
            </a:r>
            <a:endParaRPr lang="en-US" sz="1400" dirty="0">
              <a:solidFill>
                <a:srgbClr val="000000"/>
              </a:solidFill>
              <a:latin typeface="+mj-lt"/>
            </a:endParaRPr>
          </a:p>
        </p:txBody>
      </p:sp>
      <p:cxnSp>
        <p:nvCxnSpPr>
          <p:cNvPr id="92" name="Straight Arrow Connector 53"/>
          <p:cNvCxnSpPr>
            <a:cxnSpLocks noChangeShapeType="1"/>
          </p:cNvCxnSpPr>
          <p:nvPr/>
        </p:nvCxnSpPr>
        <p:spPr bwMode="auto">
          <a:xfrm>
            <a:off x="3054656" y="4953811"/>
            <a:ext cx="0" cy="371442"/>
          </a:xfrm>
          <a:prstGeom prst="straightConnector1">
            <a:avLst/>
          </a:prstGeom>
          <a:noFill/>
          <a:ln w="19050" cmpd="sng">
            <a:solidFill>
              <a:srgbClr val="008000"/>
            </a:solidFill>
            <a:prstDash val="solid"/>
            <a:round/>
            <a:headEnd type="none"/>
            <a:tailEnd type="none" w="med" len="me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cxnSp>
      <p:sp>
        <p:nvSpPr>
          <p:cNvPr id="94" name="TextBox 45"/>
          <p:cNvSpPr txBox="1">
            <a:spLocks noChangeArrowheads="1"/>
          </p:cNvSpPr>
          <p:nvPr/>
        </p:nvSpPr>
        <p:spPr bwMode="auto">
          <a:xfrm>
            <a:off x="4184218" y="4680893"/>
            <a:ext cx="6435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dirty="0" smtClean="0">
                <a:solidFill>
                  <a:srgbClr val="008000"/>
                </a:solidFill>
                <a:latin typeface="+mj-lt"/>
              </a:rPr>
              <a:t>Bob</a:t>
            </a:r>
            <a:endParaRPr lang="en-US" sz="1400" b="1" dirty="0">
              <a:solidFill>
                <a:srgbClr val="008000"/>
              </a:solidFill>
              <a:latin typeface="+mj-lt"/>
            </a:endParaRPr>
          </a:p>
        </p:txBody>
      </p:sp>
      <p:pic>
        <p:nvPicPr>
          <p:cNvPr id="95" name="Picture 94" descr="empty bucket_silver.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32118" y="5261451"/>
            <a:ext cx="1347787" cy="1303682"/>
          </a:xfrm>
          <a:prstGeom prst="rect">
            <a:avLst/>
          </a:prstGeom>
        </p:spPr>
      </p:pic>
      <p:sp>
        <p:nvSpPr>
          <p:cNvPr id="96" name="Rectangle 25"/>
          <p:cNvSpPr>
            <a:spLocks noChangeArrowheads="1"/>
          </p:cNvSpPr>
          <p:nvPr/>
        </p:nvSpPr>
        <p:spPr bwMode="auto">
          <a:xfrm>
            <a:off x="3832118" y="5723438"/>
            <a:ext cx="1347787" cy="749300"/>
          </a:xfrm>
          <a:prstGeom prst="rect">
            <a:avLst/>
          </a:prstGeom>
          <a:noFill/>
          <a:ln>
            <a:noFill/>
          </a:ln>
          <a:extLst/>
        </p:spPr>
        <p:txBody>
          <a:bodyPr anchor="ctr"/>
          <a:lstStyle/>
          <a:p>
            <a:pPr algn="ctr"/>
            <a:r>
              <a:rPr lang="en-US" sz="1400" dirty="0" smtClean="0">
                <a:solidFill>
                  <a:srgbClr val="000000"/>
                </a:solidFill>
                <a:latin typeface="+mj-lt"/>
              </a:rPr>
              <a:t>$600</a:t>
            </a:r>
            <a:endParaRPr lang="en-US" sz="1400" dirty="0">
              <a:solidFill>
                <a:srgbClr val="000000"/>
              </a:solidFill>
              <a:latin typeface="+mj-lt"/>
            </a:endParaRPr>
          </a:p>
        </p:txBody>
      </p:sp>
      <p:cxnSp>
        <p:nvCxnSpPr>
          <p:cNvPr id="97" name="Straight Arrow Connector 53"/>
          <p:cNvCxnSpPr>
            <a:cxnSpLocks noChangeShapeType="1"/>
          </p:cNvCxnSpPr>
          <p:nvPr/>
        </p:nvCxnSpPr>
        <p:spPr bwMode="auto">
          <a:xfrm>
            <a:off x="4507908" y="4953811"/>
            <a:ext cx="0" cy="371442"/>
          </a:xfrm>
          <a:prstGeom prst="straightConnector1">
            <a:avLst/>
          </a:prstGeom>
          <a:noFill/>
          <a:ln w="19050" cmpd="sng">
            <a:solidFill>
              <a:srgbClr val="008000"/>
            </a:solidFill>
            <a:prstDash val="solid"/>
            <a:round/>
            <a:headEnd type="none"/>
            <a:tailEnd type="none" w="med" len="me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cxnSp>
      <p:sp>
        <p:nvSpPr>
          <p:cNvPr id="99" name="TextBox 45"/>
          <p:cNvSpPr txBox="1">
            <a:spLocks noChangeArrowheads="1"/>
          </p:cNvSpPr>
          <p:nvPr/>
        </p:nvSpPr>
        <p:spPr bwMode="auto">
          <a:xfrm>
            <a:off x="5609884" y="4681052"/>
            <a:ext cx="6435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dirty="0" smtClean="0">
                <a:solidFill>
                  <a:srgbClr val="008000"/>
                </a:solidFill>
                <a:latin typeface="+mj-lt"/>
              </a:rPr>
              <a:t>Sue</a:t>
            </a:r>
            <a:endParaRPr lang="en-US" sz="1400" b="1" dirty="0">
              <a:solidFill>
                <a:srgbClr val="008000"/>
              </a:solidFill>
              <a:latin typeface="+mj-lt"/>
            </a:endParaRPr>
          </a:p>
        </p:txBody>
      </p:sp>
      <p:pic>
        <p:nvPicPr>
          <p:cNvPr id="100" name="Picture 99" descr="empty bucket_silver.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57784" y="5261610"/>
            <a:ext cx="1347787" cy="1303682"/>
          </a:xfrm>
          <a:prstGeom prst="rect">
            <a:avLst/>
          </a:prstGeom>
        </p:spPr>
      </p:pic>
      <p:sp>
        <p:nvSpPr>
          <p:cNvPr id="101" name="Rectangle 25"/>
          <p:cNvSpPr>
            <a:spLocks noChangeArrowheads="1"/>
          </p:cNvSpPr>
          <p:nvPr/>
        </p:nvSpPr>
        <p:spPr bwMode="auto">
          <a:xfrm>
            <a:off x="5257784" y="5723597"/>
            <a:ext cx="1347787" cy="749300"/>
          </a:xfrm>
          <a:prstGeom prst="rect">
            <a:avLst/>
          </a:prstGeom>
          <a:noFill/>
          <a:ln>
            <a:noFill/>
          </a:ln>
          <a:extLst/>
        </p:spPr>
        <p:txBody>
          <a:bodyPr anchor="ctr"/>
          <a:lstStyle/>
          <a:p>
            <a:pPr algn="ctr"/>
            <a:r>
              <a:rPr lang="en-US" sz="1400" dirty="0" smtClean="0">
                <a:solidFill>
                  <a:srgbClr val="000000"/>
                </a:solidFill>
                <a:latin typeface="+mj-lt"/>
              </a:rPr>
              <a:t>$400</a:t>
            </a:r>
            <a:endParaRPr lang="en-US" sz="1400" dirty="0">
              <a:solidFill>
                <a:srgbClr val="000000"/>
              </a:solidFill>
              <a:latin typeface="+mj-lt"/>
            </a:endParaRPr>
          </a:p>
        </p:txBody>
      </p:sp>
      <p:cxnSp>
        <p:nvCxnSpPr>
          <p:cNvPr id="102" name="Straight Arrow Connector 53"/>
          <p:cNvCxnSpPr>
            <a:cxnSpLocks noChangeShapeType="1"/>
          </p:cNvCxnSpPr>
          <p:nvPr/>
        </p:nvCxnSpPr>
        <p:spPr bwMode="auto">
          <a:xfrm>
            <a:off x="5933574" y="4953970"/>
            <a:ext cx="0" cy="371442"/>
          </a:xfrm>
          <a:prstGeom prst="straightConnector1">
            <a:avLst/>
          </a:prstGeom>
          <a:noFill/>
          <a:ln w="19050" cmpd="sng">
            <a:solidFill>
              <a:srgbClr val="008000"/>
            </a:solidFill>
            <a:prstDash val="solid"/>
            <a:round/>
            <a:headEnd type="none"/>
            <a:tailEnd type="none" w="med" len="me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cxnSp>
      <p:sp>
        <p:nvSpPr>
          <p:cNvPr id="104" name="TextBox 45"/>
          <p:cNvSpPr txBox="1">
            <a:spLocks noChangeArrowheads="1"/>
          </p:cNvSpPr>
          <p:nvPr/>
        </p:nvSpPr>
        <p:spPr bwMode="auto">
          <a:xfrm>
            <a:off x="7009157" y="4681270"/>
            <a:ext cx="6435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dirty="0" smtClean="0">
                <a:solidFill>
                  <a:srgbClr val="008000"/>
                </a:solidFill>
                <a:latin typeface="+mj-lt"/>
              </a:rPr>
              <a:t>Chris</a:t>
            </a:r>
            <a:endParaRPr lang="en-US" sz="1400" b="1" dirty="0">
              <a:solidFill>
                <a:srgbClr val="008000"/>
              </a:solidFill>
              <a:latin typeface="+mj-lt"/>
            </a:endParaRPr>
          </a:p>
        </p:txBody>
      </p:sp>
      <p:pic>
        <p:nvPicPr>
          <p:cNvPr id="105" name="Picture 104" descr="empty bucket_silver.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57057" y="5261828"/>
            <a:ext cx="1347787" cy="1303682"/>
          </a:xfrm>
          <a:prstGeom prst="rect">
            <a:avLst/>
          </a:prstGeom>
        </p:spPr>
      </p:pic>
      <p:sp>
        <p:nvSpPr>
          <p:cNvPr id="106" name="Rectangle 25"/>
          <p:cNvSpPr>
            <a:spLocks noChangeArrowheads="1"/>
          </p:cNvSpPr>
          <p:nvPr/>
        </p:nvSpPr>
        <p:spPr bwMode="auto">
          <a:xfrm>
            <a:off x="6657057" y="5723815"/>
            <a:ext cx="1347787" cy="749300"/>
          </a:xfrm>
          <a:prstGeom prst="rect">
            <a:avLst/>
          </a:prstGeom>
          <a:noFill/>
          <a:ln>
            <a:noFill/>
          </a:ln>
          <a:extLst/>
        </p:spPr>
        <p:txBody>
          <a:bodyPr anchor="ctr"/>
          <a:lstStyle/>
          <a:p>
            <a:pPr algn="ctr"/>
            <a:r>
              <a:rPr lang="en-US" sz="1400" dirty="0" smtClean="0">
                <a:solidFill>
                  <a:srgbClr val="000000"/>
                </a:solidFill>
                <a:latin typeface="+mj-lt"/>
              </a:rPr>
              <a:t>$200</a:t>
            </a:r>
            <a:endParaRPr lang="en-US" sz="1400" dirty="0">
              <a:solidFill>
                <a:srgbClr val="000000"/>
              </a:solidFill>
              <a:latin typeface="+mj-lt"/>
            </a:endParaRPr>
          </a:p>
        </p:txBody>
      </p:sp>
      <p:cxnSp>
        <p:nvCxnSpPr>
          <p:cNvPr id="107" name="Straight Arrow Connector 53"/>
          <p:cNvCxnSpPr>
            <a:cxnSpLocks noChangeShapeType="1"/>
          </p:cNvCxnSpPr>
          <p:nvPr/>
        </p:nvCxnSpPr>
        <p:spPr bwMode="auto">
          <a:xfrm>
            <a:off x="7368127" y="4954188"/>
            <a:ext cx="0" cy="371442"/>
          </a:xfrm>
          <a:prstGeom prst="straightConnector1">
            <a:avLst/>
          </a:prstGeom>
          <a:noFill/>
          <a:ln w="19050" cmpd="sng">
            <a:solidFill>
              <a:srgbClr val="008000"/>
            </a:solidFill>
            <a:prstDash val="solid"/>
            <a:round/>
            <a:headEnd type="none"/>
            <a:tailEnd type="none" w="med" len="me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cxn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
          <p:cNvSpPr>
            <a:spLocks noGrp="1" noChangeArrowheads="1"/>
          </p:cNvSpPr>
          <p:nvPr>
            <p:ph type="title"/>
          </p:nvPr>
        </p:nvSpPr>
        <p:spPr>
          <a:xfrm>
            <a:off x="457200" y="403806"/>
            <a:ext cx="8229600" cy="572073"/>
          </a:xfrm>
          <a:noFill/>
        </p:spPr>
        <p:txBody>
          <a:bodyPr>
            <a:normAutofit fontScale="90000"/>
          </a:bodyPr>
          <a:lstStyle/>
          <a:p>
            <a:pPr eaLnBrk="1" hangingPunct="1"/>
            <a:r>
              <a:rPr lang="en-US" sz="3600" dirty="0" smtClean="0"/>
              <a:t>Enrolling for the first time</a:t>
            </a:r>
          </a:p>
        </p:txBody>
      </p:sp>
      <p:sp>
        <p:nvSpPr>
          <p:cNvPr id="103427" name="Rectangle 8"/>
          <p:cNvSpPr>
            <a:spLocks noGrp="1" noChangeArrowheads="1"/>
          </p:cNvSpPr>
          <p:nvPr>
            <p:ph idx="1"/>
          </p:nvPr>
        </p:nvSpPr>
        <p:spPr>
          <a:xfrm>
            <a:off x="477045" y="1243252"/>
            <a:ext cx="8229600" cy="4572000"/>
          </a:xfrm>
          <a:ln>
            <a:noFill/>
          </a:ln>
        </p:spPr>
        <p:style>
          <a:lnRef idx="2">
            <a:schemeClr val="accent3"/>
          </a:lnRef>
          <a:fillRef idx="1">
            <a:schemeClr val="lt1"/>
          </a:fillRef>
          <a:effectRef idx="0">
            <a:schemeClr val="accent3"/>
          </a:effectRef>
          <a:fontRef idx="minor">
            <a:schemeClr val="dk1"/>
          </a:fontRef>
        </p:style>
        <p:txBody>
          <a:bodyPr>
            <a:normAutofit/>
          </a:bodyPr>
          <a:lstStyle/>
          <a:p>
            <a:pPr marL="228600" indent="-228600" eaLnBrk="1" hangingPunct="1">
              <a:spcBef>
                <a:spcPts val="600"/>
              </a:spcBef>
            </a:pPr>
            <a:r>
              <a:rPr lang="en-US" sz="2000" dirty="0" smtClean="0"/>
              <a:t>The enrollment must be completed before:</a:t>
            </a:r>
          </a:p>
          <a:p>
            <a:pPr marL="502920" lvl="1" indent="-228600" eaLnBrk="1" hangingPunct="1">
              <a:spcBef>
                <a:spcPts val="600"/>
              </a:spcBef>
            </a:pPr>
            <a:r>
              <a:rPr lang="en-US" sz="2000" dirty="0" smtClean="0"/>
              <a:t>The end of the plan enrollment period, or</a:t>
            </a:r>
          </a:p>
          <a:p>
            <a:pPr marL="502920" lvl="1" indent="-228600" eaLnBrk="1" hangingPunct="1">
              <a:spcBef>
                <a:spcPts val="600"/>
              </a:spcBef>
            </a:pPr>
            <a:r>
              <a:rPr lang="en-US" sz="2000" dirty="0" smtClean="0"/>
              <a:t>31 calendar days after the employee’s actively-at-work date, or</a:t>
            </a:r>
          </a:p>
          <a:p>
            <a:pPr marL="502920" lvl="1" indent="-228600" eaLnBrk="1" hangingPunct="1">
              <a:spcBef>
                <a:spcPts val="600"/>
              </a:spcBef>
            </a:pPr>
            <a:r>
              <a:rPr lang="en-US" sz="2000" dirty="0" smtClean="0"/>
              <a:t>31 calendar days after a special enrollment event</a:t>
            </a:r>
          </a:p>
          <a:p>
            <a:pPr marL="228600" indent="-228600" eaLnBrk="1" hangingPunct="1">
              <a:spcBef>
                <a:spcPts val="600"/>
              </a:spcBef>
            </a:pPr>
            <a:r>
              <a:rPr lang="en-US" sz="2000" dirty="0" smtClean="0"/>
              <a:t>New hires may choose their effective date of coverage </a:t>
            </a:r>
          </a:p>
          <a:p>
            <a:pPr marL="502920" lvl="1" eaLnBrk="1" hangingPunct="1"/>
            <a:r>
              <a:rPr lang="en-US" sz="2000" dirty="0" smtClean="0"/>
              <a:t>Actively-at-work date, or </a:t>
            </a:r>
          </a:p>
          <a:p>
            <a:pPr marL="502920" lvl="1" eaLnBrk="1" hangingPunct="1"/>
            <a:r>
              <a:rPr lang="en-US" sz="2000" dirty="0" smtClean="0"/>
              <a:t>First of the month following their actively-at-work date</a:t>
            </a:r>
          </a:p>
        </p:txBody>
      </p:sp>
      <p:sp>
        <p:nvSpPr>
          <p:cNvPr id="6" name="AutoShape 7"/>
          <p:cNvSpPr>
            <a:spLocks noChangeArrowheads="1"/>
          </p:cNvSpPr>
          <p:nvPr/>
        </p:nvSpPr>
        <p:spPr bwMode="auto">
          <a:xfrm>
            <a:off x="569912" y="4410717"/>
            <a:ext cx="8116887" cy="890588"/>
          </a:xfrm>
          <a:prstGeom prst="roundRect">
            <a:avLst>
              <a:gd name="adj" fmla="val 19250"/>
            </a:avLst>
          </a:prstGeom>
          <a:solidFill>
            <a:srgbClr val="376092"/>
          </a:solidFill>
          <a:ln w="12700">
            <a:solidFill>
              <a:schemeClr val="bg1"/>
            </a:solidFill>
            <a:round/>
            <a:headEnd/>
            <a:tailEnd/>
          </a:ln>
          <a:effectLst>
            <a:prstShdw prst="shdw17" dist="17961" dir="2700000">
              <a:schemeClr val="bg1">
                <a:gamma/>
                <a:shade val="60000"/>
                <a:invGamma/>
              </a:schemeClr>
            </a:prstShdw>
          </a:effectLst>
          <a:scene3d>
            <a:camera prst="orthographicFront"/>
            <a:lightRig rig="threePt" dir="t"/>
          </a:scene3d>
          <a:sp3d>
            <a:bevelT/>
          </a:sp3d>
        </p:spPr>
        <p:txBody>
          <a:bodyPr anchor="ctr" anchorCtr="1"/>
          <a:lstStyle/>
          <a:p>
            <a:pPr algn="ctr">
              <a:lnSpc>
                <a:spcPct val="90000"/>
              </a:lnSpc>
              <a:spcBef>
                <a:spcPct val="20000"/>
              </a:spcBef>
              <a:buClr>
                <a:srgbClr val="5A471B"/>
              </a:buClr>
              <a:defRPr/>
            </a:pPr>
            <a:r>
              <a:rPr lang="en-US" b="1" dirty="0">
                <a:solidFill>
                  <a:schemeClr val="bg1"/>
                </a:solidFill>
              </a:rPr>
              <a:t>Full premium for the month will be due if choosing actively-at-work date; premiums are not pro-rated</a:t>
            </a:r>
          </a:p>
        </p:txBody>
      </p:sp>
    </p:spTree>
    <p:extLst>
      <p:ext uri="{BB962C8B-B14F-4D97-AF65-F5344CB8AC3E}">
        <p14:creationId xmlns:p14="http://schemas.microsoft.com/office/powerpoint/2010/main" val="21672077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4870"/>
            <a:ext cx="8229600" cy="1143000"/>
          </a:xfrm>
        </p:spPr>
        <p:txBody>
          <a:bodyPr>
            <a:normAutofit/>
          </a:bodyPr>
          <a:lstStyle/>
          <a:p>
            <a:r>
              <a:rPr lang="en-US" dirty="0" smtClean="0"/>
              <a:t>Enrolling in the Plan – Returning enrollee</a:t>
            </a:r>
            <a:br>
              <a:rPr lang="en-US" dirty="0" smtClean="0"/>
            </a:br>
            <a:r>
              <a:rPr lang="en-US" dirty="0" smtClean="0"/>
              <a:t>Returning Enrollee</a:t>
            </a:r>
            <a:endParaRPr lang="en-US" dirty="0"/>
          </a:p>
        </p:txBody>
      </p:sp>
      <p:sp>
        <p:nvSpPr>
          <p:cNvPr id="4" name="Rectangle 3"/>
          <p:cNvSpPr/>
          <p:nvPr/>
        </p:nvSpPr>
        <p:spPr>
          <a:xfrm>
            <a:off x="2286000" y="-24379382"/>
            <a:ext cx="4572000" cy="646331"/>
          </a:xfrm>
          <a:prstGeom prst="rect">
            <a:avLst/>
          </a:prstGeom>
        </p:spPr>
        <p:txBody>
          <a:bodyPr>
            <a:spAutoFit/>
          </a:bodyPr>
          <a:lstStyle/>
          <a:p>
            <a:pPr lvl="1"/>
            <a:endParaRPr lang="en-US" dirty="0"/>
          </a:p>
          <a:p>
            <a:pPr lvl="1"/>
            <a:endParaRPr lang="en-US" dirty="0"/>
          </a:p>
        </p:txBody>
      </p:sp>
      <p:sp>
        <p:nvSpPr>
          <p:cNvPr id="5" name="Rectangle 4"/>
          <p:cNvSpPr/>
          <p:nvPr/>
        </p:nvSpPr>
        <p:spPr>
          <a:xfrm>
            <a:off x="490275" y="1260928"/>
            <a:ext cx="8909535" cy="5549211"/>
          </a:xfrm>
          <a:prstGeom prst="rect">
            <a:avLst/>
          </a:prstGeom>
        </p:spPr>
        <p:txBody>
          <a:bodyPr>
            <a:spAutoFit/>
          </a:bodyPr>
          <a:lstStyle/>
          <a:p>
            <a:pPr marL="0" lvl="1"/>
            <a:r>
              <a:rPr lang="en-US" sz="2200" b="1" dirty="0" smtClean="0">
                <a:solidFill>
                  <a:schemeClr val="accent1">
                    <a:lumMod val="75000"/>
                  </a:schemeClr>
                </a:solidFill>
              </a:rPr>
              <a:t>If </a:t>
            </a:r>
            <a:r>
              <a:rPr lang="en-US" sz="2200" b="1" dirty="0">
                <a:solidFill>
                  <a:schemeClr val="accent1">
                    <a:lumMod val="75000"/>
                  </a:schemeClr>
                </a:solidFill>
              </a:rPr>
              <a:t>you are an </a:t>
            </a:r>
            <a:r>
              <a:rPr lang="en-US" sz="2200" b="1" dirty="0" smtClean="0">
                <a:solidFill>
                  <a:schemeClr val="accent1">
                    <a:lumMod val="75000"/>
                  </a:schemeClr>
                </a:solidFill>
              </a:rPr>
              <a:t>returning enrollee and would like to make changes:  </a:t>
            </a:r>
          </a:p>
          <a:p>
            <a:pPr marL="0" lvl="1">
              <a:lnSpc>
                <a:spcPct val="90000"/>
              </a:lnSpc>
              <a:spcBef>
                <a:spcPts val="600"/>
              </a:spcBef>
            </a:pPr>
            <a:r>
              <a:rPr lang="en-US" dirty="0" smtClean="0"/>
              <a:t>Log in to </a:t>
            </a:r>
            <a:r>
              <a:rPr lang="en-US" dirty="0"/>
              <a:t>the WellSystems Enrollment Portal using your username and password </a:t>
            </a:r>
            <a:r>
              <a:rPr lang="en-US" dirty="0" smtClean="0"/>
              <a:t/>
            </a:r>
            <a:br>
              <a:rPr lang="en-US" dirty="0" smtClean="0"/>
            </a:br>
            <a:r>
              <a:rPr lang="en-US" dirty="0" smtClean="0"/>
              <a:t>you </a:t>
            </a:r>
            <a:r>
              <a:rPr lang="en-US" dirty="0"/>
              <a:t>created during </a:t>
            </a:r>
            <a:r>
              <a:rPr lang="en-US" dirty="0" smtClean="0"/>
              <a:t>registration</a:t>
            </a:r>
            <a:endParaRPr lang="en-US" dirty="0"/>
          </a:p>
          <a:p>
            <a:pPr marL="0" lvl="1">
              <a:spcBef>
                <a:spcPts val="600"/>
              </a:spcBef>
            </a:pPr>
            <a:r>
              <a:rPr lang="en-US" dirty="0"/>
              <a:t>Complete the </a:t>
            </a:r>
            <a:r>
              <a:rPr lang="en-US" dirty="0" smtClean="0"/>
              <a:t>fields – remember (</a:t>
            </a:r>
            <a:r>
              <a:rPr lang="en-US" dirty="0" smtClean="0">
                <a:solidFill>
                  <a:srgbClr val="FF0000"/>
                </a:solidFill>
              </a:rPr>
              <a:t>*</a:t>
            </a:r>
            <a:r>
              <a:rPr lang="en-US" dirty="0" smtClean="0"/>
              <a:t> indicates </a:t>
            </a:r>
            <a:r>
              <a:rPr lang="en-US" dirty="0"/>
              <a:t>that it is a mandatory </a:t>
            </a:r>
            <a:r>
              <a:rPr lang="en-US" dirty="0" smtClean="0"/>
              <a:t>field)</a:t>
            </a:r>
            <a:endParaRPr lang="en-US" dirty="0"/>
          </a:p>
          <a:p>
            <a:pPr marL="0" lvl="1">
              <a:spcBef>
                <a:spcPts val="600"/>
              </a:spcBef>
            </a:pPr>
            <a:r>
              <a:rPr lang="en-US" dirty="0"/>
              <a:t>Click save and continue to the dependent </a:t>
            </a:r>
            <a:r>
              <a:rPr lang="en-US" dirty="0" smtClean="0"/>
              <a:t>page, </a:t>
            </a:r>
            <a:r>
              <a:rPr lang="en-US" dirty="0"/>
              <a:t>if </a:t>
            </a:r>
            <a:r>
              <a:rPr lang="en-US" dirty="0" smtClean="0"/>
              <a:t>applicable</a:t>
            </a:r>
            <a:endParaRPr lang="en-US" dirty="0"/>
          </a:p>
          <a:p>
            <a:pPr marL="0" lvl="1">
              <a:lnSpc>
                <a:spcPct val="90000"/>
              </a:lnSpc>
              <a:spcAft>
                <a:spcPts val="600"/>
              </a:spcAft>
            </a:pPr>
            <a:r>
              <a:rPr lang="en-US" dirty="0"/>
              <a:t>If there are no dependents to </a:t>
            </a:r>
            <a:r>
              <a:rPr lang="en-US" dirty="0" smtClean="0"/>
              <a:t>enroll, check, </a:t>
            </a:r>
            <a:r>
              <a:rPr lang="en-US" dirty="0"/>
              <a:t>“I do not wish to or need to cover </a:t>
            </a:r>
            <a:r>
              <a:rPr lang="en-US" dirty="0" smtClean="0"/>
              <a:t>dependents”</a:t>
            </a:r>
          </a:p>
          <a:p>
            <a:pPr marL="285750" lvl="1" indent="-285750">
              <a:lnSpc>
                <a:spcPct val="90000"/>
              </a:lnSpc>
              <a:spcBef>
                <a:spcPct val="25000"/>
              </a:spcBef>
              <a:buFont typeface="Lucida Grande"/>
              <a:buChar char="—"/>
            </a:pPr>
            <a:r>
              <a:rPr lang="en-US" dirty="0" smtClean="0"/>
              <a:t> Add </a:t>
            </a:r>
            <a:r>
              <a:rPr lang="en-US" dirty="0"/>
              <a:t>or drop dependents</a:t>
            </a:r>
          </a:p>
          <a:p>
            <a:pPr marL="285750" lvl="1" indent="-285750">
              <a:lnSpc>
                <a:spcPct val="90000"/>
              </a:lnSpc>
              <a:spcBef>
                <a:spcPct val="25000"/>
              </a:spcBef>
              <a:buFont typeface="Lucida Grande"/>
              <a:buChar char="—"/>
            </a:pPr>
            <a:r>
              <a:rPr lang="en-US" dirty="0" smtClean="0"/>
              <a:t> Select </a:t>
            </a:r>
            <a:r>
              <a:rPr lang="en-US" dirty="0"/>
              <a:t>a different TRS-ActiveCare </a:t>
            </a:r>
            <a:r>
              <a:rPr lang="en-US" dirty="0" smtClean="0"/>
              <a:t>plan option</a:t>
            </a:r>
          </a:p>
          <a:p>
            <a:pPr marL="285750" lvl="1" indent="-285750">
              <a:lnSpc>
                <a:spcPct val="90000"/>
              </a:lnSpc>
              <a:spcBef>
                <a:spcPct val="25000"/>
              </a:spcBef>
              <a:buFont typeface="Lucida Grande"/>
              <a:buChar char="—"/>
            </a:pPr>
            <a:r>
              <a:rPr lang="en-US" dirty="0" smtClean="0"/>
              <a:t> Cancel </a:t>
            </a:r>
            <a:r>
              <a:rPr lang="en-US" dirty="0"/>
              <a:t>and/or decline coverage </a:t>
            </a:r>
            <a:endParaRPr lang="en-US" dirty="0" smtClean="0"/>
          </a:p>
          <a:p>
            <a:pPr marL="285750" lvl="1" indent="-285750">
              <a:lnSpc>
                <a:spcPct val="90000"/>
              </a:lnSpc>
              <a:spcBef>
                <a:spcPct val="25000"/>
              </a:spcBef>
              <a:buFont typeface="Lucida Grande"/>
              <a:buChar char="—"/>
            </a:pPr>
            <a:r>
              <a:rPr lang="en-US" dirty="0"/>
              <a:t> </a:t>
            </a:r>
            <a:r>
              <a:rPr lang="en-US" dirty="0" smtClean="0"/>
              <a:t>Update </a:t>
            </a:r>
            <a:r>
              <a:rPr lang="en-US" dirty="0"/>
              <a:t>name, address or any other demographic </a:t>
            </a:r>
            <a:r>
              <a:rPr lang="en-US" dirty="0" smtClean="0"/>
              <a:t>information</a:t>
            </a:r>
          </a:p>
          <a:p>
            <a:pPr marL="742950" lvl="1" indent="-285750">
              <a:lnSpc>
                <a:spcPct val="90000"/>
              </a:lnSpc>
              <a:spcBef>
                <a:spcPct val="25000"/>
              </a:spcBef>
              <a:buFontTx/>
              <a:buChar char="-"/>
            </a:pPr>
            <a:endParaRPr lang="en-US" dirty="0"/>
          </a:p>
          <a:p>
            <a:pPr lvl="1">
              <a:lnSpc>
                <a:spcPct val="90000"/>
              </a:lnSpc>
              <a:spcBef>
                <a:spcPct val="25000"/>
              </a:spcBef>
            </a:pPr>
            <a:endParaRPr lang="en-US" b="1" dirty="0" smtClean="0">
              <a:solidFill>
                <a:srgbClr val="008000"/>
              </a:solidFill>
            </a:endParaRPr>
          </a:p>
          <a:p>
            <a:pPr lvl="1">
              <a:lnSpc>
                <a:spcPct val="90000"/>
              </a:lnSpc>
              <a:spcBef>
                <a:spcPct val="25000"/>
              </a:spcBef>
            </a:pPr>
            <a:endParaRPr lang="en-US" b="1" dirty="0" smtClean="0">
              <a:solidFill>
                <a:srgbClr val="008000"/>
              </a:solidFill>
            </a:endParaRPr>
          </a:p>
          <a:p>
            <a:pPr lvl="1">
              <a:lnSpc>
                <a:spcPct val="90000"/>
              </a:lnSpc>
              <a:spcBef>
                <a:spcPct val="25000"/>
              </a:spcBef>
            </a:pPr>
            <a:endParaRPr lang="en-US" b="1" dirty="0">
              <a:solidFill>
                <a:srgbClr val="008000"/>
              </a:solidFill>
            </a:endParaRPr>
          </a:p>
          <a:p>
            <a:pPr lvl="1">
              <a:lnSpc>
                <a:spcPct val="90000"/>
              </a:lnSpc>
              <a:spcBef>
                <a:spcPct val="25000"/>
              </a:spcBef>
            </a:pPr>
            <a:endParaRPr lang="en-US" b="1" dirty="0" smtClean="0">
              <a:solidFill>
                <a:srgbClr val="008000"/>
              </a:solidFill>
            </a:endParaRPr>
          </a:p>
          <a:p>
            <a:pPr lvl="1">
              <a:lnSpc>
                <a:spcPct val="90000"/>
              </a:lnSpc>
              <a:spcBef>
                <a:spcPct val="25000"/>
              </a:spcBef>
            </a:pPr>
            <a:endParaRPr lang="en-US" b="1" dirty="0">
              <a:solidFill>
                <a:srgbClr val="008000"/>
              </a:solidFill>
            </a:endParaRPr>
          </a:p>
          <a:p>
            <a:pPr lvl="1">
              <a:lnSpc>
                <a:spcPct val="90000"/>
              </a:lnSpc>
              <a:spcBef>
                <a:spcPct val="25000"/>
              </a:spcBef>
            </a:pPr>
            <a:endParaRPr lang="en-US" dirty="0"/>
          </a:p>
        </p:txBody>
      </p:sp>
      <p:sp>
        <p:nvSpPr>
          <p:cNvPr id="6" name="AutoShape 7"/>
          <p:cNvSpPr>
            <a:spLocks noChangeArrowheads="1"/>
          </p:cNvSpPr>
          <p:nvPr/>
        </p:nvSpPr>
        <p:spPr bwMode="auto">
          <a:xfrm>
            <a:off x="569913" y="5119144"/>
            <a:ext cx="8104187" cy="890588"/>
          </a:xfrm>
          <a:prstGeom prst="roundRect">
            <a:avLst>
              <a:gd name="adj" fmla="val 19250"/>
            </a:avLst>
          </a:prstGeom>
          <a:solidFill>
            <a:schemeClr val="accent1">
              <a:lumMod val="75000"/>
            </a:schemeClr>
          </a:solidFill>
          <a:ln w="12700">
            <a:solidFill>
              <a:schemeClr val="bg1"/>
            </a:solidFill>
            <a:round/>
            <a:headEnd/>
            <a:tailEnd/>
          </a:ln>
          <a:effectLst>
            <a:prstShdw prst="shdw17" dist="17961" dir="2700000">
              <a:schemeClr val="bg1">
                <a:gamma/>
                <a:shade val="60000"/>
                <a:invGamma/>
              </a:schemeClr>
            </a:prstShdw>
          </a:effectLst>
          <a:scene3d>
            <a:camera prst="orthographicFront"/>
            <a:lightRig rig="threePt" dir="t"/>
          </a:scene3d>
          <a:sp3d>
            <a:bevelT/>
          </a:sp3d>
        </p:spPr>
        <p:txBody>
          <a:bodyPr anchor="ctr" anchorCtr="1"/>
          <a:lstStyle/>
          <a:p>
            <a:pPr algn="ctr">
              <a:lnSpc>
                <a:spcPct val="90000"/>
              </a:lnSpc>
              <a:spcBef>
                <a:spcPct val="20000"/>
              </a:spcBef>
              <a:buClr>
                <a:srgbClr val="5A471B"/>
              </a:buClr>
              <a:defRPr/>
            </a:pPr>
            <a:r>
              <a:rPr lang="en-US" b="1" dirty="0" smtClean="0">
                <a:solidFill>
                  <a:schemeClr val="bg1"/>
                </a:solidFill>
              </a:rPr>
              <a:t>Current enrollees in ActiveCare 3 will automatically be enrolled in ActiveCare 2, effective September 1, 2014</a:t>
            </a:r>
            <a:endParaRPr lang="en-US" b="1" dirty="0">
              <a:solidFill>
                <a:schemeClr val="bg1"/>
              </a:solidFill>
            </a:endParaRPr>
          </a:p>
        </p:txBody>
      </p:sp>
    </p:spTree>
    <p:extLst>
      <p:ext uri="{BB962C8B-B14F-4D97-AF65-F5344CB8AC3E}">
        <p14:creationId xmlns:p14="http://schemas.microsoft.com/office/powerpoint/2010/main" val="3393789155"/>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43787" y="390912"/>
            <a:ext cx="8732837" cy="584964"/>
          </a:xfrm>
          <a:noFill/>
        </p:spPr>
        <p:txBody>
          <a:bodyPr>
            <a:normAutofit/>
          </a:bodyPr>
          <a:lstStyle/>
          <a:p>
            <a:pPr eaLnBrk="1" hangingPunct="1"/>
            <a:r>
              <a:rPr lang="en-US" sz="3200" dirty="0" smtClean="0"/>
              <a:t>Making changes/special enrollment events</a:t>
            </a:r>
          </a:p>
        </p:txBody>
      </p:sp>
      <p:sp>
        <p:nvSpPr>
          <p:cNvPr id="6" name="Rectangle 10"/>
          <p:cNvSpPr txBox="1">
            <a:spLocks noChangeArrowheads="1"/>
          </p:cNvSpPr>
          <p:nvPr/>
        </p:nvSpPr>
        <p:spPr bwMode="auto">
          <a:xfrm>
            <a:off x="477303" y="1257744"/>
            <a:ext cx="8732837" cy="4419600"/>
          </a:xfrm>
          <a:prstGeom prst="rect">
            <a:avLst/>
          </a:prstGeom>
          <a:noFill/>
          <a:ln>
            <a:noFill/>
          </a:ln>
          <a:extLst/>
        </p:spPr>
        <p:style>
          <a:lnRef idx="2">
            <a:schemeClr val="accent3"/>
          </a:lnRef>
          <a:fillRef idx="1">
            <a:schemeClr val="lt1"/>
          </a:fillRef>
          <a:effectRef idx="0">
            <a:schemeClr val="accent3"/>
          </a:effectRef>
          <a:fontRef idx="minor">
            <a:schemeClr val="dk1"/>
          </a:fontRef>
        </p:style>
        <p:txBody>
          <a:bodyPr/>
          <a:lstStyle>
            <a:lvl1pPr marL="285750" indent="-285750" algn="l" rtl="0" eaLnBrk="0" fontAlgn="base" hangingPunct="0">
              <a:spcBef>
                <a:spcPct val="60000"/>
              </a:spcBef>
              <a:spcAft>
                <a:spcPct val="0"/>
              </a:spcAft>
              <a:buClr>
                <a:schemeClr val="accent2"/>
              </a:buClr>
              <a:buSzPct val="120000"/>
              <a:buChar char="•"/>
              <a:defRPr sz="2200">
                <a:solidFill>
                  <a:schemeClr val="tx1"/>
                </a:solidFill>
                <a:latin typeface="+mn-lt"/>
                <a:ea typeface="+mn-ea"/>
                <a:cs typeface="+mn-cs"/>
              </a:defRPr>
            </a:lvl1pPr>
            <a:lvl2pPr marL="687388" indent="-228600" algn="l" rtl="0" eaLnBrk="0" fontAlgn="base" hangingPunct="0">
              <a:spcBef>
                <a:spcPct val="30000"/>
              </a:spcBef>
              <a:spcAft>
                <a:spcPct val="0"/>
              </a:spcAft>
              <a:buFont typeface="Arial" charset="0"/>
              <a:buChar char="–"/>
              <a:defRPr>
                <a:solidFill>
                  <a:schemeClr val="tx1"/>
                </a:solidFill>
                <a:latin typeface="+mn-lt"/>
              </a:defRPr>
            </a:lvl2pPr>
            <a:lvl3pPr marL="1141413" indent="-227013" algn="l" rtl="0" eaLnBrk="0" fontAlgn="base" hangingPunct="0">
              <a:spcBef>
                <a:spcPct val="20000"/>
              </a:spcBef>
              <a:spcAft>
                <a:spcPct val="0"/>
              </a:spcAft>
              <a:buClr>
                <a:schemeClr val="tx1"/>
              </a:buClr>
              <a:buChar char="•"/>
              <a:defRPr sz="1600">
                <a:solidFill>
                  <a:schemeClr val="tx1"/>
                </a:solidFill>
                <a:latin typeface="+mn-lt"/>
              </a:defRPr>
            </a:lvl3pPr>
            <a:lvl4pPr marL="1600200" indent="-228600" algn="l" rtl="0" eaLnBrk="0" fontAlgn="base" hangingPunct="0">
              <a:spcBef>
                <a:spcPct val="20000"/>
              </a:spcBef>
              <a:spcAft>
                <a:spcPct val="0"/>
              </a:spcAft>
              <a:buClr>
                <a:schemeClr val="bg2"/>
              </a:buClr>
              <a:buFont typeface="Arial" charset="0"/>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eaLnBrk="1" hangingPunct="1">
              <a:buFontTx/>
              <a:buNone/>
              <a:defRPr/>
            </a:pPr>
            <a:r>
              <a:rPr lang="en-US" dirty="0" smtClean="0"/>
              <a:t>Enrollees </a:t>
            </a:r>
            <a:r>
              <a:rPr lang="en-US" b="1" dirty="0" smtClean="0"/>
              <a:t>may be able to enroll for coverage, change plan options </a:t>
            </a:r>
            <a:br>
              <a:rPr lang="en-US" b="1" dirty="0" smtClean="0"/>
            </a:br>
            <a:r>
              <a:rPr lang="en-US" b="1" dirty="0" smtClean="0"/>
              <a:t>or change the dependents cove</a:t>
            </a:r>
            <a:r>
              <a:rPr lang="en-US" b="1" dirty="0" smtClean="0">
                <a:solidFill>
                  <a:srgbClr val="000000"/>
                </a:solidFill>
              </a:rPr>
              <a:t>red</a:t>
            </a:r>
            <a:r>
              <a:rPr lang="en-US" b="1" dirty="0" smtClean="0">
                <a:solidFill>
                  <a:schemeClr val="accent2"/>
                </a:solidFill>
              </a:rPr>
              <a:t> </a:t>
            </a:r>
            <a:r>
              <a:rPr lang="en-US" dirty="0" smtClean="0"/>
              <a:t>during the plan year </a:t>
            </a:r>
            <a:r>
              <a:rPr lang="en-US" b="1" dirty="0" smtClean="0">
                <a:solidFill>
                  <a:srgbClr val="000000"/>
                </a:solidFill>
              </a:rPr>
              <a:t>within 31 days </a:t>
            </a:r>
            <a:r>
              <a:rPr lang="en-US" dirty="0" smtClean="0"/>
              <a:t>after a special enrollment event occurs</a:t>
            </a:r>
            <a:endParaRPr lang="en-US" b="1" dirty="0"/>
          </a:p>
          <a:p>
            <a:pPr marL="228600" indent="-228600">
              <a:spcBef>
                <a:spcPts val="1200"/>
              </a:spcBef>
              <a:buClr>
                <a:srgbClr val="008000"/>
              </a:buClr>
              <a:buSzPct val="100000"/>
              <a:defRPr/>
            </a:pPr>
            <a:r>
              <a:rPr lang="en-US" dirty="0">
                <a:solidFill>
                  <a:srgbClr val="000000"/>
                </a:solidFill>
              </a:rPr>
              <a:t>New dependent</a:t>
            </a:r>
          </a:p>
          <a:p>
            <a:pPr marL="744538" lvl="1" indent="-342900">
              <a:lnSpc>
                <a:spcPct val="90000"/>
              </a:lnSpc>
              <a:spcBef>
                <a:spcPct val="20000"/>
              </a:spcBef>
              <a:buClr>
                <a:schemeClr val="tx1"/>
              </a:buClr>
              <a:buSzPts val="2000"/>
              <a:defRPr/>
            </a:pPr>
            <a:r>
              <a:rPr lang="en-US" sz="2200" dirty="0">
                <a:solidFill>
                  <a:srgbClr val="000000"/>
                </a:solidFill>
              </a:rPr>
              <a:t>Marriage, birth, adoption or placement for adoption</a:t>
            </a:r>
          </a:p>
          <a:p>
            <a:pPr marL="744538" lvl="1" indent="-342900">
              <a:lnSpc>
                <a:spcPct val="90000"/>
              </a:lnSpc>
              <a:spcBef>
                <a:spcPct val="20000"/>
              </a:spcBef>
              <a:buClr>
                <a:schemeClr val="tx1"/>
              </a:buClr>
              <a:buSzPts val="2000"/>
              <a:defRPr/>
            </a:pPr>
            <a:r>
              <a:rPr lang="en-US" sz="2200" dirty="0">
                <a:solidFill>
                  <a:srgbClr val="000000"/>
                </a:solidFill>
              </a:rPr>
              <a:t>Special rules apply to newborns</a:t>
            </a:r>
          </a:p>
          <a:p>
            <a:pPr marL="228600" indent="-228600">
              <a:spcBef>
                <a:spcPts val="1200"/>
              </a:spcBef>
              <a:buClr>
                <a:srgbClr val="008000"/>
              </a:buClr>
              <a:buSzPct val="100000"/>
              <a:defRPr/>
            </a:pPr>
            <a:r>
              <a:rPr lang="en-US" dirty="0">
                <a:solidFill>
                  <a:srgbClr val="000000"/>
                </a:solidFill>
              </a:rPr>
              <a:t>Loss of other </a:t>
            </a:r>
            <a:r>
              <a:rPr lang="en-US" dirty="0" smtClean="0">
                <a:solidFill>
                  <a:srgbClr val="000000"/>
                </a:solidFill>
              </a:rPr>
              <a:t>coverage</a:t>
            </a:r>
            <a:endParaRPr lang="en-US" dirty="0">
              <a:solidFill>
                <a:srgbClr val="000000"/>
              </a:solidFill>
            </a:endParaRPr>
          </a:p>
        </p:txBody>
      </p:sp>
      <p:sp>
        <p:nvSpPr>
          <p:cNvPr id="5" name="AutoShape 7"/>
          <p:cNvSpPr>
            <a:spLocks noChangeArrowheads="1"/>
          </p:cNvSpPr>
          <p:nvPr/>
        </p:nvSpPr>
        <p:spPr bwMode="auto">
          <a:xfrm>
            <a:off x="569912" y="4904029"/>
            <a:ext cx="8104187" cy="890588"/>
          </a:xfrm>
          <a:prstGeom prst="roundRect">
            <a:avLst>
              <a:gd name="adj" fmla="val 19250"/>
            </a:avLst>
          </a:prstGeom>
          <a:solidFill>
            <a:srgbClr val="376092"/>
          </a:solidFill>
          <a:ln w="12700">
            <a:solidFill>
              <a:schemeClr val="bg1"/>
            </a:solidFill>
            <a:round/>
            <a:headEnd/>
            <a:tailEnd/>
          </a:ln>
          <a:effectLst>
            <a:prstShdw prst="shdw17" dist="17961" dir="2700000">
              <a:schemeClr val="bg1">
                <a:gamma/>
                <a:shade val="60000"/>
                <a:invGamma/>
              </a:schemeClr>
            </a:prstShdw>
          </a:effectLst>
          <a:scene3d>
            <a:camera prst="orthographicFront"/>
            <a:lightRig rig="threePt" dir="t"/>
          </a:scene3d>
          <a:sp3d>
            <a:bevelT/>
          </a:sp3d>
        </p:spPr>
        <p:txBody>
          <a:bodyPr anchor="ctr" anchorCtr="1"/>
          <a:lstStyle/>
          <a:p>
            <a:pPr algn="ctr"/>
            <a:r>
              <a:rPr lang="en-US" b="1" dirty="0">
                <a:solidFill>
                  <a:schemeClr val="bg1"/>
                </a:solidFill>
                <a:latin typeface="Arial" charset="0"/>
              </a:rPr>
              <a:t>Changing districts/entities is not considered a special </a:t>
            </a:r>
            <a:r>
              <a:rPr lang="en-US" b="1" dirty="0" smtClean="0">
                <a:solidFill>
                  <a:schemeClr val="bg1"/>
                </a:solidFill>
                <a:latin typeface="Arial" charset="0"/>
              </a:rPr>
              <a:t/>
            </a:r>
            <a:br>
              <a:rPr lang="en-US" b="1" dirty="0" smtClean="0">
                <a:solidFill>
                  <a:schemeClr val="bg1"/>
                </a:solidFill>
                <a:latin typeface="Arial" charset="0"/>
              </a:rPr>
            </a:br>
            <a:r>
              <a:rPr lang="en-US" b="1" dirty="0" smtClean="0">
                <a:solidFill>
                  <a:schemeClr val="bg1"/>
                </a:solidFill>
                <a:latin typeface="Arial" charset="0"/>
              </a:rPr>
              <a:t>enrollment </a:t>
            </a:r>
            <a:r>
              <a:rPr lang="en-US" b="1" dirty="0">
                <a:solidFill>
                  <a:schemeClr val="bg1"/>
                </a:solidFill>
                <a:latin typeface="Arial" charset="0"/>
              </a:rPr>
              <a:t>event. </a:t>
            </a:r>
            <a:endParaRPr lang="en-US" b="1" dirty="0">
              <a:solidFill>
                <a:schemeClr val="bg1"/>
              </a:solidFill>
            </a:endParaRPr>
          </a:p>
        </p:txBody>
      </p:sp>
    </p:spTree>
    <p:extLst>
      <p:ext uri="{BB962C8B-B14F-4D97-AF65-F5344CB8AC3E}">
        <p14:creationId xmlns:p14="http://schemas.microsoft.com/office/powerpoint/2010/main" val="1261795227"/>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425334"/>
            <a:ext cx="8229600" cy="550546"/>
          </a:xfrm>
          <a:noFill/>
        </p:spPr>
        <p:txBody>
          <a:bodyPr/>
          <a:lstStyle/>
          <a:p>
            <a:pPr eaLnBrk="1" hangingPunct="1"/>
            <a:r>
              <a:rPr lang="en-US" dirty="0" smtClean="0"/>
              <a:t>Newborn coverage</a:t>
            </a:r>
          </a:p>
        </p:txBody>
      </p:sp>
      <p:sp>
        <p:nvSpPr>
          <p:cNvPr id="106499" name="Rectangle 5"/>
          <p:cNvSpPr>
            <a:spLocks noGrp="1" noChangeArrowheads="1"/>
          </p:cNvSpPr>
          <p:nvPr>
            <p:ph idx="1"/>
          </p:nvPr>
        </p:nvSpPr>
        <p:spPr>
          <a:xfrm>
            <a:off x="457200" y="1295915"/>
            <a:ext cx="8229600" cy="4525963"/>
          </a:xfrm>
          <a:ln>
            <a:noFill/>
          </a:ln>
        </p:spPr>
        <p:txBody>
          <a:bodyPr>
            <a:normAutofit/>
          </a:bodyPr>
          <a:lstStyle/>
          <a:p>
            <a:pPr>
              <a:lnSpc>
                <a:spcPct val="90000"/>
              </a:lnSpc>
              <a:spcBef>
                <a:spcPts val="1200"/>
              </a:spcBef>
            </a:pPr>
            <a:r>
              <a:rPr lang="en-US" dirty="0" smtClean="0"/>
              <a:t>Covered first 31 days, if you have coverage</a:t>
            </a:r>
          </a:p>
          <a:p>
            <a:pPr lvl="1" eaLnBrk="1" hangingPunct="1">
              <a:lnSpc>
                <a:spcPct val="90000"/>
              </a:lnSpc>
              <a:spcBef>
                <a:spcPts val="600"/>
              </a:spcBef>
            </a:pPr>
            <a:r>
              <a:rPr lang="en-US" dirty="0" smtClean="0"/>
              <a:t>Does not apply to newborn grandchildren</a:t>
            </a:r>
          </a:p>
          <a:p>
            <a:pPr>
              <a:lnSpc>
                <a:spcPct val="90000"/>
              </a:lnSpc>
              <a:spcBef>
                <a:spcPts val="1200"/>
              </a:spcBef>
            </a:pPr>
            <a:r>
              <a:rPr lang="en-US" dirty="0" smtClean="0"/>
              <a:t>Must add newborn within 60 days after the date of birth or </a:t>
            </a:r>
            <a:br>
              <a:rPr lang="en-US" dirty="0" smtClean="0"/>
            </a:br>
            <a:r>
              <a:rPr lang="en-US" dirty="0" smtClean="0"/>
              <a:t>up to one year after the date of birth if:  </a:t>
            </a:r>
          </a:p>
          <a:p>
            <a:pPr lvl="1" eaLnBrk="1" hangingPunct="1">
              <a:lnSpc>
                <a:spcPct val="90000"/>
              </a:lnSpc>
              <a:spcBef>
                <a:spcPts val="600"/>
              </a:spcBef>
            </a:pPr>
            <a:r>
              <a:rPr lang="en-US" dirty="0" smtClean="0"/>
              <a:t>You have “employee and family” or “employee and child(ren)” </a:t>
            </a:r>
            <a:br>
              <a:rPr lang="en-US" dirty="0" smtClean="0"/>
            </a:br>
            <a:r>
              <a:rPr lang="en-US" dirty="0" smtClean="0"/>
              <a:t>coverage at the time of birth and at the time of enrollment</a:t>
            </a:r>
          </a:p>
          <a:p>
            <a:pPr>
              <a:lnSpc>
                <a:spcPct val="90000"/>
              </a:lnSpc>
              <a:spcBef>
                <a:spcPts val="1200"/>
              </a:spcBef>
            </a:pPr>
            <a:r>
              <a:rPr lang="en-US" dirty="0" smtClean="0"/>
              <a:t>Plan changes must be made within 31 days after the </a:t>
            </a:r>
            <a:br>
              <a:rPr lang="en-US" dirty="0" smtClean="0"/>
            </a:br>
            <a:r>
              <a:rPr lang="en-US" dirty="0" smtClean="0"/>
              <a:t>newborn’s date of birth</a:t>
            </a:r>
          </a:p>
          <a:p>
            <a:pPr>
              <a:lnSpc>
                <a:spcPct val="90000"/>
              </a:lnSpc>
              <a:spcBef>
                <a:spcPts val="1200"/>
              </a:spcBef>
            </a:pPr>
            <a:r>
              <a:rPr lang="en-US" dirty="0" smtClean="0"/>
              <a:t>Not necessary to wait for newborn’s </a:t>
            </a:r>
            <a:br>
              <a:rPr lang="en-US" dirty="0" smtClean="0"/>
            </a:br>
            <a:r>
              <a:rPr lang="en-US" dirty="0" smtClean="0"/>
              <a:t>Social Security number (SSN)</a:t>
            </a:r>
          </a:p>
          <a:p>
            <a:pPr lvl="1" eaLnBrk="1" hangingPunct="1">
              <a:lnSpc>
                <a:spcPct val="90000"/>
              </a:lnSpc>
              <a:spcBef>
                <a:spcPts val="600"/>
              </a:spcBef>
            </a:pPr>
            <a:r>
              <a:rPr lang="en-US" dirty="0" smtClean="0"/>
              <a:t>Submit application without SSN to enroll</a:t>
            </a:r>
          </a:p>
          <a:p>
            <a:pPr lvl="1" eaLnBrk="1" hangingPunct="1">
              <a:lnSpc>
                <a:spcPct val="90000"/>
              </a:lnSpc>
              <a:spcBef>
                <a:spcPts val="600"/>
              </a:spcBef>
            </a:pPr>
            <a:r>
              <a:rPr lang="en-US" dirty="0" smtClean="0"/>
              <a:t>Re-submit another form after SSN is issued</a:t>
            </a:r>
          </a:p>
        </p:txBody>
      </p:sp>
      <p:pic>
        <p:nvPicPr>
          <p:cNvPr id="106501"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38752" y="3571863"/>
            <a:ext cx="3305248" cy="2995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08087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5334"/>
            <a:ext cx="8229600" cy="550546"/>
          </a:xfrm>
        </p:spPr>
        <p:txBody>
          <a:bodyPr>
            <a:normAutofit fontScale="90000"/>
          </a:bodyPr>
          <a:lstStyle/>
          <a:p>
            <a:r>
              <a:rPr lang="en-US" sz="3600" dirty="0" smtClean="0"/>
              <a:t>Dependent disability process</a:t>
            </a:r>
            <a:endParaRPr lang="en-US" sz="3600" dirty="0"/>
          </a:p>
        </p:txBody>
      </p:sp>
      <p:sp>
        <p:nvSpPr>
          <p:cNvPr id="4" name="Rectangle 3"/>
          <p:cNvSpPr/>
          <p:nvPr/>
        </p:nvSpPr>
        <p:spPr>
          <a:xfrm>
            <a:off x="477304" y="1248745"/>
            <a:ext cx="7772400" cy="467820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r>
              <a:rPr lang="en-US" sz="2200" b="1" dirty="0" smtClean="0">
                <a:solidFill>
                  <a:schemeClr val="accent1">
                    <a:lumMod val="75000"/>
                  </a:schemeClr>
                </a:solidFill>
              </a:rPr>
              <a:t>Dependent Child’s Statement of Disability:</a:t>
            </a:r>
            <a:endParaRPr lang="en-US" sz="2000" b="1" dirty="0" smtClean="0">
              <a:solidFill>
                <a:schemeClr val="accent1">
                  <a:lumMod val="75000"/>
                </a:schemeClr>
              </a:solidFill>
            </a:endParaRPr>
          </a:p>
          <a:p>
            <a:pPr marL="228600" lvl="1" indent="-228600">
              <a:lnSpc>
                <a:spcPct val="90000"/>
              </a:lnSpc>
              <a:spcBef>
                <a:spcPts val="1200"/>
              </a:spcBef>
              <a:buClr>
                <a:srgbClr val="008000"/>
              </a:buClr>
              <a:buFont typeface="Arial"/>
              <a:buChar char="•"/>
            </a:pPr>
            <a:r>
              <a:rPr lang="en-US" sz="2000" dirty="0" smtClean="0"/>
              <a:t>A letter will be sent to the employee advising the loss of coverage </a:t>
            </a:r>
            <a:br>
              <a:rPr lang="en-US" sz="2000" dirty="0" smtClean="0"/>
            </a:br>
            <a:r>
              <a:rPr lang="en-US" sz="2000" dirty="0" smtClean="0"/>
              <a:t>for the dependent on their birthday unless they provide details </a:t>
            </a:r>
            <a:br>
              <a:rPr lang="en-US" sz="2000" dirty="0" smtClean="0"/>
            </a:br>
            <a:r>
              <a:rPr lang="en-US" sz="2000" dirty="0" smtClean="0"/>
              <a:t>of their disability</a:t>
            </a:r>
          </a:p>
          <a:p>
            <a:pPr marL="228600" lvl="1" indent="-228600">
              <a:lnSpc>
                <a:spcPct val="90000"/>
              </a:lnSpc>
              <a:spcBef>
                <a:spcPts val="1200"/>
              </a:spcBef>
              <a:buClr>
                <a:srgbClr val="008000"/>
              </a:buClr>
              <a:buFont typeface="Arial"/>
              <a:buChar char="•"/>
            </a:pPr>
            <a:r>
              <a:rPr lang="en-US" sz="2000" dirty="0" smtClean="0"/>
              <a:t>Employee completes the </a:t>
            </a:r>
            <a:r>
              <a:rPr lang="en-US" sz="2000" i="1" dirty="0" smtClean="0"/>
              <a:t>Request for Continuation of Coverage for Handicapped Child</a:t>
            </a:r>
            <a:r>
              <a:rPr lang="en-US" sz="2000" dirty="0" smtClean="0"/>
              <a:t> form and requests physician to complete the </a:t>
            </a:r>
            <a:br>
              <a:rPr lang="en-US" sz="2000" dirty="0" smtClean="0"/>
            </a:br>
            <a:r>
              <a:rPr lang="en-US" sz="2000" dirty="0" smtClean="0"/>
              <a:t>Attending Physicians Form </a:t>
            </a:r>
          </a:p>
          <a:p>
            <a:pPr marL="228600" lvl="1" indent="-228600">
              <a:lnSpc>
                <a:spcPct val="90000"/>
              </a:lnSpc>
              <a:spcBef>
                <a:spcPts val="1200"/>
              </a:spcBef>
              <a:buClr>
                <a:srgbClr val="008000"/>
              </a:buClr>
              <a:buFont typeface="Arial"/>
              <a:buChar char="•"/>
            </a:pPr>
            <a:r>
              <a:rPr lang="en-US" sz="2000" dirty="0" smtClean="0"/>
              <a:t>Completed forms are to be faxed or mailed along with any </a:t>
            </a:r>
            <a:br>
              <a:rPr lang="en-US" sz="2000" dirty="0" smtClean="0"/>
            </a:br>
            <a:r>
              <a:rPr lang="en-US" sz="2000" dirty="0" smtClean="0"/>
              <a:t>supporting documentation the physician includes for review. </a:t>
            </a:r>
            <a:br>
              <a:rPr lang="en-US" sz="2000" dirty="0" smtClean="0"/>
            </a:br>
            <a:r>
              <a:rPr lang="en-US" sz="2000" dirty="0" smtClean="0"/>
              <a:t>Fax # /address for submission are noted on the forms</a:t>
            </a:r>
            <a:r>
              <a:rPr lang="en-US" dirty="0" smtClean="0"/>
              <a:t>.</a:t>
            </a:r>
          </a:p>
          <a:p>
            <a:pPr marL="228600" lvl="1" indent="-228600">
              <a:spcBef>
                <a:spcPts val="1200"/>
              </a:spcBef>
            </a:pPr>
            <a:endParaRPr lang="en-US" dirty="0"/>
          </a:p>
          <a:p>
            <a:pPr marL="228600" lvl="1" indent="-228600">
              <a:spcBef>
                <a:spcPts val="1200"/>
              </a:spcBef>
            </a:pPr>
            <a:endParaRPr lang="en-US" dirty="0" smtClean="0"/>
          </a:p>
          <a:p>
            <a:pPr marL="228600" lvl="1" indent="-228600">
              <a:spcBef>
                <a:spcPts val="1200"/>
              </a:spcBef>
            </a:pPr>
            <a:endParaRPr lang="en-US" dirty="0"/>
          </a:p>
        </p:txBody>
      </p:sp>
      <p:sp>
        <p:nvSpPr>
          <p:cNvPr id="6" name="AutoShape 7"/>
          <p:cNvSpPr>
            <a:spLocks noChangeArrowheads="1"/>
          </p:cNvSpPr>
          <p:nvPr/>
        </p:nvSpPr>
        <p:spPr bwMode="auto">
          <a:xfrm>
            <a:off x="838479" y="4891543"/>
            <a:ext cx="7567056" cy="831562"/>
          </a:xfrm>
          <a:prstGeom prst="roundRect">
            <a:avLst>
              <a:gd name="adj" fmla="val 19250"/>
            </a:avLst>
          </a:prstGeom>
          <a:solidFill>
            <a:schemeClr val="accent1">
              <a:lumMod val="75000"/>
            </a:schemeClr>
          </a:solidFill>
          <a:ln w="12700">
            <a:solidFill>
              <a:schemeClr val="bg1"/>
            </a:solidFill>
            <a:round/>
            <a:headEnd/>
            <a:tailEnd/>
          </a:ln>
          <a:effectLst>
            <a:prstShdw prst="shdw17" dist="17961" dir="2700000">
              <a:schemeClr val="bg1">
                <a:gamma/>
                <a:shade val="60000"/>
                <a:invGamma/>
              </a:schemeClr>
            </a:prstShdw>
          </a:effectLst>
          <a:scene3d>
            <a:camera prst="orthographicFront"/>
            <a:lightRig rig="threePt" dir="t"/>
          </a:scene3d>
          <a:sp3d>
            <a:bevelT/>
          </a:sp3d>
        </p:spPr>
        <p:txBody>
          <a:bodyPr anchor="ctr" anchorCtr="1"/>
          <a:lstStyle/>
          <a:p>
            <a:pPr lvl="0"/>
            <a:r>
              <a:rPr lang="en-US" sz="1600" dirty="0">
                <a:solidFill>
                  <a:schemeClr val="bg1"/>
                </a:solidFill>
              </a:rPr>
              <a:t>If notification from Aetna is not provided advising </a:t>
            </a:r>
            <a:r>
              <a:rPr lang="en-US" sz="1600" i="1" dirty="0">
                <a:solidFill>
                  <a:schemeClr val="bg1"/>
                </a:solidFill>
              </a:rPr>
              <a:t>Approval of Disability</a:t>
            </a:r>
            <a:r>
              <a:rPr lang="en-US" sz="1600" dirty="0">
                <a:solidFill>
                  <a:schemeClr val="bg1"/>
                </a:solidFill>
              </a:rPr>
              <a:t>, the dependent’s enrollment will be terminated on the last day of the month in </a:t>
            </a:r>
            <a:r>
              <a:rPr lang="en-US" sz="1600" dirty="0" smtClean="0">
                <a:solidFill>
                  <a:schemeClr val="bg1"/>
                </a:solidFill>
              </a:rPr>
              <a:t>which </a:t>
            </a:r>
            <a:br>
              <a:rPr lang="en-US" sz="1600" dirty="0" smtClean="0">
                <a:solidFill>
                  <a:schemeClr val="bg1"/>
                </a:solidFill>
              </a:rPr>
            </a:br>
            <a:r>
              <a:rPr lang="en-US" sz="1600" dirty="0" smtClean="0">
                <a:solidFill>
                  <a:schemeClr val="bg1"/>
                </a:solidFill>
              </a:rPr>
              <a:t>the 26</a:t>
            </a:r>
            <a:r>
              <a:rPr lang="en-US" sz="1600" baseline="30000" dirty="0" smtClean="0">
                <a:solidFill>
                  <a:schemeClr val="bg1"/>
                </a:solidFill>
              </a:rPr>
              <a:t>th </a:t>
            </a:r>
            <a:r>
              <a:rPr lang="en-US" sz="1600" dirty="0" smtClean="0">
                <a:solidFill>
                  <a:schemeClr val="bg1"/>
                </a:solidFill>
              </a:rPr>
              <a:t>birthday occurs.  </a:t>
            </a:r>
            <a:endParaRPr lang="en-US" dirty="0">
              <a:solidFill>
                <a:schemeClr val="bg1"/>
              </a:solidFill>
            </a:endParaRPr>
          </a:p>
        </p:txBody>
      </p:sp>
    </p:spTree>
    <p:extLst>
      <p:ext uri="{BB962C8B-B14F-4D97-AF65-F5344CB8AC3E}">
        <p14:creationId xmlns:p14="http://schemas.microsoft.com/office/powerpoint/2010/main" val="3917871276"/>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
          <p:cNvSpPr>
            <a:spLocks noGrp="1" noChangeArrowheads="1"/>
          </p:cNvSpPr>
          <p:nvPr>
            <p:ph type="title"/>
          </p:nvPr>
        </p:nvSpPr>
        <p:spPr>
          <a:xfrm>
            <a:off x="457200" y="432510"/>
            <a:ext cx="8229600" cy="536195"/>
          </a:xfrm>
          <a:noFill/>
        </p:spPr>
        <p:txBody>
          <a:bodyPr>
            <a:normAutofit fontScale="90000"/>
          </a:bodyPr>
          <a:lstStyle/>
          <a:p>
            <a:pPr eaLnBrk="1" hangingPunct="1"/>
            <a:r>
              <a:rPr lang="en-US" sz="3600" dirty="0" smtClean="0"/>
              <a:t>Split Premium Process</a:t>
            </a:r>
            <a:endParaRPr lang="en-US" sz="3600" i="1" dirty="0" smtClean="0"/>
          </a:p>
        </p:txBody>
      </p:sp>
      <p:sp>
        <p:nvSpPr>
          <p:cNvPr id="103427" name="Rectangle 8"/>
          <p:cNvSpPr>
            <a:spLocks noGrp="1" noChangeArrowheads="1"/>
          </p:cNvSpPr>
          <p:nvPr>
            <p:ph idx="1"/>
          </p:nvPr>
        </p:nvSpPr>
        <p:spPr>
          <a:xfrm>
            <a:off x="477045" y="1242996"/>
            <a:ext cx="8229600" cy="4525963"/>
          </a:xfrm>
          <a:ln>
            <a:noFill/>
          </a:ln>
        </p:spPr>
        <p:style>
          <a:lnRef idx="2">
            <a:schemeClr val="accent3"/>
          </a:lnRef>
          <a:fillRef idx="1">
            <a:schemeClr val="lt1"/>
          </a:fillRef>
          <a:effectRef idx="0">
            <a:schemeClr val="accent3"/>
          </a:effectRef>
          <a:fontRef idx="minor">
            <a:schemeClr val="dk1"/>
          </a:fontRef>
        </p:style>
        <p:txBody>
          <a:bodyPr>
            <a:normAutofit/>
          </a:bodyPr>
          <a:lstStyle/>
          <a:p>
            <a:pPr eaLnBrk="1" hangingPunct="1">
              <a:buFontTx/>
              <a:buNone/>
            </a:pPr>
            <a:r>
              <a:rPr lang="en-US" b="1" dirty="0" smtClean="0">
                <a:solidFill>
                  <a:srgbClr val="376092"/>
                </a:solidFill>
              </a:rPr>
              <a:t>Split Premium Form:</a:t>
            </a:r>
          </a:p>
          <a:p>
            <a:pPr marL="228600" lvl="1" indent="-228600">
              <a:lnSpc>
                <a:spcPct val="90000"/>
              </a:lnSpc>
              <a:spcBef>
                <a:spcPts val="1200"/>
              </a:spcBef>
              <a:buClr>
                <a:srgbClr val="008000"/>
              </a:buClr>
              <a:buFont typeface="Arial"/>
              <a:buChar char="•"/>
              <a:defRPr/>
            </a:pPr>
            <a:r>
              <a:rPr lang="en-US" sz="2000" dirty="0"/>
              <a:t>The Split Premium Form must be completed and signed by </a:t>
            </a:r>
            <a:r>
              <a:rPr lang="en-US" sz="2000" dirty="0" smtClean="0"/>
              <a:t>both </a:t>
            </a:r>
            <a:br>
              <a:rPr lang="en-US" sz="2000" dirty="0" smtClean="0"/>
            </a:br>
            <a:r>
              <a:rPr lang="en-US" sz="2000" dirty="0" smtClean="0"/>
              <a:t>husband </a:t>
            </a:r>
            <a:r>
              <a:rPr lang="en-US" sz="2000" dirty="0"/>
              <a:t>and </a:t>
            </a:r>
            <a:r>
              <a:rPr lang="en-US" sz="2000" dirty="0" smtClean="0"/>
              <a:t>wife who wish to split the cost of employee and spouse </a:t>
            </a:r>
            <a:br>
              <a:rPr lang="en-US" sz="2000" dirty="0" smtClean="0"/>
            </a:br>
            <a:r>
              <a:rPr lang="en-US" sz="2000" dirty="0" smtClean="0"/>
              <a:t>or employee and family </a:t>
            </a:r>
          </a:p>
          <a:p>
            <a:pPr marL="228600" lvl="1" indent="-228600">
              <a:lnSpc>
                <a:spcPct val="90000"/>
              </a:lnSpc>
              <a:spcBef>
                <a:spcPts val="1200"/>
              </a:spcBef>
              <a:buClr>
                <a:srgbClr val="008000"/>
              </a:buClr>
              <a:buFont typeface="Arial"/>
              <a:buChar char="•"/>
              <a:defRPr/>
            </a:pPr>
            <a:r>
              <a:rPr lang="en-US" sz="2000" dirty="0" smtClean="0"/>
              <a:t>Must be employed </a:t>
            </a:r>
            <a:r>
              <a:rPr lang="en-US" sz="2000" dirty="0"/>
              <a:t>by different districts/entities participating in </a:t>
            </a:r>
            <a:r>
              <a:rPr lang="en-US" sz="2000" dirty="0" smtClean="0"/>
              <a:t/>
            </a:r>
            <a:br>
              <a:rPr lang="en-US" sz="2000" dirty="0" smtClean="0"/>
            </a:br>
            <a:r>
              <a:rPr lang="en-US" sz="2000" dirty="0" smtClean="0"/>
              <a:t>TRS</a:t>
            </a:r>
            <a:r>
              <a:rPr lang="en-US" sz="2000" dirty="0"/>
              <a:t>-</a:t>
            </a:r>
            <a:r>
              <a:rPr lang="en-US" sz="2000" dirty="0" err="1" smtClean="0"/>
              <a:t>ActiveCare</a:t>
            </a:r>
            <a:endParaRPr lang="en-US" sz="2000" dirty="0" smtClean="0"/>
          </a:p>
          <a:p>
            <a:pPr marL="228600" lvl="1" indent="-228600">
              <a:lnSpc>
                <a:spcPct val="90000"/>
              </a:lnSpc>
              <a:spcBef>
                <a:spcPts val="1200"/>
              </a:spcBef>
              <a:buClr>
                <a:srgbClr val="008000"/>
              </a:buClr>
              <a:buFont typeface="Arial"/>
              <a:buChar char="•"/>
              <a:defRPr/>
            </a:pPr>
            <a:r>
              <a:rPr lang="en-US" sz="2000" dirty="0" smtClean="0"/>
              <a:t>The cost for TRS-</a:t>
            </a:r>
            <a:r>
              <a:rPr lang="en-US" sz="2000" dirty="0" err="1" smtClean="0"/>
              <a:t>ActiveCare</a:t>
            </a:r>
            <a:r>
              <a:rPr lang="en-US" sz="2000" dirty="0" smtClean="0"/>
              <a:t> coverage will be split between the two employers  </a:t>
            </a:r>
          </a:p>
          <a:p>
            <a:pPr marL="228600" lvl="1" indent="-228600">
              <a:lnSpc>
                <a:spcPct val="90000"/>
              </a:lnSpc>
              <a:spcBef>
                <a:spcPts val="1200"/>
              </a:spcBef>
              <a:buClr>
                <a:srgbClr val="008000"/>
              </a:buClr>
              <a:buFont typeface="Arial"/>
              <a:buChar char="•"/>
              <a:defRPr/>
            </a:pPr>
            <a:r>
              <a:rPr lang="en-US" sz="2000" dirty="0" smtClean="0"/>
              <a:t>One employee must decline coverage  </a:t>
            </a:r>
          </a:p>
          <a:p>
            <a:pPr marL="228600" lvl="1" indent="-228600">
              <a:lnSpc>
                <a:spcPct val="90000"/>
              </a:lnSpc>
              <a:spcBef>
                <a:spcPts val="1200"/>
              </a:spcBef>
              <a:buClr>
                <a:srgbClr val="008000"/>
              </a:buClr>
              <a:buFont typeface="Arial"/>
              <a:buChar char="•"/>
              <a:defRPr/>
            </a:pPr>
            <a:r>
              <a:rPr lang="en-US" sz="2000" dirty="0" smtClean="0"/>
              <a:t>The </a:t>
            </a:r>
            <a:r>
              <a:rPr lang="en-US" sz="2000" dirty="0"/>
              <a:t>Benefits Administrator must also sign and approve the </a:t>
            </a:r>
            <a:r>
              <a:rPr lang="en-US" dirty="0" smtClean="0"/>
              <a:t>form</a:t>
            </a:r>
          </a:p>
          <a:p>
            <a:pPr marL="457200" lvl="1" indent="0">
              <a:buNone/>
              <a:defRPr/>
            </a:pPr>
            <a:endParaRPr lang="en-US" dirty="0"/>
          </a:p>
        </p:txBody>
      </p:sp>
      <p:sp>
        <p:nvSpPr>
          <p:cNvPr id="6" name="AutoShape 7"/>
          <p:cNvSpPr>
            <a:spLocks noChangeArrowheads="1"/>
          </p:cNvSpPr>
          <p:nvPr/>
        </p:nvSpPr>
        <p:spPr bwMode="auto">
          <a:xfrm>
            <a:off x="563562" y="5290590"/>
            <a:ext cx="8110537" cy="890588"/>
          </a:xfrm>
          <a:prstGeom prst="roundRect">
            <a:avLst>
              <a:gd name="adj" fmla="val 19250"/>
            </a:avLst>
          </a:prstGeom>
          <a:solidFill>
            <a:srgbClr val="376092"/>
          </a:solidFill>
          <a:ln w="12700">
            <a:solidFill>
              <a:schemeClr val="bg1"/>
            </a:solidFill>
            <a:round/>
            <a:headEnd/>
            <a:tailEnd/>
          </a:ln>
          <a:effectLst>
            <a:prstShdw prst="shdw17" dist="17961" dir="2700000">
              <a:schemeClr val="bg1">
                <a:gamma/>
                <a:shade val="60000"/>
                <a:invGamma/>
              </a:schemeClr>
            </a:prstShdw>
          </a:effectLst>
          <a:scene3d>
            <a:camera prst="orthographicFront"/>
            <a:lightRig rig="threePt" dir="t"/>
          </a:scene3d>
          <a:sp3d>
            <a:bevelT/>
          </a:sp3d>
        </p:spPr>
        <p:txBody>
          <a:bodyPr anchor="ctr" anchorCtr="1"/>
          <a:lstStyle/>
          <a:p>
            <a:pPr lvl="1">
              <a:defRPr/>
            </a:pPr>
            <a:r>
              <a:rPr lang="en-US" sz="2000" dirty="0">
                <a:solidFill>
                  <a:schemeClr val="bg1"/>
                </a:solidFill>
              </a:rPr>
              <a:t>The employee who declined coverage is considered as being covered under a group health plan</a:t>
            </a:r>
          </a:p>
        </p:txBody>
      </p:sp>
    </p:spTree>
    <p:extLst>
      <p:ext uri="{BB962C8B-B14F-4D97-AF65-F5344CB8AC3E}">
        <p14:creationId xmlns:p14="http://schemas.microsoft.com/office/powerpoint/2010/main" val="20049021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title"/>
          </p:nvPr>
        </p:nvSpPr>
        <p:spPr>
          <a:xfrm>
            <a:off x="490013" y="4547299"/>
            <a:ext cx="7772400" cy="1362075"/>
          </a:xfrm>
        </p:spPr>
        <p:txBody>
          <a:bodyPr/>
          <a:lstStyle/>
          <a:p>
            <a:pPr>
              <a:defRPr/>
            </a:pPr>
            <a:r>
              <a:rPr lang="en-US" dirty="0" smtClean="0"/>
              <a:t>2014-2015 </a:t>
            </a:r>
            <a:r>
              <a:rPr lang="en-US" dirty="0"/>
              <a:t>Plan Year</a:t>
            </a:r>
          </a:p>
        </p:txBody>
      </p:sp>
      <p:sp>
        <p:nvSpPr>
          <p:cNvPr id="8" name="Rectangle 2"/>
          <p:cNvSpPr>
            <a:spLocks noGrp="1" noChangeArrowheads="1"/>
          </p:cNvSpPr>
          <p:nvPr>
            <p:ph type="body" idx="1"/>
          </p:nvPr>
        </p:nvSpPr>
        <p:spPr>
          <a:xfrm>
            <a:off x="470168" y="3047112"/>
            <a:ext cx="7772400" cy="1500187"/>
          </a:xfrm>
        </p:spPr>
        <p:txBody>
          <a:bodyPr/>
          <a:lstStyle/>
          <a:p>
            <a:pPr eaLnBrk="1" hangingPunct="1">
              <a:defRPr/>
            </a:pPr>
            <a:r>
              <a:rPr lang="en-US" dirty="0" smtClean="0">
                <a:latin typeface="Chalkduster"/>
                <a:cs typeface="Chalkduster"/>
              </a:rPr>
              <a:t>Paper Submissions Enrollment</a:t>
            </a:r>
          </a:p>
        </p:txBody>
      </p:sp>
      <p:sp>
        <p:nvSpPr>
          <p:cNvPr id="9" name="Rectangle 8"/>
          <p:cNvSpPr/>
          <p:nvPr/>
        </p:nvSpPr>
        <p:spPr>
          <a:xfrm>
            <a:off x="404813" y="247604"/>
            <a:ext cx="4843151" cy="3162926"/>
          </a:xfrm>
          <a:prstGeom prst="rect">
            <a:avLst/>
          </a:prstGeom>
          <a:gradFill flip="none" rotWithShape="1">
            <a:gsLst>
              <a:gs pos="0">
                <a:schemeClr val="accent1">
                  <a:lumMod val="75000"/>
                </a:schemeClr>
              </a:gs>
              <a:gs pos="100000">
                <a:srgbClr val="FFFFFF"/>
              </a:gs>
            </a:gsLst>
            <a:lin ang="57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396875" y="3410529"/>
            <a:ext cx="6528522" cy="7986"/>
          </a:xfrm>
          <a:prstGeom prst="line">
            <a:avLst/>
          </a:prstGeom>
          <a:ln w="57150" cmpd="sng"/>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11" name="Picture 10" descr="45722680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8349" y="485036"/>
            <a:ext cx="3733800" cy="2802399"/>
          </a:xfrm>
          <a:prstGeom prst="rect">
            <a:avLst/>
          </a:prstGeom>
          <a:ln>
            <a:noFill/>
          </a:ln>
          <a:effectLst>
            <a:softEdge rad="112500"/>
          </a:effectLst>
        </p:spPr>
      </p:pic>
    </p:spTree>
    <p:extLst>
      <p:ext uri="{BB962C8B-B14F-4D97-AF65-F5344CB8AC3E}">
        <p14:creationId xmlns:p14="http://schemas.microsoft.com/office/powerpoint/2010/main" val="39140547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dirty="0" smtClean="0"/>
              <a:t>Three Steps to Enroll</a:t>
            </a:r>
          </a:p>
        </p:txBody>
      </p:sp>
      <p:sp>
        <p:nvSpPr>
          <p:cNvPr id="8" name="Rectangle 2"/>
          <p:cNvSpPr txBox="1">
            <a:spLocks noChangeArrowheads="1"/>
          </p:cNvSpPr>
          <p:nvPr/>
        </p:nvSpPr>
        <p:spPr bwMode="auto">
          <a:xfrm>
            <a:off x="478725" y="324870"/>
            <a:ext cx="8229600" cy="651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defTabSz="457200" rtl="0" eaLnBrk="1" latinLnBrk="0" hangingPunct="1">
              <a:spcBef>
                <a:spcPct val="0"/>
              </a:spcBef>
              <a:buNone/>
              <a:defRPr sz="3200" kern="1200">
                <a:solidFill>
                  <a:srgbClr val="FFFFFF"/>
                </a:solidFill>
                <a:latin typeface="+mj-lt"/>
                <a:ea typeface="+mj-ea"/>
                <a:cs typeface="+mj-cs"/>
              </a:defRPr>
            </a:lvl1pPr>
          </a:lstStyle>
          <a:p>
            <a:r>
              <a:rPr lang="en-US" dirty="0" smtClean="0"/>
              <a:t>Three steps to enroll</a:t>
            </a:r>
          </a:p>
        </p:txBody>
      </p:sp>
      <p:graphicFrame>
        <p:nvGraphicFramePr>
          <p:cNvPr id="9" name="Group 158"/>
          <p:cNvGraphicFramePr>
            <a:graphicFrameLocks/>
          </p:cNvGraphicFramePr>
          <p:nvPr>
            <p:extLst>
              <p:ext uri="{D42A27DB-BD31-4B8C-83A1-F6EECF244321}">
                <p14:modId xmlns:p14="http://schemas.microsoft.com/office/powerpoint/2010/main" val="421133437"/>
              </p:ext>
            </p:extLst>
          </p:nvPr>
        </p:nvGraphicFramePr>
        <p:xfrm>
          <a:off x="738347" y="1398618"/>
          <a:ext cx="7910135" cy="3238284"/>
        </p:xfrm>
        <a:graphic>
          <a:graphicData uri="http://schemas.openxmlformats.org/drawingml/2006/table">
            <a:tbl>
              <a:tblPr/>
              <a:tblGrid>
                <a:gridCol w="7910135"/>
              </a:tblGrid>
              <a:tr h="481367">
                <a:tc>
                  <a:txBody>
                    <a:bodyPr/>
                    <a:lstStyle/>
                    <a:p>
                      <a:pPr marL="0" indent="0">
                        <a:spcBef>
                          <a:spcPts val="600"/>
                        </a:spcBef>
                        <a:spcAft>
                          <a:spcPts val="0"/>
                        </a:spcAft>
                        <a:buNone/>
                      </a:pPr>
                      <a:r>
                        <a:rPr lang="en-US" sz="4000" b="1" i="0" dirty="0" smtClean="0">
                          <a:solidFill>
                            <a:srgbClr val="246DAE"/>
                          </a:solidFill>
                        </a:rPr>
                        <a:t>1</a:t>
                      </a:r>
                      <a:r>
                        <a:rPr lang="en-US" sz="2000" b="1" i="0" dirty="0" smtClean="0">
                          <a:solidFill>
                            <a:srgbClr val="000000"/>
                          </a:solidFill>
                        </a:rPr>
                        <a:t> Choose your health plan</a:t>
                      </a:r>
                      <a:br>
                        <a:rPr lang="en-US" sz="2000" b="1" i="0" dirty="0" smtClean="0">
                          <a:solidFill>
                            <a:srgbClr val="000000"/>
                          </a:solidFill>
                        </a:rPr>
                      </a:br>
                      <a:endParaRPr lang="en-US" sz="2000" b="1" i="0" dirty="0" smtClean="0">
                        <a:solidFill>
                          <a:srgbClr val="000000"/>
                        </a:solidFill>
                      </a:endParaRPr>
                    </a:p>
                  </a:txBody>
                  <a:tcPr marL="91432" marR="91432" marT="45684" marB="45684"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rgbClr val="B3D3EF"/>
                    </a:solidFill>
                  </a:tcPr>
                </a:tc>
              </a:tr>
              <a:tr h="714410">
                <a:tc>
                  <a:txBody>
                    <a:bodyPr/>
                    <a:lstStyle/>
                    <a:p>
                      <a:pPr marL="0" indent="0">
                        <a:spcBef>
                          <a:spcPts val="600"/>
                        </a:spcBef>
                        <a:spcAft>
                          <a:spcPts val="0"/>
                        </a:spcAft>
                        <a:buClr>
                          <a:schemeClr val="hlink"/>
                        </a:buClr>
                        <a:buSzPct val="125000"/>
                        <a:buNone/>
                      </a:pPr>
                      <a:r>
                        <a:rPr lang="en-US" sz="4000" b="1" i="0" dirty="0" smtClean="0">
                          <a:solidFill>
                            <a:srgbClr val="246DAE"/>
                          </a:solidFill>
                        </a:rPr>
                        <a:t>2</a:t>
                      </a:r>
                      <a:r>
                        <a:rPr lang="en-US" sz="1400" b="1" i="0" dirty="0" smtClean="0">
                          <a:solidFill>
                            <a:srgbClr val="000000"/>
                          </a:solidFill>
                        </a:rPr>
                        <a:t>  </a:t>
                      </a:r>
                      <a:r>
                        <a:rPr lang="en-US" sz="2000" b="1" i="0" dirty="0" smtClean="0">
                          <a:solidFill>
                            <a:srgbClr val="000000"/>
                          </a:solidFill>
                        </a:rPr>
                        <a:t>Complete an </a:t>
                      </a:r>
                      <a:r>
                        <a:rPr lang="en-US" sz="2000" b="1" i="1" dirty="0" smtClean="0">
                          <a:solidFill>
                            <a:srgbClr val="000000"/>
                          </a:solidFill>
                        </a:rPr>
                        <a:t>Enrollment</a:t>
                      </a:r>
                      <a:r>
                        <a:rPr lang="en-US" sz="2000" b="1" i="1" baseline="0" dirty="0" smtClean="0">
                          <a:solidFill>
                            <a:srgbClr val="000000"/>
                          </a:solidFill>
                        </a:rPr>
                        <a:t> </a:t>
                      </a:r>
                      <a:r>
                        <a:rPr lang="en-US" sz="2000" b="1" i="1" dirty="0" smtClean="0">
                          <a:solidFill>
                            <a:srgbClr val="000000"/>
                          </a:solidFill>
                        </a:rPr>
                        <a:t>Application and Change Form</a:t>
                      </a:r>
                    </a:p>
                    <a:p>
                      <a:pPr marL="457200" indent="-182880">
                        <a:lnSpc>
                          <a:spcPct val="80000"/>
                        </a:lnSpc>
                        <a:spcBef>
                          <a:spcPts val="600"/>
                        </a:spcBef>
                        <a:spcAft>
                          <a:spcPts val="0"/>
                        </a:spcAft>
                        <a:buClr>
                          <a:srgbClr val="71273D"/>
                        </a:buClr>
                        <a:buSzPct val="125000"/>
                        <a:buNone/>
                      </a:pPr>
                      <a:r>
                        <a:rPr lang="en-US" sz="2000" b="1" i="0" dirty="0" smtClean="0">
                          <a:solidFill>
                            <a:srgbClr val="000000"/>
                          </a:solidFill>
                        </a:rPr>
                        <a:t>Available online or from your Benefits Administrator</a:t>
                      </a:r>
                      <a:br>
                        <a:rPr lang="en-US" sz="2000" b="1" i="0" dirty="0" smtClean="0">
                          <a:solidFill>
                            <a:srgbClr val="000000"/>
                          </a:solidFill>
                        </a:rPr>
                      </a:br>
                      <a:endParaRPr lang="en-US" sz="2000" b="1" i="0" dirty="0">
                        <a:solidFill>
                          <a:srgbClr val="000000"/>
                        </a:solidFill>
                      </a:endParaRPr>
                    </a:p>
                  </a:txBody>
                  <a:tcPr marL="91432" marR="91432" marT="45684" marB="45684"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chemeClr val="accent3">
                        <a:lumMod val="20000"/>
                        <a:lumOff val="80000"/>
                        <a:alpha val="50000"/>
                      </a:schemeClr>
                    </a:solidFill>
                  </a:tcPr>
                </a:tc>
              </a:tr>
              <a:tr h="740869">
                <a:tc>
                  <a:txBody>
                    <a:bodyPr/>
                    <a:lstStyle/>
                    <a:p>
                      <a:pPr marL="274320" indent="-457200">
                        <a:spcBef>
                          <a:spcPts val="600"/>
                        </a:spcBef>
                        <a:spcAft>
                          <a:spcPts val="0"/>
                        </a:spcAft>
                        <a:buNone/>
                      </a:pPr>
                      <a:r>
                        <a:rPr lang="en-US" sz="4000" b="1" dirty="0" smtClean="0">
                          <a:solidFill>
                            <a:srgbClr val="246DAE"/>
                          </a:solidFill>
                        </a:rPr>
                        <a:t>3</a:t>
                      </a:r>
                      <a:r>
                        <a:rPr lang="en-US" sz="2000" b="1" dirty="0" smtClean="0">
                          <a:solidFill>
                            <a:srgbClr val="000000"/>
                          </a:solidFill>
                        </a:rPr>
                        <a:t> Sign, date and submit form to</a:t>
                      </a:r>
                      <a:r>
                        <a:rPr lang="en-US" sz="2000" b="1" baseline="0" dirty="0" smtClean="0">
                          <a:solidFill>
                            <a:srgbClr val="000000"/>
                          </a:solidFill>
                        </a:rPr>
                        <a:t> your</a:t>
                      </a:r>
                      <a:r>
                        <a:rPr lang="en-US" sz="2000" b="1" dirty="0" smtClean="0">
                          <a:solidFill>
                            <a:srgbClr val="000000"/>
                          </a:solidFill>
                        </a:rPr>
                        <a:t> Benefits Administrator</a:t>
                      </a:r>
                      <a:br>
                        <a:rPr lang="en-US" sz="2000" b="1" dirty="0" smtClean="0">
                          <a:solidFill>
                            <a:srgbClr val="000000"/>
                          </a:solidFill>
                        </a:rPr>
                      </a:br>
                      <a:endParaRPr lang="en-US" sz="2000" b="1" dirty="0">
                        <a:solidFill>
                          <a:srgbClr val="000000"/>
                        </a:solidFill>
                      </a:endParaRPr>
                    </a:p>
                  </a:txBody>
                  <a:tcPr marL="91432" marR="91432" marT="45684" marB="45684"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rgbClr val="B3D3EF"/>
                    </a:solidFill>
                  </a:tcPr>
                </a:tc>
              </a:tr>
            </a:tbl>
          </a:graphicData>
        </a:graphic>
      </p:graphicFrame>
    </p:spTree>
    <p:extLst>
      <p:ext uri="{BB962C8B-B14F-4D97-AF65-F5344CB8AC3E}">
        <p14:creationId xmlns:p14="http://schemas.microsoft.com/office/powerpoint/2010/main" val="36199432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479097" y="354927"/>
            <a:ext cx="8229600" cy="615126"/>
          </a:xfrm>
          <a:noFill/>
        </p:spPr>
        <p:txBody>
          <a:bodyPr/>
          <a:lstStyle/>
          <a:p>
            <a:pPr eaLnBrk="1" hangingPunct="1"/>
            <a:r>
              <a:rPr lang="en-US" dirty="0" smtClean="0"/>
              <a:t>Annual enrollment </a:t>
            </a:r>
            <a:endParaRPr lang="en-US" sz="2400" dirty="0" smtClean="0"/>
          </a:p>
        </p:txBody>
      </p:sp>
      <p:sp>
        <p:nvSpPr>
          <p:cNvPr id="9" name="Rectangle 6"/>
          <p:cNvSpPr>
            <a:spLocks noGrp="1" noChangeArrowheads="1"/>
          </p:cNvSpPr>
          <p:nvPr>
            <p:ph idx="1"/>
          </p:nvPr>
        </p:nvSpPr>
        <p:spPr>
          <a:xfrm>
            <a:off x="479097" y="1258351"/>
            <a:ext cx="8229600" cy="4525963"/>
          </a:xfrm>
          <a:ln>
            <a:noFill/>
          </a:ln>
        </p:spPr>
        <p:txBody>
          <a:bodyPr>
            <a:normAutofit/>
          </a:bodyPr>
          <a:lstStyle/>
          <a:p>
            <a:pPr marL="228600" indent="-228600" eaLnBrk="1" hangingPunct="1">
              <a:lnSpc>
                <a:spcPct val="90000"/>
              </a:lnSpc>
            </a:pPr>
            <a:r>
              <a:rPr lang="en-US" dirty="0" smtClean="0"/>
              <a:t>Enrollment Period for 2014-2015 Plan Year:</a:t>
            </a:r>
            <a:br>
              <a:rPr lang="en-US" dirty="0" smtClean="0"/>
            </a:br>
            <a:r>
              <a:rPr lang="en-US" sz="2200" dirty="0" smtClean="0"/>
              <a:t>July 21– August 31 (Annual Enrollment)</a:t>
            </a:r>
          </a:p>
          <a:p>
            <a:pPr marL="228600" indent="-228600" eaLnBrk="1" hangingPunct="1">
              <a:lnSpc>
                <a:spcPct val="90000"/>
              </a:lnSpc>
              <a:spcBef>
                <a:spcPts val="1200"/>
              </a:spcBef>
            </a:pPr>
            <a:r>
              <a:rPr lang="en-US" dirty="0" smtClean="0"/>
              <a:t>Use the Enrollment Guide and Provider Directories to pick a </a:t>
            </a:r>
            <a:br>
              <a:rPr lang="en-US" dirty="0" smtClean="0"/>
            </a:br>
            <a:r>
              <a:rPr lang="en-US" dirty="0" smtClean="0"/>
              <a:t>Plan and coverage that is right for you</a:t>
            </a:r>
          </a:p>
          <a:p>
            <a:pPr marL="228600" indent="-228600" eaLnBrk="1" hangingPunct="1">
              <a:lnSpc>
                <a:spcPct val="90000"/>
              </a:lnSpc>
              <a:spcBef>
                <a:spcPts val="1200"/>
              </a:spcBef>
            </a:pPr>
            <a:r>
              <a:rPr lang="en-US" dirty="0" smtClean="0"/>
              <a:t>Passive enrollment – If no plan or coverage changes, then no </a:t>
            </a:r>
            <a:br>
              <a:rPr lang="en-US" dirty="0" smtClean="0"/>
            </a:br>
            <a:r>
              <a:rPr lang="en-US" dirty="0" smtClean="0"/>
              <a:t>form required</a:t>
            </a:r>
          </a:p>
          <a:p>
            <a:pPr marL="228600" indent="-228600" eaLnBrk="1" hangingPunct="1">
              <a:lnSpc>
                <a:spcPct val="90000"/>
              </a:lnSpc>
              <a:spcBef>
                <a:spcPts val="1200"/>
              </a:spcBef>
            </a:pPr>
            <a:endParaRPr lang="en-US" dirty="0"/>
          </a:p>
          <a:p>
            <a:pPr marL="228600" indent="-228600" eaLnBrk="1" hangingPunct="1">
              <a:lnSpc>
                <a:spcPct val="90000"/>
              </a:lnSpc>
              <a:spcBef>
                <a:spcPts val="1200"/>
              </a:spcBef>
            </a:pPr>
            <a:endParaRPr lang="en-US" dirty="0" smtClean="0"/>
          </a:p>
          <a:p>
            <a:pPr marL="228600" indent="-228600" eaLnBrk="1" hangingPunct="1">
              <a:lnSpc>
                <a:spcPct val="90000"/>
              </a:lnSpc>
              <a:spcBef>
                <a:spcPts val="1200"/>
              </a:spcBef>
            </a:pPr>
            <a:endParaRPr lang="en-US" dirty="0" smtClean="0"/>
          </a:p>
          <a:p>
            <a:pPr marL="228600" indent="-228600" eaLnBrk="1" hangingPunct="1">
              <a:lnSpc>
                <a:spcPct val="90000"/>
              </a:lnSpc>
              <a:spcBef>
                <a:spcPts val="1200"/>
              </a:spcBef>
            </a:pPr>
            <a:r>
              <a:rPr lang="en-US" dirty="0" smtClean="0"/>
              <a:t>Premium adjusted to reflect any rate change, effective September 1</a:t>
            </a:r>
          </a:p>
        </p:txBody>
      </p:sp>
      <p:sp>
        <p:nvSpPr>
          <p:cNvPr id="10" name="Text Box 8"/>
          <p:cNvSpPr txBox="1">
            <a:spLocks noChangeArrowheads="1"/>
          </p:cNvSpPr>
          <p:nvPr/>
        </p:nvSpPr>
        <p:spPr bwMode="auto">
          <a:xfrm>
            <a:off x="748770" y="3610873"/>
            <a:ext cx="7677264" cy="1075542"/>
          </a:xfrm>
          <a:prstGeom prst="rect">
            <a:avLst/>
          </a:prstGeom>
          <a:solidFill>
            <a:srgbClr val="376092"/>
          </a:solidFill>
          <a:ln>
            <a:noFill/>
          </a:ln>
          <a:scene3d>
            <a:camera prst="orthographicFront"/>
            <a:lightRig rig="threePt" dir="t"/>
          </a:scene3d>
          <a:sp3d>
            <a:bevelT/>
          </a:sp3d>
          <a:extLst/>
        </p:spPr>
        <p:txBody>
          <a:bodyPr anchor="ctr"/>
          <a:lstStyle>
            <a:lvl1pPr marL="342900" indent="-342900" eaLnBrk="0" hangingPunct="0">
              <a:defRPr>
                <a:solidFill>
                  <a:schemeClr val="tx1"/>
                </a:solidFill>
                <a:latin typeface="Arial" pitchFamily="34" charset="0"/>
              </a:defRPr>
            </a:lvl1pPr>
            <a:lvl2pPr marL="1714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1">
              <a:spcBef>
                <a:spcPct val="30000"/>
              </a:spcBef>
              <a:defRPr/>
            </a:pPr>
            <a:r>
              <a:rPr lang="en-US" sz="1400" b="1" dirty="0">
                <a:solidFill>
                  <a:srgbClr val="FFFFFF"/>
                </a:solidFill>
                <a:latin typeface="+mn-lt"/>
              </a:rPr>
              <a:t>Exception:  If </a:t>
            </a:r>
            <a:r>
              <a:rPr lang="en-US" sz="1400" b="1" dirty="0" smtClean="0">
                <a:solidFill>
                  <a:srgbClr val="FFFFFF"/>
                </a:solidFill>
                <a:latin typeface="+mn-lt"/>
              </a:rPr>
              <a:t>you are </a:t>
            </a:r>
            <a:r>
              <a:rPr lang="en-US" sz="1400" b="1" dirty="0">
                <a:solidFill>
                  <a:srgbClr val="FFFFFF"/>
                </a:solidFill>
                <a:latin typeface="+mn-lt"/>
              </a:rPr>
              <a:t>currently enrolled in </a:t>
            </a:r>
            <a:r>
              <a:rPr lang="en-US" sz="1400" b="1" dirty="0" err="1">
                <a:solidFill>
                  <a:srgbClr val="FFFFFF"/>
                </a:solidFill>
                <a:latin typeface="+mn-lt"/>
              </a:rPr>
              <a:t>ActiveCare</a:t>
            </a:r>
            <a:r>
              <a:rPr lang="en-US" sz="1400" b="1" dirty="0">
                <a:solidFill>
                  <a:srgbClr val="FFFFFF"/>
                </a:solidFill>
                <a:latin typeface="+mn-lt"/>
              </a:rPr>
              <a:t> </a:t>
            </a:r>
            <a:r>
              <a:rPr lang="en-US" sz="1400" b="1" dirty="0" smtClean="0">
                <a:solidFill>
                  <a:srgbClr val="FFFFFF"/>
                </a:solidFill>
                <a:latin typeface="+mn-lt"/>
              </a:rPr>
              <a:t>3, you will </a:t>
            </a:r>
            <a:r>
              <a:rPr lang="en-US" sz="1400" b="1" dirty="0">
                <a:solidFill>
                  <a:srgbClr val="FFFFFF"/>
                </a:solidFill>
                <a:latin typeface="+mn-lt"/>
              </a:rPr>
              <a:t>be automatically enrolled in </a:t>
            </a:r>
            <a:r>
              <a:rPr lang="en-US" sz="1400" b="1" dirty="0" smtClean="0">
                <a:solidFill>
                  <a:srgbClr val="FFFFFF"/>
                </a:solidFill>
                <a:latin typeface="+mn-lt"/>
              </a:rPr>
              <a:t/>
            </a:r>
            <a:br>
              <a:rPr lang="en-US" sz="1400" b="1" dirty="0" smtClean="0">
                <a:solidFill>
                  <a:srgbClr val="FFFFFF"/>
                </a:solidFill>
                <a:latin typeface="+mn-lt"/>
              </a:rPr>
            </a:br>
            <a:r>
              <a:rPr lang="en-US" sz="1400" b="1" dirty="0" err="1" smtClean="0">
                <a:solidFill>
                  <a:srgbClr val="FFFFFF"/>
                </a:solidFill>
                <a:latin typeface="+mn-lt"/>
              </a:rPr>
              <a:t>ActiveCare</a:t>
            </a:r>
            <a:r>
              <a:rPr lang="en-US" sz="1400" b="1" dirty="0" smtClean="0">
                <a:solidFill>
                  <a:srgbClr val="FFFFFF"/>
                </a:solidFill>
                <a:latin typeface="+mn-lt"/>
              </a:rPr>
              <a:t> </a:t>
            </a:r>
            <a:r>
              <a:rPr lang="en-US" sz="1400" b="1" dirty="0">
                <a:solidFill>
                  <a:srgbClr val="FFFFFF"/>
                </a:solidFill>
                <a:latin typeface="+mn-lt"/>
              </a:rPr>
              <a:t>2 effective September 1, 2014, unless </a:t>
            </a:r>
            <a:r>
              <a:rPr lang="en-US" sz="1400" b="1" dirty="0" smtClean="0">
                <a:solidFill>
                  <a:srgbClr val="FFFFFF"/>
                </a:solidFill>
                <a:latin typeface="+mn-lt"/>
              </a:rPr>
              <a:t>you submit </a:t>
            </a:r>
            <a:r>
              <a:rPr lang="en-US" sz="1400" b="1" dirty="0">
                <a:solidFill>
                  <a:srgbClr val="FFFFFF"/>
                </a:solidFill>
                <a:latin typeface="+mn-lt"/>
              </a:rPr>
              <a:t>an </a:t>
            </a:r>
            <a:r>
              <a:rPr lang="en-US" sz="1400" b="1" i="1" dirty="0">
                <a:solidFill>
                  <a:srgbClr val="FFFFFF"/>
                </a:solidFill>
                <a:latin typeface="+mn-lt"/>
              </a:rPr>
              <a:t>Enrollment Application and Change Form</a:t>
            </a:r>
            <a:r>
              <a:rPr lang="en-US" sz="1400" b="1" dirty="0">
                <a:solidFill>
                  <a:srgbClr val="FFFFFF"/>
                </a:solidFill>
                <a:latin typeface="+mn-lt"/>
              </a:rPr>
              <a:t> to select a different TRS-</a:t>
            </a:r>
            <a:r>
              <a:rPr lang="en-US" sz="1400" b="1" dirty="0" err="1">
                <a:solidFill>
                  <a:srgbClr val="FFFFFF"/>
                </a:solidFill>
                <a:latin typeface="+mn-lt"/>
              </a:rPr>
              <a:t>ActiveCare</a:t>
            </a:r>
            <a:r>
              <a:rPr lang="en-US" sz="1400" b="1" dirty="0">
                <a:solidFill>
                  <a:srgbClr val="FFFFFF"/>
                </a:solidFill>
                <a:latin typeface="+mn-lt"/>
              </a:rPr>
              <a:t> plan option or terminate coverage </a:t>
            </a:r>
            <a:endParaRPr lang="en-US" sz="1400" dirty="0">
              <a:solidFill>
                <a:srgbClr val="FFFFFF"/>
              </a:solidFill>
              <a:latin typeface="+mn-lt"/>
            </a:endParaRPr>
          </a:p>
        </p:txBody>
      </p:sp>
    </p:spTree>
    <p:extLst>
      <p:ext uri="{BB962C8B-B14F-4D97-AF65-F5344CB8AC3E}">
        <p14:creationId xmlns:p14="http://schemas.microsoft.com/office/powerpoint/2010/main" val="8194283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p:cNvSpPr>
            <a:spLocks noGrp="1" noChangeArrowheads="1"/>
          </p:cNvSpPr>
          <p:nvPr>
            <p:ph type="title"/>
          </p:nvPr>
        </p:nvSpPr>
        <p:spPr>
          <a:xfrm>
            <a:off x="457200" y="403806"/>
            <a:ext cx="8229600" cy="572073"/>
          </a:xfrm>
          <a:noFill/>
        </p:spPr>
        <p:txBody>
          <a:bodyPr>
            <a:normAutofit fontScale="90000"/>
          </a:bodyPr>
          <a:lstStyle/>
          <a:p>
            <a:pPr eaLnBrk="1" hangingPunct="1"/>
            <a:r>
              <a:rPr lang="en-US" sz="3600" i="1" dirty="0" smtClean="0"/>
              <a:t>Enrollment Application and Change Form</a:t>
            </a:r>
          </a:p>
        </p:txBody>
      </p:sp>
      <p:sp>
        <p:nvSpPr>
          <p:cNvPr id="9" name="Rectangle 8"/>
          <p:cNvSpPr>
            <a:spLocks noGrp="1" noChangeArrowheads="1"/>
          </p:cNvSpPr>
          <p:nvPr>
            <p:ph idx="1"/>
          </p:nvPr>
        </p:nvSpPr>
        <p:spPr>
          <a:xfrm>
            <a:off x="477045" y="1306755"/>
            <a:ext cx="8229600" cy="5127607"/>
          </a:xfrm>
          <a:ln>
            <a:noFill/>
          </a:ln>
        </p:spPr>
        <p:style>
          <a:lnRef idx="2">
            <a:schemeClr val="accent3"/>
          </a:lnRef>
          <a:fillRef idx="1">
            <a:schemeClr val="lt1"/>
          </a:fillRef>
          <a:effectRef idx="0">
            <a:schemeClr val="accent3"/>
          </a:effectRef>
          <a:fontRef idx="minor">
            <a:schemeClr val="dk1"/>
          </a:fontRef>
        </p:style>
        <p:txBody>
          <a:bodyPr>
            <a:normAutofit fontScale="32500" lnSpcReduction="20000"/>
          </a:bodyPr>
          <a:lstStyle/>
          <a:p>
            <a:pPr>
              <a:buNone/>
            </a:pPr>
            <a:r>
              <a:rPr lang="en-US" sz="5000" b="1" dirty="0" smtClean="0">
                <a:solidFill>
                  <a:schemeClr val="accent1">
                    <a:lumMod val="75000"/>
                  </a:schemeClr>
                </a:solidFill>
              </a:rPr>
              <a:t>Complete </a:t>
            </a:r>
            <a:r>
              <a:rPr lang="en-US" sz="5000" b="1" dirty="0">
                <a:solidFill>
                  <a:schemeClr val="accent1">
                    <a:lumMod val="75000"/>
                  </a:schemeClr>
                </a:solidFill>
              </a:rPr>
              <a:t>the enrollment process by using the </a:t>
            </a:r>
            <a:r>
              <a:rPr lang="en-US" sz="5000" b="1" i="1" dirty="0">
                <a:solidFill>
                  <a:schemeClr val="accent1">
                    <a:lumMod val="75000"/>
                  </a:schemeClr>
                </a:solidFill>
              </a:rPr>
              <a:t>Enrollment Application and Change Form</a:t>
            </a:r>
            <a:r>
              <a:rPr lang="en-US" sz="5000" b="1" dirty="0">
                <a:solidFill>
                  <a:schemeClr val="accent1">
                    <a:lumMod val="75000"/>
                  </a:schemeClr>
                </a:solidFill>
              </a:rPr>
              <a:t>.</a:t>
            </a:r>
          </a:p>
          <a:p>
            <a:pPr>
              <a:buNone/>
            </a:pPr>
            <a:endParaRPr lang="en-US" sz="2500" b="1" dirty="0">
              <a:solidFill>
                <a:schemeClr val="accent1">
                  <a:lumMod val="75000"/>
                </a:schemeClr>
              </a:solidFill>
              <a:cs typeface="Times New Roman" panose="02020603050405020304" pitchFamily="18" charset="0"/>
            </a:endParaRPr>
          </a:p>
          <a:p>
            <a:pPr>
              <a:buNone/>
            </a:pPr>
            <a:r>
              <a:rPr lang="en-US" sz="5000" b="1" dirty="0" smtClean="0">
                <a:solidFill>
                  <a:schemeClr val="accent1">
                    <a:lumMod val="75000"/>
                  </a:schemeClr>
                </a:solidFill>
                <a:cs typeface="Times New Roman" panose="02020603050405020304" pitchFamily="18" charset="0"/>
              </a:rPr>
              <a:t>		If </a:t>
            </a:r>
            <a:r>
              <a:rPr lang="en-US" sz="5000" b="1" dirty="0">
                <a:solidFill>
                  <a:schemeClr val="accent1">
                    <a:lumMod val="75000"/>
                  </a:schemeClr>
                </a:solidFill>
                <a:cs typeface="Times New Roman" panose="02020603050405020304" pitchFamily="18" charset="0"/>
              </a:rPr>
              <a:t>you are a new e</a:t>
            </a:r>
            <a:r>
              <a:rPr lang="en-US" sz="5000" b="1" dirty="0">
                <a:solidFill>
                  <a:srgbClr val="376092"/>
                </a:solidFill>
                <a:cs typeface="Times New Roman" panose="02020603050405020304" pitchFamily="18" charset="0"/>
              </a:rPr>
              <a:t>nrollee:</a:t>
            </a:r>
          </a:p>
          <a:p>
            <a:pPr lvl="1">
              <a:spcAft>
                <a:spcPts val="400"/>
              </a:spcAft>
            </a:pPr>
            <a:r>
              <a:rPr lang="en-US" sz="4900" dirty="0">
                <a:solidFill>
                  <a:schemeClr val="tx1"/>
                </a:solidFill>
              </a:rPr>
              <a:t>Enter all the requested information for you and any dependents you want to </a:t>
            </a:r>
            <a:r>
              <a:rPr lang="en-US" sz="4900" dirty="0" smtClean="0">
                <a:solidFill>
                  <a:schemeClr val="tx1"/>
                </a:solidFill>
              </a:rPr>
              <a:t>cover</a:t>
            </a:r>
            <a:endParaRPr lang="en-US" sz="4900" dirty="0">
              <a:solidFill>
                <a:schemeClr val="tx1"/>
              </a:solidFill>
            </a:endParaRPr>
          </a:p>
          <a:p>
            <a:pPr lvl="1">
              <a:spcAft>
                <a:spcPts val="400"/>
              </a:spcAft>
            </a:pPr>
            <a:r>
              <a:rPr lang="en-US" sz="4900" dirty="0">
                <a:solidFill>
                  <a:schemeClr val="tx1"/>
                </a:solidFill>
              </a:rPr>
              <a:t>Choose coverage that is good for you </a:t>
            </a:r>
          </a:p>
          <a:p>
            <a:pPr lvl="1">
              <a:spcAft>
                <a:spcPts val="400"/>
              </a:spcAft>
            </a:pPr>
            <a:r>
              <a:rPr lang="en-US" sz="4900" dirty="0">
                <a:solidFill>
                  <a:schemeClr val="tx1"/>
                </a:solidFill>
              </a:rPr>
              <a:t>Sign the </a:t>
            </a:r>
            <a:r>
              <a:rPr lang="en-US" sz="4900" i="1" dirty="0">
                <a:solidFill>
                  <a:schemeClr val="tx1"/>
                </a:solidFill>
              </a:rPr>
              <a:t>Enrollment Application and Change Form </a:t>
            </a:r>
          </a:p>
          <a:p>
            <a:pPr lvl="1">
              <a:spcAft>
                <a:spcPts val="400"/>
              </a:spcAft>
            </a:pPr>
            <a:r>
              <a:rPr lang="en-US" sz="4900" dirty="0">
                <a:solidFill>
                  <a:schemeClr val="tx1"/>
                </a:solidFill>
              </a:rPr>
              <a:t>Return the form to your Benefits Administrator</a:t>
            </a:r>
          </a:p>
          <a:p>
            <a:pPr lvl="1">
              <a:spcAft>
                <a:spcPts val="400"/>
              </a:spcAft>
            </a:pPr>
            <a:endParaRPr lang="en-US" sz="4000" b="1" dirty="0">
              <a:solidFill>
                <a:schemeClr val="tx1"/>
              </a:solidFill>
            </a:endParaRPr>
          </a:p>
          <a:p>
            <a:pPr marL="457200" lvl="1" indent="0">
              <a:spcAft>
                <a:spcPts val="400"/>
              </a:spcAft>
              <a:buNone/>
            </a:pPr>
            <a:r>
              <a:rPr lang="en-US" sz="5000" b="1" dirty="0">
                <a:solidFill>
                  <a:srgbClr val="376092"/>
                </a:solidFill>
              </a:rPr>
              <a:t>If you are an existing employee:  </a:t>
            </a:r>
          </a:p>
          <a:p>
            <a:pPr lvl="1">
              <a:lnSpc>
                <a:spcPct val="110000"/>
              </a:lnSpc>
              <a:spcBef>
                <a:spcPct val="25000"/>
              </a:spcBef>
              <a:spcAft>
                <a:spcPts val="400"/>
              </a:spcAft>
            </a:pPr>
            <a:r>
              <a:rPr lang="en-US" sz="4900" dirty="0">
                <a:solidFill>
                  <a:schemeClr val="tx1"/>
                </a:solidFill>
              </a:rPr>
              <a:t>Select a different TRS-</a:t>
            </a:r>
            <a:r>
              <a:rPr lang="en-US" sz="4900" dirty="0" err="1">
                <a:solidFill>
                  <a:schemeClr val="tx1"/>
                </a:solidFill>
              </a:rPr>
              <a:t>ActiveCare</a:t>
            </a:r>
            <a:r>
              <a:rPr lang="en-US" sz="4900" dirty="0">
                <a:solidFill>
                  <a:schemeClr val="tx1"/>
                </a:solidFill>
              </a:rPr>
              <a:t> plan option</a:t>
            </a:r>
          </a:p>
          <a:p>
            <a:pPr lvl="1">
              <a:lnSpc>
                <a:spcPct val="110000"/>
              </a:lnSpc>
              <a:spcBef>
                <a:spcPct val="25000"/>
              </a:spcBef>
            </a:pPr>
            <a:r>
              <a:rPr lang="en-US" sz="4900" dirty="0">
                <a:solidFill>
                  <a:schemeClr val="tx1"/>
                </a:solidFill>
              </a:rPr>
              <a:t>Add or drop dependents</a:t>
            </a:r>
          </a:p>
          <a:p>
            <a:pPr lvl="1">
              <a:lnSpc>
                <a:spcPct val="110000"/>
              </a:lnSpc>
              <a:spcBef>
                <a:spcPct val="25000"/>
              </a:spcBef>
            </a:pPr>
            <a:r>
              <a:rPr lang="en-US" sz="4900" dirty="0">
                <a:solidFill>
                  <a:schemeClr val="tx1"/>
                </a:solidFill>
              </a:rPr>
              <a:t>Cancel and/or decline coverage (cancellations and declinations must be </a:t>
            </a:r>
            <a:r>
              <a:rPr lang="en-US" sz="4900" dirty="0" smtClean="0">
                <a:solidFill>
                  <a:schemeClr val="tx1"/>
                </a:solidFill>
              </a:rPr>
              <a:t/>
            </a:r>
            <a:br>
              <a:rPr lang="en-US" sz="4900" dirty="0" smtClean="0">
                <a:solidFill>
                  <a:schemeClr val="tx1"/>
                </a:solidFill>
              </a:rPr>
            </a:br>
            <a:r>
              <a:rPr lang="en-US" sz="4900" dirty="0" smtClean="0">
                <a:solidFill>
                  <a:schemeClr val="tx1"/>
                </a:solidFill>
              </a:rPr>
              <a:t>completed </a:t>
            </a:r>
            <a:r>
              <a:rPr lang="en-US" sz="4900" dirty="0">
                <a:solidFill>
                  <a:schemeClr val="tx1"/>
                </a:solidFill>
              </a:rPr>
              <a:t>on two separate forms)</a:t>
            </a:r>
          </a:p>
          <a:p>
            <a:pPr lvl="1">
              <a:lnSpc>
                <a:spcPct val="110000"/>
              </a:lnSpc>
              <a:spcBef>
                <a:spcPct val="25000"/>
              </a:spcBef>
            </a:pPr>
            <a:r>
              <a:rPr lang="en-US" sz="4900" dirty="0">
                <a:solidFill>
                  <a:schemeClr val="tx1"/>
                </a:solidFill>
              </a:rPr>
              <a:t>Update name, address or any other demographic information</a:t>
            </a:r>
          </a:p>
          <a:p>
            <a:pPr lvl="1">
              <a:lnSpc>
                <a:spcPct val="110000"/>
              </a:lnSpc>
            </a:pPr>
            <a:r>
              <a:rPr lang="en-US" sz="4900" dirty="0">
                <a:solidFill>
                  <a:schemeClr val="tx1"/>
                </a:solidFill>
              </a:rPr>
              <a:t>Sign the </a:t>
            </a:r>
            <a:r>
              <a:rPr lang="en-US" sz="4900" i="1" dirty="0">
                <a:solidFill>
                  <a:schemeClr val="tx1"/>
                </a:solidFill>
              </a:rPr>
              <a:t>Enrollment Application and Change Form </a:t>
            </a:r>
          </a:p>
          <a:p>
            <a:pPr lvl="1">
              <a:lnSpc>
                <a:spcPct val="110000"/>
              </a:lnSpc>
            </a:pPr>
            <a:r>
              <a:rPr lang="en-US" sz="4900" dirty="0">
                <a:solidFill>
                  <a:schemeClr val="tx1"/>
                </a:solidFill>
              </a:rPr>
              <a:t>Return the form to your Benefits Administrator</a:t>
            </a:r>
          </a:p>
          <a:p>
            <a:pPr marL="457200" lvl="1" indent="0">
              <a:lnSpc>
                <a:spcPct val="90000"/>
              </a:lnSpc>
              <a:spcBef>
                <a:spcPct val="25000"/>
              </a:spcBef>
              <a:buNone/>
            </a:pPr>
            <a:endParaRPr lang="en-US" sz="2400" dirty="0">
              <a:solidFill>
                <a:srgbClr val="008000"/>
              </a:solidFill>
            </a:endParaRPr>
          </a:p>
          <a:p>
            <a:pPr lvl="1">
              <a:lnSpc>
                <a:spcPct val="90000"/>
              </a:lnSpc>
              <a:spcBef>
                <a:spcPct val="25000"/>
              </a:spcBef>
            </a:pPr>
            <a:endParaRPr lang="en-US" sz="2200" dirty="0">
              <a:solidFill>
                <a:srgbClr val="008000"/>
              </a:solidFill>
            </a:endParaRPr>
          </a:p>
          <a:p>
            <a:pPr marL="457200" lvl="1" indent="0">
              <a:spcBef>
                <a:spcPct val="25000"/>
              </a:spcBef>
              <a:buNone/>
            </a:pPr>
            <a:r>
              <a:rPr lang="en-US" sz="4900" b="1" dirty="0">
                <a:solidFill>
                  <a:srgbClr val="008000"/>
                </a:solidFill>
              </a:rPr>
              <a:t>Current enrollees in </a:t>
            </a:r>
            <a:r>
              <a:rPr lang="en-US" sz="4900" b="1" dirty="0" err="1">
                <a:solidFill>
                  <a:srgbClr val="008000"/>
                </a:solidFill>
              </a:rPr>
              <a:t>ActiveCare</a:t>
            </a:r>
            <a:r>
              <a:rPr lang="en-US" sz="4900" b="1" dirty="0">
                <a:solidFill>
                  <a:srgbClr val="008000"/>
                </a:solidFill>
              </a:rPr>
              <a:t> </a:t>
            </a:r>
            <a:r>
              <a:rPr lang="en-US" sz="4900" b="1" dirty="0" smtClean="0">
                <a:solidFill>
                  <a:srgbClr val="008000"/>
                </a:solidFill>
              </a:rPr>
              <a:t>3 </a:t>
            </a:r>
            <a:r>
              <a:rPr lang="en-US" sz="4900" b="1" dirty="0">
                <a:solidFill>
                  <a:srgbClr val="008000"/>
                </a:solidFill>
              </a:rPr>
              <a:t>will automatically be enrolled in </a:t>
            </a:r>
            <a:r>
              <a:rPr lang="en-US" sz="4900" b="1" dirty="0" err="1">
                <a:solidFill>
                  <a:srgbClr val="008000"/>
                </a:solidFill>
              </a:rPr>
              <a:t>ActiveCare</a:t>
            </a:r>
            <a:r>
              <a:rPr lang="en-US" sz="4900" b="1" dirty="0">
                <a:solidFill>
                  <a:srgbClr val="008000"/>
                </a:solidFill>
              </a:rPr>
              <a:t> </a:t>
            </a:r>
            <a:r>
              <a:rPr lang="en-US" sz="4900" b="1" dirty="0" smtClean="0">
                <a:solidFill>
                  <a:srgbClr val="008000"/>
                </a:solidFill>
              </a:rPr>
              <a:t>2, </a:t>
            </a:r>
            <a:r>
              <a:rPr lang="en-US" sz="4900" b="1" dirty="0">
                <a:solidFill>
                  <a:srgbClr val="008000"/>
                </a:solidFill>
              </a:rPr>
              <a:t>effective September 1, 2014; you must submit a form to select a different plan option</a:t>
            </a:r>
          </a:p>
          <a:p>
            <a:pPr marL="457200" lvl="1" indent="0">
              <a:buNone/>
            </a:pPr>
            <a:endParaRPr lang="en-US" sz="1400" dirty="0"/>
          </a:p>
        </p:txBody>
      </p:sp>
    </p:spTree>
    <p:extLst>
      <p:ext uri="{BB962C8B-B14F-4D97-AF65-F5344CB8AC3E}">
        <p14:creationId xmlns:p14="http://schemas.microsoft.com/office/powerpoint/2010/main" val="28909980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descr="empty bucket_silver.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3903" y="5261451"/>
            <a:ext cx="1347787" cy="1303682"/>
          </a:xfrm>
          <a:prstGeom prst="rect">
            <a:avLst/>
          </a:prstGeom>
        </p:spPr>
      </p:pic>
      <p:sp>
        <p:nvSpPr>
          <p:cNvPr id="67" name="Rectangle 25"/>
          <p:cNvSpPr>
            <a:spLocks noChangeArrowheads="1"/>
          </p:cNvSpPr>
          <p:nvPr/>
        </p:nvSpPr>
        <p:spPr bwMode="auto">
          <a:xfrm>
            <a:off x="993903" y="5723438"/>
            <a:ext cx="1347787" cy="749300"/>
          </a:xfrm>
          <a:prstGeom prst="rect">
            <a:avLst/>
          </a:prstGeom>
          <a:noFill/>
          <a:ln>
            <a:noFill/>
          </a:ln>
          <a:extLst/>
        </p:spPr>
        <p:txBody>
          <a:bodyPr anchor="ctr"/>
          <a:lstStyle/>
          <a:p>
            <a:pPr algn="ctr"/>
            <a:endParaRPr lang="en-US" sz="1600" dirty="0">
              <a:solidFill>
                <a:srgbClr val="000000"/>
              </a:solidFill>
              <a:latin typeface="+mj-lt"/>
            </a:endParaRPr>
          </a:p>
        </p:txBody>
      </p:sp>
      <p:cxnSp>
        <p:nvCxnSpPr>
          <p:cNvPr id="68" name="Straight Arrow Connector 53"/>
          <p:cNvCxnSpPr>
            <a:cxnSpLocks noChangeShapeType="1"/>
          </p:cNvCxnSpPr>
          <p:nvPr/>
        </p:nvCxnSpPr>
        <p:spPr bwMode="auto">
          <a:xfrm>
            <a:off x="1704973" y="4953811"/>
            <a:ext cx="0" cy="371442"/>
          </a:xfrm>
          <a:prstGeom prst="straightConnector1">
            <a:avLst/>
          </a:prstGeom>
          <a:noFill/>
          <a:ln w="19050" cmpd="sng">
            <a:solidFill>
              <a:srgbClr val="008000"/>
            </a:solidFill>
            <a:prstDash val="solid"/>
            <a:round/>
            <a:headEnd type="none"/>
            <a:tailEnd type="none" w="med" len="me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cxnSp>
      <p:pic>
        <p:nvPicPr>
          <p:cNvPr id="71" name="Picture 70" descr="empty bucket_silver.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78866" y="5261451"/>
            <a:ext cx="1347787" cy="1303682"/>
          </a:xfrm>
          <a:prstGeom prst="rect">
            <a:avLst/>
          </a:prstGeom>
        </p:spPr>
      </p:pic>
      <p:sp>
        <p:nvSpPr>
          <p:cNvPr id="72" name="Rectangle 25"/>
          <p:cNvSpPr>
            <a:spLocks noChangeArrowheads="1"/>
          </p:cNvSpPr>
          <p:nvPr/>
        </p:nvSpPr>
        <p:spPr bwMode="auto">
          <a:xfrm>
            <a:off x="2378866" y="5723438"/>
            <a:ext cx="1347787" cy="749300"/>
          </a:xfrm>
          <a:prstGeom prst="rect">
            <a:avLst/>
          </a:prstGeom>
          <a:noFill/>
          <a:ln>
            <a:noFill/>
          </a:ln>
          <a:extLst/>
        </p:spPr>
        <p:txBody>
          <a:bodyPr anchor="ctr"/>
          <a:lstStyle/>
          <a:p>
            <a:pPr algn="ctr"/>
            <a:endParaRPr lang="en-US" sz="1600" dirty="0">
              <a:solidFill>
                <a:srgbClr val="000000"/>
              </a:solidFill>
              <a:latin typeface="+mj-lt"/>
            </a:endParaRPr>
          </a:p>
        </p:txBody>
      </p:sp>
      <p:cxnSp>
        <p:nvCxnSpPr>
          <p:cNvPr id="73" name="Straight Arrow Connector 53"/>
          <p:cNvCxnSpPr>
            <a:cxnSpLocks noChangeShapeType="1"/>
          </p:cNvCxnSpPr>
          <p:nvPr/>
        </p:nvCxnSpPr>
        <p:spPr bwMode="auto">
          <a:xfrm>
            <a:off x="3054656" y="4953811"/>
            <a:ext cx="0" cy="371442"/>
          </a:xfrm>
          <a:prstGeom prst="straightConnector1">
            <a:avLst/>
          </a:prstGeom>
          <a:noFill/>
          <a:ln w="19050" cmpd="sng">
            <a:solidFill>
              <a:srgbClr val="008000"/>
            </a:solidFill>
            <a:prstDash val="solid"/>
            <a:round/>
            <a:headEnd type="none"/>
            <a:tailEnd type="none" w="med" len="me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cxnSp>
      <p:pic>
        <p:nvPicPr>
          <p:cNvPr id="81" name="Picture 80" descr="empty bucket_silver.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32118" y="5261451"/>
            <a:ext cx="1347787" cy="1303682"/>
          </a:xfrm>
          <a:prstGeom prst="rect">
            <a:avLst/>
          </a:prstGeom>
        </p:spPr>
      </p:pic>
      <p:sp>
        <p:nvSpPr>
          <p:cNvPr id="82" name="Rectangle 25"/>
          <p:cNvSpPr>
            <a:spLocks noChangeArrowheads="1"/>
          </p:cNvSpPr>
          <p:nvPr/>
        </p:nvSpPr>
        <p:spPr bwMode="auto">
          <a:xfrm>
            <a:off x="3832118" y="5723438"/>
            <a:ext cx="1347787" cy="749300"/>
          </a:xfrm>
          <a:prstGeom prst="rect">
            <a:avLst/>
          </a:prstGeom>
          <a:noFill/>
          <a:ln>
            <a:noFill/>
          </a:ln>
          <a:extLst/>
        </p:spPr>
        <p:txBody>
          <a:bodyPr anchor="ctr"/>
          <a:lstStyle/>
          <a:p>
            <a:pPr algn="ctr"/>
            <a:endParaRPr lang="en-US" sz="1600" dirty="0">
              <a:solidFill>
                <a:srgbClr val="000000"/>
              </a:solidFill>
              <a:latin typeface="+mj-lt"/>
            </a:endParaRPr>
          </a:p>
        </p:txBody>
      </p:sp>
      <p:cxnSp>
        <p:nvCxnSpPr>
          <p:cNvPr id="83" name="Straight Arrow Connector 53"/>
          <p:cNvCxnSpPr>
            <a:cxnSpLocks noChangeShapeType="1"/>
          </p:cNvCxnSpPr>
          <p:nvPr/>
        </p:nvCxnSpPr>
        <p:spPr bwMode="auto">
          <a:xfrm>
            <a:off x="4499088" y="4953811"/>
            <a:ext cx="0" cy="371442"/>
          </a:xfrm>
          <a:prstGeom prst="straightConnector1">
            <a:avLst/>
          </a:prstGeom>
          <a:noFill/>
          <a:ln w="19050" cmpd="sng">
            <a:solidFill>
              <a:srgbClr val="008000"/>
            </a:solidFill>
            <a:prstDash val="solid"/>
            <a:round/>
            <a:headEnd type="none"/>
            <a:tailEnd type="none" w="med" len="me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cxnSp>
      <p:pic>
        <p:nvPicPr>
          <p:cNvPr id="86" name="Picture 85" descr="empty bucket_silver.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59521" y="5261610"/>
            <a:ext cx="1347787" cy="1303682"/>
          </a:xfrm>
          <a:prstGeom prst="rect">
            <a:avLst/>
          </a:prstGeom>
        </p:spPr>
      </p:pic>
      <p:sp>
        <p:nvSpPr>
          <p:cNvPr id="87" name="Rectangle 25"/>
          <p:cNvSpPr>
            <a:spLocks noChangeArrowheads="1"/>
          </p:cNvSpPr>
          <p:nvPr/>
        </p:nvSpPr>
        <p:spPr bwMode="auto">
          <a:xfrm>
            <a:off x="5259521" y="5723597"/>
            <a:ext cx="1347787" cy="749300"/>
          </a:xfrm>
          <a:prstGeom prst="rect">
            <a:avLst/>
          </a:prstGeom>
          <a:noFill/>
          <a:ln>
            <a:noFill/>
          </a:ln>
          <a:extLst/>
        </p:spPr>
        <p:txBody>
          <a:bodyPr anchor="ctr"/>
          <a:lstStyle/>
          <a:p>
            <a:pPr algn="ctr"/>
            <a:endParaRPr lang="en-US" sz="1600" dirty="0">
              <a:solidFill>
                <a:srgbClr val="000000"/>
              </a:solidFill>
              <a:latin typeface="+mj-lt"/>
            </a:endParaRPr>
          </a:p>
        </p:txBody>
      </p:sp>
      <p:cxnSp>
        <p:nvCxnSpPr>
          <p:cNvPr id="88" name="Straight Arrow Connector 53"/>
          <p:cNvCxnSpPr>
            <a:cxnSpLocks noChangeShapeType="1"/>
          </p:cNvCxnSpPr>
          <p:nvPr/>
        </p:nvCxnSpPr>
        <p:spPr bwMode="auto">
          <a:xfrm>
            <a:off x="5935311" y="4953970"/>
            <a:ext cx="0" cy="371442"/>
          </a:xfrm>
          <a:prstGeom prst="straightConnector1">
            <a:avLst/>
          </a:prstGeom>
          <a:noFill/>
          <a:ln w="19050" cmpd="sng">
            <a:solidFill>
              <a:srgbClr val="008000"/>
            </a:solidFill>
            <a:prstDash val="solid"/>
            <a:round/>
            <a:headEnd type="none"/>
            <a:tailEnd type="none" w="med" len="me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cxnSp>
      <p:pic>
        <p:nvPicPr>
          <p:cNvPr id="91" name="Picture 90" descr="empty bucket_silver.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58794" y="5261828"/>
            <a:ext cx="1347787" cy="1303682"/>
          </a:xfrm>
          <a:prstGeom prst="rect">
            <a:avLst/>
          </a:prstGeom>
        </p:spPr>
      </p:pic>
      <p:sp>
        <p:nvSpPr>
          <p:cNvPr id="92" name="Rectangle 25"/>
          <p:cNvSpPr>
            <a:spLocks noChangeArrowheads="1"/>
          </p:cNvSpPr>
          <p:nvPr/>
        </p:nvSpPr>
        <p:spPr bwMode="auto">
          <a:xfrm>
            <a:off x="6658794" y="5723815"/>
            <a:ext cx="1347787" cy="749300"/>
          </a:xfrm>
          <a:prstGeom prst="rect">
            <a:avLst/>
          </a:prstGeom>
          <a:noFill/>
          <a:ln>
            <a:noFill/>
          </a:ln>
          <a:extLst/>
        </p:spPr>
        <p:txBody>
          <a:bodyPr anchor="ctr"/>
          <a:lstStyle/>
          <a:p>
            <a:pPr algn="ctr"/>
            <a:endParaRPr lang="en-US" sz="1600" dirty="0">
              <a:solidFill>
                <a:srgbClr val="000000"/>
              </a:solidFill>
              <a:latin typeface="+mj-lt"/>
            </a:endParaRPr>
          </a:p>
        </p:txBody>
      </p:sp>
      <p:cxnSp>
        <p:nvCxnSpPr>
          <p:cNvPr id="93" name="Straight Arrow Connector 53"/>
          <p:cNvCxnSpPr>
            <a:cxnSpLocks noChangeShapeType="1"/>
          </p:cNvCxnSpPr>
          <p:nvPr/>
        </p:nvCxnSpPr>
        <p:spPr bwMode="auto">
          <a:xfrm>
            <a:off x="7369864" y="4954188"/>
            <a:ext cx="0" cy="371442"/>
          </a:xfrm>
          <a:prstGeom prst="straightConnector1">
            <a:avLst/>
          </a:prstGeom>
          <a:noFill/>
          <a:ln w="19050" cmpd="sng">
            <a:solidFill>
              <a:srgbClr val="008000"/>
            </a:solidFill>
            <a:prstDash val="solid"/>
            <a:round/>
            <a:headEnd type="none"/>
            <a:tailEnd type="none" w="med" len="me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cxnSp>
      <p:sp>
        <p:nvSpPr>
          <p:cNvPr id="5" name="Title 4"/>
          <p:cNvSpPr>
            <a:spLocks noGrp="1"/>
          </p:cNvSpPr>
          <p:nvPr>
            <p:ph type="title"/>
          </p:nvPr>
        </p:nvSpPr>
        <p:spPr>
          <a:xfrm>
            <a:off x="493200" y="-33509"/>
            <a:ext cx="8255000" cy="990600"/>
          </a:xfrm>
        </p:spPr>
        <p:txBody>
          <a:bodyPr/>
          <a:lstStyle/>
          <a:p>
            <a:pPr>
              <a:defRPr/>
            </a:pPr>
            <a:r>
              <a:rPr lang="en-US" kern="1200" spc="-100" dirty="0" smtClean="0">
                <a:ea typeface="+mj-ea"/>
              </a:rPr>
              <a:t>Out-of-Pocket (OOP) maximum illustration</a:t>
            </a:r>
            <a:endParaRPr lang="en-US" sz="2800" i="1" dirty="0">
              <a:ea typeface="+mj-ea"/>
            </a:endParaRPr>
          </a:p>
        </p:txBody>
      </p:sp>
      <p:sp>
        <p:nvSpPr>
          <p:cNvPr id="44088" name="Rectangle 32"/>
          <p:cNvSpPr>
            <a:spLocks noChangeArrowheads="1"/>
          </p:cNvSpPr>
          <p:nvPr/>
        </p:nvSpPr>
        <p:spPr bwMode="auto">
          <a:xfrm>
            <a:off x="1192209" y="5793904"/>
            <a:ext cx="952047" cy="584716"/>
          </a:xfrm>
          <a:prstGeom prst="rect">
            <a:avLst/>
          </a:prstGeom>
          <a:noFill/>
          <a:ln>
            <a:noFill/>
          </a:ln>
          <a:extLst/>
        </p:spPr>
        <p:txBody>
          <a:bodyPr anchor="ctr"/>
          <a:lstStyle/>
          <a:p>
            <a:pPr algn="ctr"/>
            <a:r>
              <a:rPr lang="en-US" sz="1400" dirty="0">
                <a:solidFill>
                  <a:srgbClr val="000000"/>
                </a:solidFill>
                <a:latin typeface="+mj-lt"/>
              </a:rPr>
              <a:t>$4,000</a:t>
            </a:r>
          </a:p>
        </p:txBody>
      </p:sp>
      <p:sp>
        <p:nvSpPr>
          <p:cNvPr id="44083" name="Rectangle 38"/>
          <p:cNvSpPr>
            <a:spLocks noChangeArrowheads="1"/>
          </p:cNvSpPr>
          <p:nvPr/>
        </p:nvSpPr>
        <p:spPr bwMode="auto">
          <a:xfrm>
            <a:off x="2579596" y="5793904"/>
            <a:ext cx="950976" cy="584716"/>
          </a:xfrm>
          <a:prstGeom prst="rect">
            <a:avLst/>
          </a:prstGeom>
          <a:noFill/>
          <a:ln>
            <a:noFill/>
          </a:ln>
          <a:extLst/>
        </p:spPr>
        <p:txBody>
          <a:bodyPr anchor="ctr"/>
          <a:lstStyle/>
          <a:p>
            <a:pPr algn="ctr"/>
            <a:r>
              <a:rPr lang="en-US" sz="1400" dirty="0">
                <a:solidFill>
                  <a:srgbClr val="000000"/>
                </a:solidFill>
                <a:latin typeface="+mj-lt"/>
              </a:rPr>
              <a:t>$5,000</a:t>
            </a:r>
          </a:p>
        </p:txBody>
      </p:sp>
      <p:sp>
        <p:nvSpPr>
          <p:cNvPr id="44078" name="Rectangle 44"/>
          <p:cNvSpPr>
            <a:spLocks noChangeArrowheads="1"/>
          </p:cNvSpPr>
          <p:nvPr/>
        </p:nvSpPr>
        <p:spPr bwMode="auto">
          <a:xfrm>
            <a:off x="5461234" y="5793149"/>
            <a:ext cx="950976" cy="587058"/>
          </a:xfrm>
          <a:prstGeom prst="rect">
            <a:avLst/>
          </a:prstGeom>
          <a:noFill/>
          <a:ln>
            <a:noFill/>
          </a:ln>
          <a:extLst/>
        </p:spPr>
        <p:txBody>
          <a:bodyPr anchor="ctr"/>
          <a:lstStyle/>
          <a:p>
            <a:pPr algn="ctr"/>
            <a:r>
              <a:rPr lang="en-US" sz="1400" dirty="0" smtClean="0">
                <a:solidFill>
                  <a:srgbClr val="000000"/>
                </a:solidFill>
                <a:latin typeface="+mj-lt"/>
              </a:rPr>
              <a:t>$1,000</a:t>
            </a:r>
            <a:endParaRPr lang="en-US" sz="1400" dirty="0">
              <a:solidFill>
                <a:srgbClr val="000000"/>
              </a:solidFill>
              <a:latin typeface="+mj-lt"/>
            </a:endParaRPr>
          </a:p>
        </p:txBody>
      </p:sp>
      <p:sp>
        <p:nvSpPr>
          <p:cNvPr id="4" name="TextBox 72"/>
          <p:cNvSpPr txBox="1">
            <a:spLocks noChangeArrowheads="1"/>
          </p:cNvSpPr>
          <p:nvPr/>
        </p:nvSpPr>
        <p:spPr bwMode="auto">
          <a:xfrm>
            <a:off x="465051" y="1624390"/>
            <a:ext cx="5826125" cy="144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dirty="0" err="1">
                <a:solidFill>
                  <a:srgbClr val="008000"/>
                </a:solidFill>
                <a:latin typeface="+mj-lt"/>
              </a:rPr>
              <a:t>ActiveCare</a:t>
            </a:r>
            <a:r>
              <a:rPr lang="en-US" sz="1600" b="1" dirty="0">
                <a:solidFill>
                  <a:srgbClr val="008000"/>
                </a:solidFill>
                <a:latin typeface="+mj-lt"/>
              </a:rPr>
              <a:t> 1-HD </a:t>
            </a:r>
            <a:r>
              <a:rPr lang="en-US" sz="1600" b="1" dirty="0" smtClean="0">
                <a:solidFill>
                  <a:srgbClr val="000000"/>
                </a:solidFill>
                <a:latin typeface="+mj-lt"/>
              </a:rPr>
              <a:t>with a </a:t>
            </a:r>
            <a:r>
              <a:rPr lang="en-US" sz="1600" b="1" dirty="0">
                <a:solidFill>
                  <a:srgbClr val="000000"/>
                </a:solidFill>
                <a:latin typeface="+mj-lt"/>
              </a:rPr>
              <a:t>$</a:t>
            </a:r>
            <a:r>
              <a:rPr lang="en-US" sz="1600" b="1" dirty="0" smtClean="0">
                <a:solidFill>
                  <a:srgbClr val="000000"/>
                </a:solidFill>
                <a:latin typeface="+mj-lt"/>
              </a:rPr>
              <a:t>9,200 family OOP maximum</a:t>
            </a:r>
          </a:p>
          <a:p>
            <a:pPr marL="285750" indent="-285750">
              <a:lnSpc>
                <a:spcPct val="90000"/>
              </a:lnSpc>
              <a:spcBef>
                <a:spcPts val="1200"/>
              </a:spcBef>
              <a:buClr>
                <a:srgbClr val="008000"/>
              </a:buClr>
              <a:buFont typeface="Arial" pitchFamily="34" charset="0"/>
              <a:buChar char="•"/>
              <a:defRPr/>
            </a:pPr>
            <a:r>
              <a:rPr lang="en-US" sz="1400" dirty="0" smtClean="0">
                <a:solidFill>
                  <a:srgbClr val="000000"/>
                </a:solidFill>
              </a:rPr>
              <a:t>The family OOP maximum may be met by one or more people</a:t>
            </a:r>
            <a:endParaRPr lang="en-US" sz="1400" dirty="0">
              <a:solidFill>
                <a:srgbClr val="000000"/>
              </a:solidFill>
            </a:endParaRPr>
          </a:p>
          <a:p>
            <a:pPr marL="285750" indent="-285750">
              <a:lnSpc>
                <a:spcPct val="90000"/>
              </a:lnSpc>
              <a:spcBef>
                <a:spcPts val="1200"/>
              </a:spcBef>
              <a:buClr>
                <a:srgbClr val="008000"/>
              </a:buClr>
              <a:buFont typeface="Arial" pitchFamily="34" charset="0"/>
              <a:buChar char="•"/>
              <a:defRPr/>
            </a:pPr>
            <a:r>
              <a:rPr lang="en-US" sz="1400" dirty="0" smtClean="0">
                <a:solidFill>
                  <a:srgbClr val="000000"/>
                </a:solidFill>
              </a:rPr>
              <a:t>Plan pays benefits once entire $9,200 is met – there is no individual amount to meet</a:t>
            </a:r>
            <a:endParaRPr lang="en-US" sz="1400" dirty="0">
              <a:solidFill>
                <a:srgbClr val="000000"/>
              </a:solidFill>
            </a:endParaRPr>
          </a:p>
          <a:p>
            <a:pPr eaLnBrk="1" hangingPunct="1"/>
            <a:endParaRPr lang="en-US" sz="1400" dirty="0">
              <a:solidFill>
                <a:srgbClr val="000000"/>
              </a:solidFill>
              <a:latin typeface="+mj-lt"/>
            </a:endParaRPr>
          </a:p>
        </p:txBody>
      </p:sp>
      <p:sp>
        <p:nvSpPr>
          <p:cNvPr id="74" name="TextBox 73"/>
          <p:cNvSpPr txBox="1"/>
          <p:nvPr/>
        </p:nvSpPr>
        <p:spPr>
          <a:xfrm>
            <a:off x="458701" y="3397136"/>
            <a:ext cx="8821738" cy="1483996"/>
          </a:xfrm>
          <a:prstGeom prst="rect">
            <a:avLst/>
          </a:prstGeom>
          <a:noFill/>
        </p:spPr>
        <p:txBody>
          <a:bodyPr>
            <a:spAutoFit/>
          </a:bodyPr>
          <a:lstStyle/>
          <a:p>
            <a:pPr>
              <a:lnSpc>
                <a:spcPct val="90000"/>
              </a:lnSpc>
              <a:defRPr/>
            </a:pPr>
            <a:r>
              <a:rPr lang="en-US" sz="1600" b="1" dirty="0" err="1" smtClean="0">
                <a:solidFill>
                  <a:srgbClr val="008000"/>
                </a:solidFill>
                <a:latin typeface="+mj-lt"/>
                <a:ea typeface="+mn-ea"/>
                <a:cs typeface="+mn-cs"/>
              </a:rPr>
              <a:t>ActiveCare</a:t>
            </a:r>
            <a:r>
              <a:rPr lang="en-US" sz="1600" b="1" dirty="0" smtClean="0">
                <a:solidFill>
                  <a:srgbClr val="008000"/>
                </a:solidFill>
                <a:latin typeface="+mj-lt"/>
                <a:ea typeface="+mn-ea"/>
                <a:cs typeface="+mn-cs"/>
              </a:rPr>
              <a:t> 2  </a:t>
            </a:r>
            <a:r>
              <a:rPr lang="en-US" sz="1600" b="1" dirty="0" smtClean="0">
                <a:solidFill>
                  <a:srgbClr val="000000"/>
                </a:solidFill>
                <a:latin typeface="+mj-lt"/>
                <a:ea typeface="+mn-ea"/>
                <a:cs typeface="+mn-cs"/>
              </a:rPr>
              <a:t>with </a:t>
            </a:r>
            <a:r>
              <a:rPr lang="en-US" sz="1600" b="1" dirty="0">
                <a:solidFill>
                  <a:srgbClr val="000000"/>
                </a:solidFill>
                <a:latin typeface="+mj-lt"/>
                <a:ea typeface="+mn-ea"/>
                <a:cs typeface="+mn-cs"/>
              </a:rPr>
              <a:t>a $6,000 individual  and $12,000 family OOP maximum</a:t>
            </a:r>
          </a:p>
          <a:p>
            <a:pPr marL="285750" indent="-285750">
              <a:lnSpc>
                <a:spcPct val="90000"/>
              </a:lnSpc>
              <a:spcBef>
                <a:spcPts val="1200"/>
              </a:spcBef>
              <a:buClr>
                <a:srgbClr val="008000"/>
              </a:buClr>
              <a:buFont typeface="Arial" pitchFamily="34" charset="0"/>
              <a:buChar char="•"/>
              <a:defRPr/>
            </a:pPr>
            <a:r>
              <a:rPr lang="en-US" sz="1600" dirty="0">
                <a:solidFill>
                  <a:srgbClr val="000000"/>
                </a:solidFill>
                <a:latin typeface="+mj-lt"/>
                <a:ea typeface="+mn-ea"/>
                <a:cs typeface="+mn-cs"/>
              </a:rPr>
              <a:t>Plan pays benefits for an individual as his/her OOP maximum is met </a:t>
            </a:r>
          </a:p>
          <a:p>
            <a:pPr marL="285750" indent="-285750">
              <a:lnSpc>
                <a:spcPct val="90000"/>
              </a:lnSpc>
              <a:spcBef>
                <a:spcPts val="1200"/>
              </a:spcBef>
              <a:buClr>
                <a:srgbClr val="008000"/>
              </a:buClr>
              <a:buFont typeface="Arial" pitchFamily="34" charset="0"/>
              <a:buChar char="•"/>
              <a:defRPr/>
            </a:pPr>
            <a:r>
              <a:rPr lang="en-US" sz="1600" dirty="0">
                <a:solidFill>
                  <a:srgbClr val="000000"/>
                </a:solidFill>
                <a:latin typeface="+mj-lt"/>
                <a:ea typeface="+mn-ea"/>
                <a:cs typeface="+mn-cs"/>
              </a:rPr>
              <a:t>Everyone helps to meet the family OOP maximum, but no one person pays </a:t>
            </a:r>
            <a:r>
              <a:rPr lang="en-US" sz="1600" dirty="0" smtClean="0">
                <a:solidFill>
                  <a:srgbClr val="000000"/>
                </a:solidFill>
                <a:latin typeface="+mj-lt"/>
                <a:ea typeface="+mn-ea"/>
                <a:cs typeface="+mn-cs"/>
              </a:rPr>
              <a:t/>
            </a:r>
            <a:br>
              <a:rPr lang="en-US" sz="1600" dirty="0" smtClean="0">
                <a:solidFill>
                  <a:srgbClr val="000000"/>
                </a:solidFill>
                <a:latin typeface="+mj-lt"/>
                <a:ea typeface="+mn-ea"/>
                <a:cs typeface="+mn-cs"/>
              </a:rPr>
            </a:br>
            <a:r>
              <a:rPr lang="en-US" sz="1600" dirty="0" smtClean="0">
                <a:solidFill>
                  <a:srgbClr val="000000"/>
                </a:solidFill>
                <a:latin typeface="+mj-lt"/>
                <a:ea typeface="+mn-ea"/>
                <a:cs typeface="+mn-cs"/>
              </a:rPr>
              <a:t>more </a:t>
            </a:r>
            <a:r>
              <a:rPr lang="en-US" sz="1600" dirty="0">
                <a:solidFill>
                  <a:srgbClr val="000000"/>
                </a:solidFill>
                <a:latin typeface="+mj-lt"/>
                <a:ea typeface="+mn-ea"/>
                <a:cs typeface="+mn-cs"/>
              </a:rPr>
              <a:t>than the individual amount</a:t>
            </a:r>
          </a:p>
          <a:p>
            <a:pPr marL="285750" indent="-285750">
              <a:lnSpc>
                <a:spcPct val="90000"/>
              </a:lnSpc>
              <a:buFont typeface="Arial" pitchFamily="34" charset="0"/>
              <a:buChar char="•"/>
              <a:defRPr/>
            </a:pPr>
            <a:endParaRPr lang="en-US" sz="1400" dirty="0">
              <a:solidFill>
                <a:srgbClr val="000000"/>
              </a:solidFill>
              <a:latin typeface="+mj-lt"/>
              <a:ea typeface="+mn-ea"/>
              <a:cs typeface="+mn-cs"/>
            </a:endParaRPr>
          </a:p>
        </p:txBody>
      </p:sp>
      <p:sp>
        <p:nvSpPr>
          <p:cNvPr id="44073" name="Rectangle 64"/>
          <p:cNvSpPr>
            <a:spLocks noChangeArrowheads="1"/>
          </p:cNvSpPr>
          <p:nvPr/>
        </p:nvSpPr>
        <p:spPr bwMode="auto">
          <a:xfrm>
            <a:off x="4035924" y="5782791"/>
            <a:ext cx="952047" cy="584716"/>
          </a:xfrm>
          <a:prstGeom prst="rect">
            <a:avLst/>
          </a:prstGeom>
          <a:noFill/>
          <a:ln>
            <a:noFill/>
          </a:ln>
          <a:extLst/>
        </p:spPr>
        <p:txBody>
          <a:bodyPr anchor="ctr"/>
          <a:lstStyle/>
          <a:p>
            <a:pPr algn="ctr"/>
            <a:r>
              <a:rPr lang="en-US" sz="1400" dirty="0">
                <a:solidFill>
                  <a:srgbClr val="000000"/>
                </a:solidFill>
                <a:latin typeface="+mj-lt"/>
              </a:rPr>
              <a:t>$1,000</a:t>
            </a:r>
          </a:p>
        </p:txBody>
      </p:sp>
      <p:sp>
        <p:nvSpPr>
          <p:cNvPr id="44068" name="Rectangle 78"/>
          <p:cNvSpPr>
            <a:spLocks noChangeArrowheads="1"/>
          </p:cNvSpPr>
          <p:nvPr/>
        </p:nvSpPr>
        <p:spPr bwMode="auto">
          <a:xfrm>
            <a:off x="6862981" y="5793137"/>
            <a:ext cx="950976" cy="595008"/>
          </a:xfrm>
          <a:prstGeom prst="rect">
            <a:avLst/>
          </a:prstGeom>
          <a:noFill/>
          <a:ln>
            <a:noFill/>
          </a:ln>
          <a:extLst/>
        </p:spPr>
        <p:txBody>
          <a:bodyPr anchor="ctr"/>
          <a:lstStyle/>
          <a:p>
            <a:pPr algn="ctr"/>
            <a:r>
              <a:rPr lang="en-US" sz="1400" dirty="0" smtClean="0">
                <a:solidFill>
                  <a:srgbClr val="000000"/>
                </a:solidFill>
                <a:latin typeface="+mj-lt"/>
              </a:rPr>
              <a:t>$1,000</a:t>
            </a:r>
            <a:endParaRPr lang="en-US" sz="1400" dirty="0">
              <a:solidFill>
                <a:srgbClr val="000000"/>
              </a:solidFill>
              <a:latin typeface="+mj-lt"/>
            </a:endParaRPr>
          </a:p>
        </p:txBody>
      </p:sp>
      <p:sp>
        <p:nvSpPr>
          <p:cNvPr id="94" name="TextBox 45"/>
          <p:cNvSpPr txBox="1">
            <a:spLocks noChangeArrowheads="1"/>
          </p:cNvSpPr>
          <p:nvPr/>
        </p:nvSpPr>
        <p:spPr bwMode="auto">
          <a:xfrm>
            <a:off x="6183315" y="1344635"/>
            <a:ext cx="26189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smtClean="0">
                <a:solidFill>
                  <a:srgbClr val="008000"/>
                </a:solidFill>
                <a:latin typeface="+mj-lt"/>
              </a:rPr>
              <a:t>Amy  Ted   Bob  Sue  Chris</a:t>
            </a:r>
            <a:endParaRPr lang="en-US" sz="1400" b="1" dirty="0">
              <a:solidFill>
                <a:srgbClr val="008000"/>
              </a:solidFill>
              <a:latin typeface="+mj-lt"/>
            </a:endParaRPr>
          </a:p>
        </p:txBody>
      </p:sp>
      <p:pic>
        <p:nvPicPr>
          <p:cNvPr id="95" name="Picture 94" descr="empty bucket_silver.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51755" y="1942831"/>
            <a:ext cx="1347787" cy="1303682"/>
          </a:xfrm>
          <a:prstGeom prst="rect">
            <a:avLst/>
          </a:prstGeom>
        </p:spPr>
      </p:pic>
      <p:sp>
        <p:nvSpPr>
          <p:cNvPr id="96" name="Rectangle 25"/>
          <p:cNvSpPr>
            <a:spLocks noChangeArrowheads="1"/>
          </p:cNvSpPr>
          <p:nvPr/>
        </p:nvSpPr>
        <p:spPr bwMode="auto">
          <a:xfrm>
            <a:off x="6651755" y="2404818"/>
            <a:ext cx="1347787" cy="749300"/>
          </a:xfrm>
          <a:prstGeom prst="rect">
            <a:avLst/>
          </a:prstGeom>
          <a:noFill/>
          <a:ln>
            <a:noFill/>
          </a:ln>
          <a:extLst/>
        </p:spPr>
        <p:txBody>
          <a:bodyPr anchor="ctr"/>
          <a:lstStyle/>
          <a:p>
            <a:pPr algn="ctr"/>
            <a:r>
              <a:rPr lang="en-US" sz="1400" dirty="0" smtClean="0">
                <a:solidFill>
                  <a:srgbClr val="000000"/>
                </a:solidFill>
                <a:latin typeface="+mj-lt"/>
              </a:rPr>
              <a:t>$9,200</a:t>
            </a:r>
            <a:endParaRPr lang="en-US" sz="1400" dirty="0">
              <a:solidFill>
                <a:srgbClr val="000000"/>
              </a:solidFill>
              <a:latin typeface="+mj-lt"/>
            </a:endParaRPr>
          </a:p>
        </p:txBody>
      </p:sp>
      <p:cxnSp>
        <p:nvCxnSpPr>
          <p:cNvPr id="97" name="Straight Arrow Connector 53"/>
          <p:cNvCxnSpPr>
            <a:cxnSpLocks noChangeShapeType="1"/>
          </p:cNvCxnSpPr>
          <p:nvPr/>
        </p:nvCxnSpPr>
        <p:spPr bwMode="auto">
          <a:xfrm>
            <a:off x="7362825" y="1617553"/>
            <a:ext cx="0" cy="371442"/>
          </a:xfrm>
          <a:prstGeom prst="straightConnector1">
            <a:avLst/>
          </a:prstGeom>
          <a:noFill/>
          <a:ln w="19050" cmpd="sng">
            <a:solidFill>
              <a:srgbClr val="008000"/>
            </a:solidFill>
            <a:prstDash val="solid"/>
            <a:round/>
            <a:headEnd type="none"/>
            <a:tailEnd type="none" w="med" len="me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cxnSp>
      <p:cxnSp>
        <p:nvCxnSpPr>
          <p:cNvPr id="98" name="Straight Arrow Connector 53"/>
          <p:cNvCxnSpPr>
            <a:cxnSpLocks noChangeShapeType="1"/>
          </p:cNvCxnSpPr>
          <p:nvPr/>
        </p:nvCxnSpPr>
        <p:spPr bwMode="auto">
          <a:xfrm flipH="1">
            <a:off x="7577599" y="1626372"/>
            <a:ext cx="218666" cy="371442"/>
          </a:xfrm>
          <a:prstGeom prst="straightConnector1">
            <a:avLst/>
          </a:prstGeom>
          <a:noFill/>
          <a:ln w="19050" cmpd="sng">
            <a:solidFill>
              <a:srgbClr val="008000"/>
            </a:solidFill>
            <a:prstDash val="solid"/>
            <a:round/>
            <a:headEnd type="none"/>
            <a:tailEnd type="none" w="med" len="me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cxnSp>
      <p:cxnSp>
        <p:nvCxnSpPr>
          <p:cNvPr id="99" name="Straight Arrow Connector 53"/>
          <p:cNvCxnSpPr>
            <a:cxnSpLocks noChangeShapeType="1"/>
          </p:cNvCxnSpPr>
          <p:nvPr/>
        </p:nvCxnSpPr>
        <p:spPr bwMode="auto">
          <a:xfrm flipH="1">
            <a:off x="7765279" y="1617553"/>
            <a:ext cx="463218" cy="405009"/>
          </a:xfrm>
          <a:prstGeom prst="straightConnector1">
            <a:avLst/>
          </a:prstGeom>
          <a:noFill/>
          <a:ln w="19050" cmpd="sng">
            <a:solidFill>
              <a:srgbClr val="008000"/>
            </a:solidFill>
            <a:prstDash val="solid"/>
            <a:round/>
            <a:headEnd type="none"/>
            <a:tailEnd type="none" w="med" len="me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cxnSp>
      <p:cxnSp>
        <p:nvCxnSpPr>
          <p:cNvPr id="100" name="Straight Arrow Connector 53"/>
          <p:cNvCxnSpPr>
            <a:cxnSpLocks noChangeShapeType="1"/>
          </p:cNvCxnSpPr>
          <p:nvPr/>
        </p:nvCxnSpPr>
        <p:spPr bwMode="auto">
          <a:xfrm>
            <a:off x="6929603" y="1617553"/>
            <a:ext cx="188069" cy="384626"/>
          </a:xfrm>
          <a:prstGeom prst="straightConnector1">
            <a:avLst/>
          </a:prstGeom>
          <a:noFill/>
          <a:ln w="19050" cmpd="sng">
            <a:solidFill>
              <a:srgbClr val="008000"/>
            </a:solidFill>
            <a:prstDash val="solid"/>
            <a:round/>
            <a:headEnd type="none"/>
            <a:tailEnd type="none" w="med" len="me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cxnSp>
      <p:cxnSp>
        <p:nvCxnSpPr>
          <p:cNvPr id="101" name="Straight Arrow Connector 53"/>
          <p:cNvCxnSpPr>
            <a:cxnSpLocks noChangeShapeType="1"/>
          </p:cNvCxnSpPr>
          <p:nvPr/>
        </p:nvCxnSpPr>
        <p:spPr bwMode="auto">
          <a:xfrm>
            <a:off x="6521017" y="1635191"/>
            <a:ext cx="350124" cy="371442"/>
          </a:xfrm>
          <a:prstGeom prst="straightConnector1">
            <a:avLst/>
          </a:prstGeom>
          <a:noFill/>
          <a:ln w="19050" cmpd="sng">
            <a:solidFill>
              <a:srgbClr val="008000"/>
            </a:solidFill>
            <a:prstDash val="solid"/>
            <a:round/>
            <a:headEnd type="none"/>
            <a:tailEnd type="none" w="med" len="me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cxnSp>
      <p:sp>
        <p:nvSpPr>
          <p:cNvPr id="102" name="TextBox 45"/>
          <p:cNvSpPr txBox="1">
            <a:spLocks noChangeArrowheads="1"/>
          </p:cNvSpPr>
          <p:nvPr/>
        </p:nvSpPr>
        <p:spPr bwMode="auto">
          <a:xfrm>
            <a:off x="1346003" y="4680893"/>
            <a:ext cx="6435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dirty="0" smtClean="0">
                <a:solidFill>
                  <a:srgbClr val="008000"/>
                </a:solidFill>
                <a:latin typeface="+mj-lt"/>
              </a:rPr>
              <a:t>Amy</a:t>
            </a:r>
            <a:endParaRPr lang="en-US" sz="1400" b="1" dirty="0">
              <a:solidFill>
                <a:srgbClr val="008000"/>
              </a:solidFill>
              <a:latin typeface="+mj-lt"/>
            </a:endParaRPr>
          </a:p>
        </p:txBody>
      </p:sp>
      <p:sp>
        <p:nvSpPr>
          <p:cNvPr id="103" name="TextBox 45"/>
          <p:cNvSpPr txBox="1">
            <a:spLocks noChangeArrowheads="1"/>
          </p:cNvSpPr>
          <p:nvPr/>
        </p:nvSpPr>
        <p:spPr bwMode="auto">
          <a:xfrm>
            <a:off x="2730966" y="4680893"/>
            <a:ext cx="6435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dirty="0" smtClean="0">
                <a:solidFill>
                  <a:srgbClr val="008000"/>
                </a:solidFill>
                <a:latin typeface="+mj-lt"/>
              </a:rPr>
              <a:t>Ted</a:t>
            </a:r>
            <a:endParaRPr lang="en-US" sz="1400" b="1" dirty="0">
              <a:solidFill>
                <a:srgbClr val="008000"/>
              </a:solidFill>
              <a:latin typeface="+mj-lt"/>
            </a:endParaRPr>
          </a:p>
        </p:txBody>
      </p:sp>
      <p:sp>
        <p:nvSpPr>
          <p:cNvPr id="104" name="TextBox 45"/>
          <p:cNvSpPr txBox="1">
            <a:spLocks noChangeArrowheads="1"/>
          </p:cNvSpPr>
          <p:nvPr/>
        </p:nvSpPr>
        <p:spPr bwMode="auto">
          <a:xfrm>
            <a:off x="4184218" y="4680893"/>
            <a:ext cx="6435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dirty="0" smtClean="0">
                <a:solidFill>
                  <a:srgbClr val="008000"/>
                </a:solidFill>
                <a:latin typeface="+mj-lt"/>
              </a:rPr>
              <a:t>Bob</a:t>
            </a:r>
            <a:endParaRPr lang="en-US" sz="1400" b="1" dirty="0">
              <a:solidFill>
                <a:srgbClr val="008000"/>
              </a:solidFill>
              <a:latin typeface="+mj-lt"/>
            </a:endParaRPr>
          </a:p>
        </p:txBody>
      </p:sp>
      <p:sp>
        <p:nvSpPr>
          <p:cNvPr id="105" name="TextBox 45"/>
          <p:cNvSpPr txBox="1">
            <a:spLocks noChangeArrowheads="1"/>
          </p:cNvSpPr>
          <p:nvPr/>
        </p:nvSpPr>
        <p:spPr bwMode="auto">
          <a:xfrm>
            <a:off x="5609884" y="4681052"/>
            <a:ext cx="6435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dirty="0" smtClean="0">
                <a:solidFill>
                  <a:srgbClr val="008000"/>
                </a:solidFill>
                <a:latin typeface="+mj-lt"/>
              </a:rPr>
              <a:t>Sue</a:t>
            </a:r>
            <a:endParaRPr lang="en-US" sz="1400" b="1" dirty="0">
              <a:solidFill>
                <a:srgbClr val="008000"/>
              </a:solidFill>
              <a:latin typeface="+mj-lt"/>
            </a:endParaRPr>
          </a:p>
        </p:txBody>
      </p:sp>
      <p:sp>
        <p:nvSpPr>
          <p:cNvPr id="106" name="TextBox 45"/>
          <p:cNvSpPr txBox="1">
            <a:spLocks noChangeArrowheads="1"/>
          </p:cNvSpPr>
          <p:nvPr/>
        </p:nvSpPr>
        <p:spPr bwMode="auto">
          <a:xfrm>
            <a:off x="7009157" y="4681270"/>
            <a:ext cx="6435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dirty="0" smtClean="0">
                <a:solidFill>
                  <a:srgbClr val="008000"/>
                </a:solidFill>
                <a:latin typeface="+mj-lt"/>
              </a:rPr>
              <a:t>Chris</a:t>
            </a:r>
            <a:endParaRPr lang="en-US" sz="1400" b="1" dirty="0">
              <a:solidFill>
                <a:srgbClr val="008000"/>
              </a:solidFill>
              <a:latin typeface="+mj-lt"/>
            </a:endParaRPr>
          </a:p>
        </p:txBody>
      </p:sp>
      <p:cxnSp>
        <p:nvCxnSpPr>
          <p:cNvPr id="107" name="Straight Connector 70"/>
          <p:cNvCxnSpPr>
            <a:cxnSpLocks noChangeShapeType="1"/>
          </p:cNvCxnSpPr>
          <p:nvPr/>
        </p:nvCxnSpPr>
        <p:spPr bwMode="auto">
          <a:xfrm flipV="1">
            <a:off x="574615" y="3283673"/>
            <a:ext cx="8647113" cy="9525"/>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40" name="TextBox 39"/>
          <p:cNvSpPr txBox="1"/>
          <p:nvPr/>
        </p:nvSpPr>
        <p:spPr>
          <a:xfrm>
            <a:off x="467684" y="1263635"/>
            <a:ext cx="5632450" cy="400050"/>
          </a:xfrm>
          <a:prstGeom prst="rect">
            <a:avLst/>
          </a:prstGeom>
          <a:noFill/>
        </p:spPr>
        <p:txBody>
          <a:bodyPr>
            <a:spAutoFit/>
          </a:bodyPr>
          <a:lstStyle/>
          <a:p>
            <a:pPr>
              <a:defRPr/>
            </a:pPr>
            <a:r>
              <a:rPr lang="en-US" sz="2000" b="1" dirty="0">
                <a:solidFill>
                  <a:schemeClr val="accent1">
                    <a:lumMod val="75000"/>
                  </a:schemeClr>
                </a:solidFill>
                <a:cs typeface="+mn-cs"/>
              </a:rPr>
              <a:t>Amy covers </a:t>
            </a:r>
            <a:r>
              <a:rPr lang="en-US" sz="2000" b="1" dirty="0" smtClean="0">
                <a:solidFill>
                  <a:schemeClr val="accent1">
                    <a:lumMod val="75000"/>
                  </a:schemeClr>
                </a:solidFill>
                <a:cs typeface="+mn-cs"/>
              </a:rPr>
              <a:t>a spouse </a:t>
            </a:r>
            <a:r>
              <a:rPr lang="en-US" sz="2000" b="1" dirty="0">
                <a:solidFill>
                  <a:schemeClr val="accent1">
                    <a:lumMod val="75000"/>
                  </a:schemeClr>
                </a:solidFill>
                <a:cs typeface="+mn-cs"/>
              </a:rPr>
              <a:t>and three dependents</a:t>
            </a:r>
          </a:p>
        </p:txBody>
      </p:sp>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77884"/>
          </a:xfrm>
        </p:spPr>
        <p:txBody>
          <a:bodyPr/>
          <a:lstStyle/>
          <a:p>
            <a:r>
              <a:rPr lang="en-US" dirty="0" smtClean="0"/>
              <a:t>Enrolling for the first time</a:t>
            </a:r>
            <a:endParaRPr lang="en-US" dirty="0"/>
          </a:p>
        </p:txBody>
      </p:sp>
      <p:sp>
        <p:nvSpPr>
          <p:cNvPr id="8" name="AutoShape 7"/>
          <p:cNvSpPr>
            <a:spLocks noChangeArrowheads="1"/>
          </p:cNvSpPr>
          <p:nvPr/>
        </p:nvSpPr>
        <p:spPr bwMode="auto">
          <a:xfrm>
            <a:off x="582613" y="5119144"/>
            <a:ext cx="8104187" cy="890588"/>
          </a:xfrm>
          <a:prstGeom prst="roundRect">
            <a:avLst>
              <a:gd name="adj" fmla="val 19250"/>
            </a:avLst>
          </a:prstGeom>
          <a:solidFill>
            <a:schemeClr val="accent1">
              <a:lumMod val="75000"/>
            </a:schemeClr>
          </a:solidFill>
          <a:ln w="12700">
            <a:solidFill>
              <a:schemeClr val="bg1"/>
            </a:solidFill>
            <a:round/>
            <a:headEnd/>
            <a:tailEnd/>
          </a:ln>
          <a:effectLst>
            <a:prstShdw prst="shdw17" dist="17961" dir="2700000">
              <a:schemeClr val="bg1">
                <a:gamma/>
                <a:shade val="60000"/>
                <a:invGamma/>
              </a:schemeClr>
            </a:prstShdw>
          </a:effectLst>
          <a:scene3d>
            <a:camera prst="orthographicFront"/>
            <a:lightRig rig="threePt" dir="t"/>
          </a:scene3d>
          <a:sp3d>
            <a:bevelT/>
          </a:sp3d>
        </p:spPr>
        <p:txBody>
          <a:bodyPr anchor="ctr" anchorCtr="1"/>
          <a:lstStyle/>
          <a:p>
            <a:pPr algn="ctr">
              <a:lnSpc>
                <a:spcPct val="90000"/>
              </a:lnSpc>
              <a:spcBef>
                <a:spcPct val="20000"/>
              </a:spcBef>
              <a:buClr>
                <a:srgbClr val="5A471B"/>
              </a:buClr>
              <a:defRPr/>
            </a:pPr>
            <a:r>
              <a:rPr lang="en-US" b="1" dirty="0">
                <a:solidFill>
                  <a:schemeClr val="bg1"/>
                </a:solidFill>
              </a:rPr>
              <a:t>Full premium for the month will be due if choosing actively-at-work date; premiums are not pro-rated</a:t>
            </a:r>
          </a:p>
        </p:txBody>
      </p:sp>
      <p:sp>
        <p:nvSpPr>
          <p:cNvPr id="2" name="Content Placeholder 1"/>
          <p:cNvSpPr>
            <a:spLocks noGrp="1"/>
          </p:cNvSpPr>
          <p:nvPr>
            <p:ph idx="1"/>
          </p:nvPr>
        </p:nvSpPr>
        <p:spPr>
          <a:xfrm>
            <a:off x="457200" y="1243720"/>
            <a:ext cx="8229600" cy="4525963"/>
          </a:xfrm>
        </p:spPr>
        <p:txBody>
          <a:bodyPr/>
          <a:lstStyle/>
          <a:p>
            <a:pPr>
              <a:buNone/>
            </a:pPr>
            <a:r>
              <a:rPr lang="en-US" b="1" dirty="0">
                <a:solidFill>
                  <a:srgbClr val="376092"/>
                </a:solidFill>
              </a:rPr>
              <a:t>Enrolling for the first time:</a:t>
            </a:r>
          </a:p>
          <a:p>
            <a:r>
              <a:rPr lang="en-US" sz="2000" dirty="0"/>
              <a:t>Forms are due to the Benefits Administrator before:</a:t>
            </a:r>
          </a:p>
          <a:p>
            <a:pPr lvl="1"/>
            <a:r>
              <a:rPr lang="en-US" sz="2000" dirty="0"/>
              <a:t>The end of the plan enrollment period, or</a:t>
            </a:r>
          </a:p>
          <a:p>
            <a:pPr lvl="1"/>
            <a:r>
              <a:rPr lang="en-US" sz="2000" dirty="0"/>
              <a:t>31 calendar days </a:t>
            </a:r>
            <a:r>
              <a:rPr lang="en-US" sz="2000" dirty="0" smtClean="0"/>
              <a:t>after your actively-at-work date, or</a:t>
            </a:r>
          </a:p>
          <a:p>
            <a:pPr lvl="1"/>
            <a:r>
              <a:rPr lang="en-US" sz="2000" dirty="0" smtClean="0"/>
              <a:t>31 calendar days after a special enrollment event</a:t>
            </a:r>
          </a:p>
          <a:p>
            <a:r>
              <a:rPr lang="en-US" sz="2000" dirty="0" smtClean="0"/>
              <a:t>New </a:t>
            </a:r>
            <a:r>
              <a:rPr lang="en-US" sz="2000" dirty="0"/>
              <a:t>hires may choose their effective date of coverage </a:t>
            </a:r>
          </a:p>
          <a:p>
            <a:pPr lvl="1"/>
            <a:r>
              <a:rPr lang="en-US" sz="2000" dirty="0"/>
              <a:t>Actively-at-work date, or </a:t>
            </a:r>
          </a:p>
          <a:p>
            <a:pPr lvl="1"/>
            <a:r>
              <a:rPr lang="en-US" sz="2000" dirty="0"/>
              <a:t>First of the month following their actively-at-work date</a:t>
            </a:r>
          </a:p>
        </p:txBody>
      </p:sp>
    </p:spTree>
    <p:extLst>
      <p:ext uri="{BB962C8B-B14F-4D97-AF65-F5344CB8AC3E}">
        <p14:creationId xmlns:p14="http://schemas.microsoft.com/office/powerpoint/2010/main" val="21672077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43787" y="390912"/>
            <a:ext cx="8732837" cy="584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normAutofit/>
          </a:bodyPr>
          <a:lstStyle>
            <a:lvl1pPr algn="l" defTabSz="457200" rtl="0" eaLnBrk="1" latinLnBrk="0" hangingPunct="1">
              <a:spcBef>
                <a:spcPct val="0"/>
              </a:spcBef>
              <a:buNone/>
              <a:defRPr sz="3200" kern="1200">
                <a:solidFill>
                  <a:srgbClr val="FFFFFF"/>
                </a:solidFill>
                <a:latin typeface="+mj-lt"/>
                <a:ea typeface="+mj-ea"/>
                <a:cs typeface="+mj-cs"/>
              </a:defRPr>
            </a:lvl1pPr>
          </a:lstStyle>
          <a:p>
            <a:r>
              <a:rPr lang="en-US" dirty="0" smtClean="0"/>
              <a:t>Making changes/special enrollment events</a:t>
            </a:r>
          </a:p>
        </p:txBody>
      </p:sp>
      <p:sp>
        <p:nvSpPr>
          <p:cNvPr id="9" name="Rectangle 10"/>
          <p:cNvSpPr txBox="1">
            <a:spLocks noChangeArrowheads="1"/>
          </p:cNvSpPr>
          <p:nvPr/>
        </p:nvSpPr>
        <p:spPr bwMode="auto">
          <a:xfrm>
            <a:off x="477303" y="1257744"/>
            <a:ext cx="8732837" cy="4419600"/>
          </a:xfrm>
          <a:prstGeom prst="rect">
            <a:avLst/>
          </a:prstGeom>
          <a:noFill/>
          <a:ln>
            <a:noFill/>
          </a:ln>
          <a:extLst/>
        </p:spPr>
        <p:style>
          <a:lnRef idx="2">
            <a:schemeClr val="accent3"/>
          </a:lnRef>
          <a:fillRef idx="1">
            <a:schemeClr val="lt1"/>
          </a:fillRef>
          <a:effectRef idx="0">
            <a:schemeClr val="accent3"/>
          </a:effectRef>
          <a:fontRef idx="minor">
            <a:schemeClr val="dk1"/>
          </a:fontRef>
        </p:style>
        <p:txBody>
          <a:bodyPr/>
          <a:lstStyle>
            <a:lvl1pPr marL="285750" indent="-285750" algn="l" rtl="0" eaLnBrk="0" fontAlgn="base" hangingPunct="0">
              <a:spcBef>
                <a:spcPct val="60000"/>
              </a:spcBef>
              <a:spcAft>
                <a:spcPct val="0"/>
              </a:spcAft>
              <a:buClr>
                <a:schemeClr val="accent2"/>
              </a:buClr>
              <a:buSzPct val="120000"/>
              <a:buChar char="•"/>
              <a:defRPr sz="2200">
                <a:solidFill>
                  <a:schemeClr val="tx1"/>
                </a:solidFill>
                <a:latin typeface="+mn-lt"/>
                <a:ea typeface="+mn-ea"/>
                <a:cs typeface="+mn-cs"/>
              </a:defRPr>
            </a:lvl1pPr>
            <a:lvl2pPr marL="687388" indent="-228600" algn="l" rtl="0" eaLnBrk="0" fontAlgn="base" hangingPunct="0">
              <a:spcBef>
                <a:spcPct val="30000"/>
              </a:spcBef>
              <a:spcAft>
                <a:spcPct val="0"/>
              </a:spcAft>
              <a:buFont typeface="Arial" charset="0"/>
              <a:buChar char="–"/>
              <a:defRPr>
                <a:solidFill>
                  <a:schemeClr val="tx1"/>
                </a:solidFill>
                <a:latin typeface="+mn-lt"/>
              </a:defRPr>
            </a:lvl2pPr>
            <a:lvl3pPr marL="1141413" indent="-227013" algn="l" rtl="0" eaLnBrk="0" fontAlgn="base" hangingPunct="0">
              <a:spcBef>
                <a:spcPct val="20000"/>
              </a:spcBef>
              <a:spcAft>
                <a:spcPct val="0"/>
              </a:spcAft>
              <a:buClr>
                <a:schemeClr val="tx1"/>
              </a:buClr>
              <a:buChar char="•"/>
              <a:defRPr sz="1600">
                <a:solidFill>
                  <a:schemeClr val="tx1"/>
                </a:solidFill>
                <a:latin typeface="+mn-lt"/>
              </a:defRPr>
            </a:lvl3pPr>
            <a:lvl4pPr marL="1600200" indent="-228600" algn="l" rtl="0" eaLnBrk="0" fontAlgn="base" hangingPunct="0">
              <a:spcBef>
                <a:spcPct val="20000"/>
              </a:spcBef>
              <a:spcAft>
                <a:spcPct val="0"/>
              </a:spcAft>
              <a:buClr>
                <a:schemeClr val="bg2"/>
              </a:buClr>
              <a:buFont typeface="Arial" charset="0"/>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eaLnBrk="1" hangingPunct="1">
              <a:buFontTx/>
              <a:buNone/>
              <a:defRPr/>
            </a:pPr>
            <a:r>
              <a:rPr lang="en-US" dirty="0" smtClean="0"/>
              <a:t>Enrollees </a:t>
            </a:r>
            <a:r>
              <a:rPr lang="en-US" b="1" dirty="0" smtClean="0"/>
              <a:t>may be able to enroll for coverage, change plan options </a:t>
            </a:r>
            <a:br>
              <a:rPr lang="en-US" b="1" dirty="0" smtClean="0"/>
            </a:br>
            <a:r>
              <a:rPr lang="en-US" b="1" dirty="0" smtClean="0"/>
              <a:t>or change the dependents cove</a:t>
            </a:r>
            <a:r>
              <a:rPr lang="en-US" b="1" dirty="0" smtClean="0">
                <a:solidFill>
                  <a:srgbClr val="000000"/>
                </a:solidFill>
              </a:rPr>
              <a:t>red</a:t>
            </a:r>
            <a:r>
              <a:rPr lang="en-US" b="1" dirty="0" smtClean="0">
                <a:solidFill>
                  <a:schemeClr val="accent2"/>
                </a:solidFill>
              </a:rPr>
              <a:t> </a:t>
            </a:r>
            <a:r>
              <a:rPr lang="en-US" dirty="0" smtClean="0"/>
              <a:t>during the plan year </a:t>
            </a:r>
            <a:r>
              <a:rPr lang="en-US" b="1" dirty="0" smtClean="0">
                <a:solidFill>
                  <a:srgbClr val="000000"/>
                </a:solidFill>
              </a:rPr>
              <a:t>within 31 days </a:t>
            </a:r>
            <a:r>
              <a:rPr lang="en-US" dirty="0" smtClean="0"/>
              <a:t>after a special enrollment event occurs</a:t>
            </a:r>
            <a:endParaRPr lang="en-US" b="1" dirty="0"/>
          </a:p>
          <a:p>
            <a:pPr marL="228600" indent="-228600">
              <a:spcBef>
                <a:spcPts val="1200"/>
              </a:spcBef>
              <a:buClr>
                <a:srgbClr val="008000"/>
              </a:buClr>
              <a:buSzPct val="100000"/>
              <a:defRPr/>
            </a:pPr>
            <a:r>
              <a:rPr lang="en-US" dirty="0">
                <a:solidFill>
                  <a:srgbClr val="000000"/>
                </a:solidFill>
              </a:rPr>
              <a:t>New dependent</a:t>
            </a:r>
          </a:p>
          <a:p>
            <a:pPr marL="744538" lvl="1" indent="-342900">
              <a:lnSpc>
                <a:spcPct val="90000"/>
              </a:lnSpc>
              <a:spcBef>
                <a:spcPct val="20000"/>
              </a:spcBef>
              <a:buClr>
                <a:schemeClr val="tx1"/>
              </a:buClr>
              <a:buSzPts val="2000"/>
              <a:defRPr/>
            </a:pPr>
            <a:r>
              <a:rPr lang="en-US" sz="2200" dirty="0">
                <a:solidFill>
                  <a:srgbClr val="000000"/>
                </a:solidFill>
              </a:rPr>
              <a:t>Marriage, birth, adoption or placement for adoption</a:t>
            </a:r>
          </a:p>
          <a:p>
            <a:pPr marL="744538" lvl="1" indent="-342900">
              <a:lnSpc>
                <a:spcPct val="90000"/>
              </a:lnSpc>
              <a:spcBef>
                <a:spcPct val="20000"/>
              </a:spcBef>
              <a:buClr>
                <a:schemeClr val="tx1"/>
              </a:buClr>
              <a:buSzPts val="2000"/>
              <a:defRPr/>
            </a:pPr>
            <a:r>
              <a:rPr lang="en-US" sz="2200" dirty="0">
                <a:solidFill>
                  <a:srgbClr val="000000"/>
                </a:solidFill>
              </a:rPr>
              <a:t>Special rules apply to newborns</a:t>
            </a:r>
          </a:p>
          <a:p>
            <a:pPr marL="228600" indent="-228600">
              <a:spcBef>
                <a:spcPts val="1200"/>
              </a:spcBef>
              <a:buClr>
                <a:srgbClr val="008000"/>
              </a:buClr>
              <a:buSzPct val="100000"/>
              <a:defRPr/>
            </a:pPr>
            <a:r>
              <a:rPr lang="en-US" dirty="0">
                <a:solidFill>
                  <a:srgbClr val="000000"/>
                </a:solidFill>
              </a:rPr>
              <a:t>Loss of other </a:t>
            </a:r>
            <a:r>
              <a:rPr lang="en-US" dirty="0" smtClean="0">
                <a:solidFill>
                  <a:srgbClr val="000000"/>
                </a:solidFill>
              </a:rPr>
              <a:t>coverage</a:t>
            </a:r>
            <a:endParaRPr lang="en-US" dirty="0">
              <a:solidFill>
                <a:srgbClr val="000000"/>
              </a:solidFill>
            </a:endParaRPr>
          </a:p>
        </p:txBody>
      </p:sp>
      <p:sp>
        <p:nvSpPr>
          <p:cNvPr id="10" name="AutoShape 7"/>
          <p:cNvSpPr>
            <a:spLocks noChangeArrowheads="1"/>
          </p:cNvSpPr>
          <p:nvPr/>
        </p:nvSpPr>
        <p:spPr bwMode="auto">
          <a:xfrm>
            <a:off x="569912" y="4904029"/>
            <a:ext cx="8104187" cy="890588"/>
          </a:xfrm>
          <a:prstGeom prst="roundRect">
            <a:avLst>
              <a:gd name="adj" fmla="val 19250"/>
            </a:avLst>
          </a:prstGeom>
          <a:solidFill>
            <a:srgbClr val="376092"/>
          </a:solidFill>
          <a:ln w="12700">
            <a:solidFill>
              <a:schemeClr val="bg1"/>
            </a:solidFill>
            <a:round/>
            <a:headEnd/>
            <a:tailEnd/>
          </a:ln>
          <a:effectLst>
            <a:prstShdw prst="shdw17" dist="17961" dir="2700000">
              <a:schemeClr val="bg1">
                <a:gamma/>
                <a:shade val="60000"/>
                <a:invGamma/>
              </a:schemeClr>
            </a:prstShdw>
          </a:effectLst>
          <a:scene3d>
            <a:camera prst="orthographicFront"/>
            <a:lightRig rig="threePt" dir="t"/>
          </a:scene3d>
          <a:sp3d>
            <a:bevelT/>
          </a:sp3d>
        </p:spPr>
        <p:txBody>
          <a:bodyPr anchor="ctr" anchorCtr="1"/>
          <a:lstStyle/>
          <a:p>
            <a:pPr algn="ctr"/>
            <a:r>
              <a:rPr lang="en-US" b="1" dirty="0">
                <a:solidFill>
                  <a:schemeClr val="bg1"/>
                </a:solidFill>
                <a:latin typeface="Arial" charset="0"/>
              </a:rPr>
              <a:t>Changing districts/entities is not considered a special </a:t>
            </a:r>
            <a:r>
              <a:rPr lang="en-US" b="1" dirty="0" smtClean="0">
                <a:solidFill>
                  <a:schemeClr val="bg1"/>
                </a:solidFill>
                <a:latin typeface="Arial" charset="0"/>
              </a:rPr>
              <a:t/>
            </a:r>
            <a:br>
              <a:rPr lang="en-US" b="1" dirty="0" smtClean="0">
                <a:solidFill>
                  <a:schemeClr val="bg1"/>
                </a:solidFill>
                <a:latin typeface="Arial" charset="0"/>
              </a:rPr>
            </a:br>
            <a:r>
              <a:rPr lang="en-US" b="1" dirty="0" smtClean="0">
                <a:solidFill>
                  <a:schemeClr val="bg1"/>
                </a:solidFill>
                <a:latin typeface="Arial" charset="0"/>
              </a:rPr>
              <a:t>enrollment </a:t>
            </a:r>
            <a:r>
              <a:rPr lang="en-US" b="1" dirty="0">
                <a:solidFill>
                  <a:schemeClr val="bg1"/>
                </a:solidFill>
                <a:latin typeface="Arial" charset="0"/>
              </a:rPr>
              <a:t>event. </a:t>
            </a:r>
            <a:endParaRPr lang="en-US" b="1" dirty="0">
              <a:solidFill>
                <a:schemeClr val="bg1"/>
              </a:solidFill>
            </a:endParaRPr>
          </a:p>
        </p:txBody>
      </p:sp>
    </p:spTree>
    <p:extLst>
      <p:ext uri="{BB962C8B-B14F-4D97-AF65-F5344CB8AC3E}">
        <p14:creationId xmlns:p14="http://schemas.microsoft.com/office/powerpoint/2010/main" val="1261795227"/>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457200" y="425334"/>
            <a:ext cx="8229600" cy="550546"/>
          </a:xfrm>
          <a:noFill/>
        </p:spPr>
        <p:txBody>
          <a:bodyPr/>
          <a:lstStyle/>
          <a:p>
            <a:pPr eaLnBrk="1" hangingPunct="1"/>
            <a:r>
              <a:rPr lang="en-US" dirty="0" smtClean="0"/>
              <a:t>Newborn coverage</a:t>
            </a:r>
          </a:p>
        </p:txBody>
      </p:sp>
      <p:sp>
        <p:nvSpPr>
          <p:cNvPr id="9" name="Rectangle 5"/>
          <p:cNvSpPr>
            <a:spLocks noGrp="1" noChangeArrowheads="1"/>
          </p:cNvSpPr>
          <p:nvPr>
            <p:ph idx="1"/>
          </p:nvPr>
        </p:nvSpPr>
        <p:spPr>
          <a:xfrm>
            <a:off x="457200" y="1295915"/>
            <a:ext cx="8229600" cy="4525963"/>
          </a:xfrm>
          <a:ln>
            <a:noFill/>
          </a:ln>
        </p:spPr>
        <p:txBody>
          <a:bodyPr>
            <a:normAutofit/>
          </a:bodyPr>
          <a:lstStyle/>
          <a:p>
            <a:pPr>
              <a:lnSpc>
                <a:spcPct val="90000"/>
              </a:lnSpc>
              <a:spcBef>
                <a:spcPts val="1200"/>
              </a:spcBef>
            </a:pPr>
            <a:r>
              <a:rPr lang="en-US" dirty="0" smtClean="0"/>
              <a:t>Covered first 31 days, if you have coverage</a:t>
            </a:r>
          </a:p>
          <a:p>
            <a:pPr lvl="1" eaLnBrk="1" hangingPunct="1">
              <a:lnSpc>
                <a:spcPct val="90000"/>
              </a:lnSpc>
              <a:spcBef>
                <a:spcPts val="600"/>
              </a:spcBef>
            </a:pPr>
            <a:r>
              <a:rPr lang="en-US" dirty="0" smtClean="0"/>
              <a:t>Does not apply to newborn grandchildren</a:t>
            </a:r>
          </a:p>
          <a:p>
            <a:pPr>
              <a:lnSpc>
                <a:spcPct val="90000"/>
              </a:lnSpc>
              <a:spcBef>
                <a:spcPts val="1200"/>
              </a:spcBef>
            </a:pPr>
            <a:r>
              <a:rPr lang="en-US" dirty="0" smtClean="0"/>
              <a:t>Must add newborn within 60 days after the date of birth or </a:t>
            </a:r>
            <a:br>
              <a:rPr lang="en-US" dirty="0" smtClean="0"/>
            </a:br>
            <a:r>
              <a:rPr lang="en-US" dirty="0" smtClean="0"/>
              <a:t>up to one year after the date of birth if:  </a:t>
            </a:r>
          </a:p>
          <a:p>
            <a:pPr lvl="1" eaLnBrk="1" hangingPunct="1">
              <a:lnSpc>
                <a:spcPct val="90000"/>
              </a:lnSpc>
              <a:spcBef>
                <a:spcPts val="600"/>
              </a:spcBef>
            </a:pPr>
            <a:r>
              <a:rPr lang="en-US" dirty="0" smtClean="0"/>
              <a:t>You have “employee and family” or “employee and child(ren)” </a:t>
            </a:r>
            <a:br>
              <a:rPr lang="en-US" dirty="0" smtClean="0"/>
            </a:br>
            <a:r>
              <a:rPr lang="en-US" dirty="0" smtClean="0"/>
              <a:t>coverage at the time of birth and at the time of enrollment</a:t>
            </a:r>
          </a:p>
          <a:p>
            <a:pPr>
              <a:lnSpc>
                <a:spcPct val="90000"/>
              </a:lnSpc>
              <a:spcBef>
                <a:spcPts val="1200"/>
              </a:spcBef>
            </a:pPr>
            <a:r>
              <a:rPr lang="en-US" dirty="0" smtClean="0"/>
              <a:t>Plan changes must be made within 31 days after the </a:t>
            </a:r>
            <a:br>
              <a:rPr lang="en-US" dirty="0" smtClean="0"/>
            </a:br>
            <a:r>
              <a:rPr lang="en-US" dirty="0" smtClean="0"/>
              <a:t>newborn’s date of birth</a:t>
            </a:r>
          </a:p>
          <a:p>
            <a:pPr>
              <a:lnSpc>
                <a:spcPct val="90000"/>
              </a:lnSpc>
              <a:spcBef>
                <a:spcPts val="1200"/>
              </a:spcBef>
            </a:pPr>
            <a:r>
              <a:rPr lang="en-US" dirty="0" smtClean="0"/>
              <a:t>Not necessary to wait for newborn’s </a:t>
            </a:r>
            <a:br>
              <a:rPr lang="en-US" dirty="0" smtClean="0"/>
            </a:br>
            <a:r>
              <a:rPr lang="en-US" dirty="0" smtClean="0"/>
              <a:t>Social Security number (SSN)</a:t>
            </a:r>
          </a:p>
          <a:p>
            <a:pPr lvl="1" eaLnBrk="1" hangingPunct="1">
              <a:lnSpc>
                <a:spcPct val="90000"/>
              </a:lnSpc>
              <a:spcBef>
                <a:spcPts val="600"/>
              </a:spcBef>
            </a:pPr>
            <a:r>
              <a:rPr lang="en-US" dirty="0" smtClean="0"/>
              <a:t>Submit application without SSN to enroll</a:t>
            </a:r>
          </a:p>
          <a:p>
            <a:pPr lvl="1" eaLnBrk="1" hangingPunct="1">
              <a:lnSpc>
                <a:spcPct val="90000"/>
              </a:lnSpc>
              <a:spcBef>
                <a:spcPts val="600"/>
              </a:spcBef>
            </a:pPr>
            <a:r>
              <a:rPr lang="en-US" dirty="0" smtClean="0"/>
              <a:t>Re-submit another form after SSN is issued</a:t>
            </a:r>
          </a:p>
        </p:txBody>
      </p:sp>
      <p:pic>
        <p:nvPicPr>
          <p:cNvPr id="10"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38752" y="3571863"/>
            <a:ext cx="3305248" cy="2995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08087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425334"/>
            <a:ext cx="8229600" cy="550546"/>
          </a:xfrm>
        </p:spPr>
        <p:txBody>
          <a:bodyPr>
            <a:normAutofit fontScale="90000"/>
          </a:bodyPr>
          <a:lstStyle/>
          <a:p>
            <a:r>
              <a:rPr lang="en-US" sz="3600" dirty="0" smtClean="0"/>
              <a:t>Dependent disability process</a:t>
            </a:r>
            <a:endParaRPr lang="en-US" sz="3600" dirty="0"/>
          </a:p>
        </p:txBody>
      </p:sp>
      <p:sp>
        <p:nvSpPr>
          <p:cNvPr id="8" name="Rectangle 7"/>
          <p:cNvSpPr/>
          <p:nvPr/>
        </p:nvSpPr>
        <p:spPr>
          <a:xfrm>
            <a:off x="477304" y="1248745"/>
            <a:ext cx="7772400" cy="339067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r>
              <a:rPr lang="en-US" sz="2200" b="1" dirty="0" smtClean="0">
                <a:solidFill>
                  <a:schemeClr val="accent1">
                    <a:lumMod val="75000"/>
                  </a:schemeClr>
                </a:solidFill>
              </a:rPr>
              <a:t>Dependent Child’s Statement of Disability:</a:t>
            </a:r>
            <a:endParaRPr lang="en-US" sz="2000" b="1" dirty="0" smtClean="0">
              <a:solidFill>
                <a:schemeClr val="accent1">
                  <a:lumMod val="75000"/>
                </a:schemeClr>
              </a:solidFill>
            </a:endParaRPr>
          </a:p>
          <a:p>
            <a:pPr marL="228600" lvl="1" indent="-228600">
              <a:lnSpc>
                <a:spcPct val="90000"/>
              </a:lnSpc>
              <a:spcBef>
                <a:spcPts val="1200"/>
              </a:spcBef>
              <a:buClr>
                <a:srgbClr val="008000"/>
              </a:buClr>
              <a:buFont typeface="Arial"/>
              <a:buChar char="•"/>
            </a:pPr>
            <a:r>
              <a:rPr lang="en-US" sz="2000" dirty="0" smtClean="0"/>
              <a:t> A letter will be sent to the employee advising the loss of coverage </a:t>
            </a:r>
            <a:br>
              <a:rPr lang="en-US" sz="2000" dirty="0" smtClean="0"/>
            </a:br>
            <a:r>
              <a:rPr lang="en-US" sz="2000" dirty="0" smtClean="0"/>
              <a:t>for the dependent on their birthday unless they provide details of </a:t>
            </a:r>
            <a:br>
              <a:rPr lang="en-US" sz="2000" dirty="0" smtClean="0"/>
            </a:br>
            <a:r>
              <a:rPr lang="en-US" sz="2000" dirty="0" smtClean="0"/>
              <a:t>their disability</a:t>
            </a:r>
          </a:p>
          <a:p>
            <a:pPr marL="237744" lvl="1" indent="-228600">
              <a:lnSpc>
                <a:spcPct val="90000"/>
              </a:lnSpc>
              <a:spcBef>
                <a:spcPts val="1200"/>
              </a:spcBef>
              <a:buClr>
                <a:srgbClr val="008000"/>
              </a:buClr>
              <a:buFont typeface="Arial"/>
              <a:buChar char="•"/>
            </a:pPr>
            <a:r>
              <a:rPr lang="en-US" sz="2000" dirty="0" smtClean="0"/>
              <a:t> Employee </a:t>
            </a:r>
            <a:r>
              <a:rPr lang="en-US" sz="2000" dirty="0"/>
              <a:t>completes the </a:t>
            </a:r>
            <a:r>
              <a:rPr lang="en-US" sz="2000" i="1" dirty="0"/>
              <a:t>Request for Continuation of Coverage for </a:t>
            </a:r>
            <a:r>
              <a:rPr lang="en-US" sz="2000" i="1" dirty="0" smtClean="0"/>
              <a:t> Handicapped Child </a:t>
            </a:r>
            <a:r>
              <a:rPr lang="en-US" sz="2000" dirty="0" smtClean="0"/>
              <a:t>form </a:t>
            </a:r>
            <a:r>
              <a:rPr lang="en-US" sz="2000" dirty="0"/>
              <a:t>and requests physician to complete the </a:t>
            </a:r>
            <a:r>
              <a:rPr lang="en-US" sz="2000" dirty="0" smtClean="0"/>
              <a:t> Attending </a:t>
            </a:r>
            <a:r>
              <a:rPr lang="en-US" sz="2000" dirty="0"/>
              <a:t>Physicians </a:t>
            </a:r>
            <a:r>
              <a:rPr lang="en-US" sz="2000" dirty="0" smtClean="0"/>
              <a:t>Form  </a:t>
            </a:r>
          </a:p>
          <a:p>
            <a:pPr marL="228600" lvl="1" indent="-228600">
              <a:lnSpc>
                <a:spcPct val="90000"/>
              </a:lnSpc>
              <a:spcBef>
                <a:spcPts val="1200"/>
              </a:spcBef>
              <a:buClr>
                <a:srgbClr val="008000"/>
              </a:buClr>
              <a:buFont typeface="Arial"/>
              <a:buChar char="•"/>
            </a:pPr>
            <a:r>
              <a:rPr lang="en-US" sz="2000" dirty="0" smtClean="0"/>
              <a:t> Completed forms are to be faxed or mailed along with any </a:t>
            </a:r>
            <a:br>
              <a:rPr lang="en-US" sz="2000" dirty="0" smtClean="0"/>
            </a:br>
            <a:r>
              <a:rPr lang="en-US" sz="2000" dirty="0" smtClean="0"/>
              <a:t> supporting documentation the physician includes for review. </a:t>
            </a:r>
            <a:br>
              <a:rPr lang="en-US" sz="2000" dirty="0" smtClean="0"/>
            </a:br>
            <a:r>
              <a:rPr lang="en-US" sz="2000" dirty="0" smtClean="0"/>
              <a:t> Fax # /address for submission are noted on the forms.</a:t>
            </a:r>
            <a:endParaRPr lang="en-US" dirty="0" smtClean="0"/>
          </a:p>
        </p:txBody>
      </p:sp>
      <p:sp>
        <p:nvSpPr>
          <p:cNvPr id="9" name="AutoShape 7"/>
          <p:cNvSpPr>
            <a:spLocks noChangeArrowheads="1"/>
          </p:cNvSpPr>
          <p:nvPr/>
        </p:nvSpPr>
        <p:spPr bwMode="auto">
          <a:xfrm>
            <a:off x="569913" y="4862030"/>
            <a:ext cx="8104187" cy="890588"/>
          </a:xfrm>
          <a:prstGeom prst="roundRect">
            <a:avLst>
              <a:gd name="adj" fmla="val 19250"/>
            </a:avLst>
          </a:prstGeom>
          <a:solidFill>
            <a:schemeClr val="accent1">
              <a:lumMod val="75000"/>
            </a:schemeClr>
          </a:solidFill>
          <a:ln w="12700">
            <a:solidFill>
              <a:schemeClr val="bg1"/>
            </a:solidFill>
            <a:round/>
            <a:headEnd/>
            <a:tailEnd/>
          </a:ln>
          <a:effectLst>
            <a:prstShdw prst="shdw17" dist="17961" dir="2700000">
              <a:schemeClr val="bg1">
                <a:gamma/>
                <a:shade val="60000"/>
                <a:invGamma/>
              </a:schemeClr>
            </a:prstShdw>
          </a:effectLst>
          <a:scene3d>
            <a:camera prst="orthographicFront"/>
            <a:lightRig rig="threePt" dir="t"/>
          </a:scene3d>
          <a:sp3d>
            <a:bevelT/>
          </a:sp3d>
        </p:spPr>
        <p:txBody>
          <a:bodyPr anchor="ctr" anchorCtr="1"/>
          <a:lstStyle/>
          <a:p>
            <a:r>
              <a:rPr lang="en-US" sz="1600" dirty="0" smtClean="0">
                <a:solidFill>
                  <a:schemeClr val="bg1"/>
                </a:solidFill>
              </a:rPr>
              <a:t>If </a:t>
            </a:r>
            <a:r>
              <a:rPr lang="en-US" sz="1600" dirty="0">
                <a:solidFill>
                  <a:schemeClr val="bg1"/>
                </a:solidFill>
              </a:rPr>
              <a:t>notification from Aetna is not provided advising </a:t>
            </a:r>
            <a:r>
              <a:rPr lang="en-US" sz="1600" i="1" dirty="0">
                <a:solidFill>
                  <a:schemeClr val="bg1"/>
                </a:solidFill>
              </a:rPr>
              <a:t>Approval of Disability</a:t>
            </a:r>
            <a:r>
              <a:rPr lang="en-US" sz="1600" dirty="0">
                <a:solidFill>
                  <a:schemeClr val="bg1"/>
                </a:solidFill>
              </a:rPr>
              <a:t>, the dependent’s enrollment will be terminated on the last day of the month in which the 26</a:t>
            </a:r>
            <a:r>
              <a:rPr lang="en-US" sz="1600" baseline="30000" dirty="0">
                <a:solidFill>
                  <a:schemeClr val="bg1"/>
                </a:solidFill>
              </a:rPr>
              <a:t>th</a:t>
            </a:r>
            <a:r>
              <a:rPr lang="en-US" sz="1600" dirty="0">
                <a:solidFill>
                  <a:schemeClr val="bg1"/>
                </a:solidFill>
              </a:rPr>
              <a:t> birthday occurs</a:t>
            </a:r>
            <a:r>
              <a:rPr lang="en-US" sz="1600"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917871276"/>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p:cNvSpPr>
            <a:spLocks noGrp="1" noChangeArrowheads="1"/>
          </p:cNvSpPr>
          <p:nvPr>
            <p:ph type="title"/>
          </p:nvPr>
        </p:nvSpPr>
        <p:spPr>
          <a:xfrm>
            <a:off x="457200" y="432510"/>
            <a:ext cx="8229600" cy="536195"/>
          </a:xfrm>
          <a:noFill/>
        </p:spPr>
        <p:txBody>
          <a:bodyPr>
            <a:normAutofit fontScale="90000"/>
          </a:bodyPr>
          <a:lstStyle/>
          <a:p>
            <a:pPr eaLnBrk="1" hangingPunct="1"/>
            <a:r>
              <a:rPr lang="en-US" sz="3600" dirty="0" smtClean="0"/>
              <a:t>Split Premium Process</a:t>
            </a:r>
            <a:endParaRPr lang="en-US" sz="3600" i="1" dirty="0" smtClean="0"/>
          </a:p>
        </p:txBody>
      </p:sp>
      <p:sp>
        <p:nvSpPr>
          <p:cNvPr id="9" name="Rectangle 8"/>
          <p:cNvSpPr>
            <a:spLocks noGrp="1" noChangeArrowheads="1"/>
          </p:cNvSpPr>
          <p:nvPr>
            <p:ph idx="1"/>
          </p:nvPr>
        </p:nvSpPr>
        <p:spPr>
          <a:xfrm>
            <a:off x="477045" y="1242996"/>
            <a:ext cx="8229600" cy="4525963"/>
          </a:xfrm>
          <a:ln>
            <a:noFill/>
          </a:ln>
        </p:spPr>
        <p:style>
          <a:lnRef idx="2">
            <a:schemeClr val="accent3"/>
          </a:lnRef>
          <a:fillRef idx="1">
            <a:schemeClr val="lt1"/>
          </a:fillRef>
          <a:effectRef idx="0">
            <a:schemeClr val="accent3"/>
          </a:effectRef>
          <a:fontRef idx="minor">
            <a:schemeClr val="dk1"/>
          </a:fontRef>
        </p:style>
        <p:txBody>
          <a:bodyPr>
            <a:normAutofit/>
          </a:bodyPr>
          <a:lstStyle/>
          <a:p>
            <a:pPr eaLnBrk="1" hangingPunct="1">
              <a:buFontTx/>
              <a:buNone/>
            </a:pPr>
            <a:r>
              <a:rPr lang="en-US" b="1" dirty="0" smtClean="0">
                <a:solidFill>
                  <a:srgbClr val="376092"/>
                </a:solidFill>
              </a:rPr>
              <a:t>Split Premium Form:</a:t>
            </a:r>
          </a:p>
          <a:p>
            <a:pPr marL="228600" lvl="1" indent="-228600">
              <a:lnSpc>
                <a:spcPct val="90000"/>
              </a:lnSpc>
              <a:spcBef>
                <a:spcPts val="1200"/>
              </a:spcBef>
              <a:buClr>
                <a:srgbClr val="008000"/>
              </a:buClr>
              <a:buFont typeface="Arial"/>
              <a:buChar char="•"/>
              <a:defRPr/>
            </a:pPr>
            <a:r>
              <a:rPr lang="en-US" sz="2000" dirty="0"/>
              <a:t>The Split Premium Form must be completed and signed by </a:t>
            </a:r>
            <a:r>
              <a:rPr lang="en-US" sz="2000" dirty="0" smtClean="0"/>
              <a:t>both </a:t>
            </a:r>
            <a:br>
              <a:rPr lang="en-US" sz="2000" dirty="0" smtClean="0"/>
            </a:br>
            <a:r>
              <a:rPr lang="en-US" sz="2000" dirty="0" smtClean="0"/>
              <a:t>husband </a:t>
            </a:r>
            <a:r>
              <a:rPr lang="en-US" sz="2000" dirty="0"/>
              <a:t>and </a:t>
            </a:r>
            <a:r>
              <a:rPr lang="en-US" sz="2000" dirty="0" smtClean="0"/>
              <a:t>wife who wish to split the cost of employee and spouse </a:t>
            </a:r>
            <a:br>
              <a:rPr lang="en-US" sz="2000" dirty="0" smtClean="0"/>
            </a:br>
            <a:r>
              <a:rPr lang="en-US" sz="2000" dirty="0" smtClean="0"/>
              <a:t>or employee and family. </a:t>
            </a:r>
          </a:p>
          <a:p>
            <a:pPr marL="228600" lvl="1" indent="-228600">
              <a:lnSpc>
                <a:spcPct val="90000"/>
              </a:lnSpc>
              <a:spcBef>
                <a:spcPts val="1200"/>
              </a:spcBef>
              <a:buClr>
                <a:srgbClr val="008000"/>
              </a:buClr>
              <a:buFont typeface="Arial"/>
              <a:buChar char="•"/>
              <a:defRPr/>
            </a:pPr>
            <a:r>
              <a:rPr lang="en-US" sz="2000" dirty="0" smtClean="0"/>
              <a:t>Must be employed </a:t>
            </a:r>
            <a:r>
              <a:rPr lang="en-US" sz="2000" dirty="0"/>
              <a:t>by different districts/entities participating in </a:t>
            </a:r>
            <a:r>
              <a:rPr lang="en-US" sz="2000" dirty="0" smtClean="0"/>
              <a:t/>
            </a:r>
            <a:br>
              <a:rPr lang="en-US" sz="2000" dirty="0" smtClean="0"/>
            </a:br>
            <a:r>
              <a:rPr lang="en-US" sz="2000" dirty="0" smtClean="0"/>
              <a:t>TRS</a:t>
            </a:r>
            <a:r>
              <a:rPr lang="en-US" sz="2000" dirty="0"/>
              <a:t>-</a:t>
            </a:r>
            <a:r>
              <a:rPr lang="en-US" sz="2000" dirty="0" err="1" smtClean="0"/>
              <a:t>ActiveCare</a:t>
            </a:r>
            <a:endParaRPr lang="en-US" sz="2000" dirty="0" smtClean="0"/>
          </a:p>
          <a:p>
            <a:pPr marL="228600" lvl="1" indent="-228600">
              <a:lnSpc>
                <a:spcPct val="90000"/>
              </a:lnSpc>
              <a:spcBef>
                <a:spcPts val="1200"/>
              </a:spcBef>
              <a:buClr>
                <a:srgbClr val="008000"/>
              </a:buClr>
              <a:buFont typeface="Arial"/>
              <a:buChar char="•"/>
              <a:defRPr/>
            </a:pPr>
            <a:r>
              <a:rPr lang="en-US" sz="2000" dirty="0" smtClean="0"/>
              <a:t>The cost for TRS-</a:t>
            </a:r>
            <a:r>
              <a:rPr lang="en-US" sz="2000" dirty="0" err="1" smtClean="0"/>
              <a:t>ActiveCare</a:t>
            </a:r>
            <a:r>
              <a:rPr lang="en-US" sz="2000" dirty="0" smtClean="0"/>
              <a:t> coverage will be split between the two employers </a:t>
            </a:r>
          </a:p>
          <a:p>
            <a:pPr marL="228600" lvl="1" indent="-228600">
              <a:lnSpc>
                <a:spcPct val="90000"/>
              </a:lnSpc>
              <a:spcBef>
                <a:spcPts val="1200"/>
              </a:spcBef>
              <a:buClr>
                <a:srgbClr val="008000"/>
              </a:buClr>
              <a:buFont typeface="Arial"/>
              <a:buChar char="•"/>
              <a:defRPr/>
            </a:pPr>
            <a:r>
              <a:rPr lang="en-US" sz="2000" dirty="0" smtClean="0"/>
              <a:t>One employee must decline coverage  </a:t>
            </a:r>
          </a:p>
          <a:p>
            <a:pPr marL="228600" lvl="1" indent="-228600">
              <a:lnSpc>
                <a:spcPct val="90000"/>
              </a:lnSpc>
              <a:spcBef>
                <a:spcPts val="1200"/>
              </a:spcBef>
              <a:buClr>
                <a:srgbClr val="008000"/>
              </a:buClr>
              <a:buFont typeface="Arial"/>
              <a:buChar char="•"/>
              <a:defRPr/>
            </a:pPr>
            <a:r>
              <a:rPr lang="en-US" sz="2000" dirty="0" smtClean="0"/>
              <a:t>The </a:t>
            </a:r>
            <a:r>
              <a:rPr lang="en-US" sz="2000" dirty="0"/>
              <a:t>Benefits Administrator </a:t>
            </a:r>
            <a:r>
              <a:rPr lang="en-US" sz="2000" dirty="0" smtClean="0"/>
              <a:t>at each district must also </a:t>
            </a:r>
            <a:r>
              <a:rPr lang="en-US" sz="2000" dirty="0"/>
              <a:t>sign and approve </a:t>
            </a:r>
            <a:r>
              <a:rPr lang="en-US" sz="2000" dirty="0" smtClean="0"/>
              <a:t/>
            </a:r>
            <a:br>
              <a:rPr lang="en-US" sz="2000" dirty="0" smtClean="0"/>
            </a:br>
            <a:r>
              <a:rPr lang="en-US" sz="2000" dirty="0" smtClean="0"/>
              <a:t>the </a:t>
            </a:r>
            <a:r>
              <a:rPr lang="en-US" dirty="0" smtClean="0"/>
              <a:t>form</a:t>
            </a:r>
          </a:p>
          <a:p>
            <a:pPr marL="457200" lvl="1" indent="0">
              <a:buNone/>
              <a:defRPr/>
            </a:pPr>
            <a:endParaRPr lang="en-US" dirty="0"/>
          </a:p>
        </p:txBody>
      </p:sp>
      <p:sp>
        <p:nvSpPr>
          <p:cNvPr id="10" name="AutoShape 7"/>
          <p:cNvSpPr>
            <a:spLocks noChangeArrowheads="1"/>
          </p:cNvSpPr>
          <p:nvPr/>
        </p:nvSpPr>
        <p:spPr bwMode="auto">
          <a:xfrm>
            <a:off x="563562" y="5290590"/>
            <a:ext cx="8110537" cy="890588"/>
          </a:xfrm>
          <a:prstGeom prst="roundRect">
            <a:avLst>
              <a:gd name="adj" fmla="val 19250"/>
            </a:avLst>
          </a:prstGeom>
          <a:solidFill>
            <a:srgbClr val="376092"/>
          </a:solidFill>
          <a:ln w="12700">
            <a:solidFill>
              <a:schemeClr val="bg1"/>
            </a:solidFill>
            <a:round/>
            <a:headEnd/>
            <a:tailEnd/>
          </a:ln>
          <a:effectLst>
            <a:prstShdw prst="shdw17" dist="17961" dir="2700000">
              <a:schemeClr val="bg1">
                <a:gamma/>
                <a:shade val="60000"/>
                <a:invGamma/>
              </a:schemeClr>
            </a:prstShdw>
          </a:effectLst>
          <a:scene3d>
            <a:camera prst="orthographicFront"/>
            <a:lightRig rig="threePt" dir="t"/>
          </a:scene3d>
          <a:sp3d>
            <a:bevelT/>
          </a:sp3d>
        </p:spPr>
        <p:txBody>
          <a:bodyPr anchor="ctr" anchorCtr="1"/>
          <a:lstStyle/>
          <a:p>
            <a:pPr lvl="1">
              <a:defRPr/>
            </a:pPr>
            <a:r>
              <a:rPr lang="en-US" sz="2000" dirty="0">
                <a:solidFill>
                  <a:schemeClr val="bg1"/>
                </a:solidFill>
              </a:rPr>
              <a:t>The employee who declined coverage is considered as being covered under a group health plan</a:t>
            </a:r>
          </a:p>
        </p:txBody>
      </p:sp>
    </p:spTree>
    <p:extLst>
      <p:ext uri="{BB962C8B-B14F-4D97-AF65-F5344CB8AC3E}">
        <p14:creationId xmlns:p14="http://schemas.microsoft.com/office/powerpoint/2010/main" val="20049021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defRPr/>
            </a:pPr>
            <a:r>
              <a:rPr lang="en-US" dirty="0">
                <a:latin typeface="Chalkduster"/>
                <a:cs typeface="Chalkduster"/>
              </a:rPr>
              <a:t>Cost for </a:t>
            </a:r>
            <a:r>
              <a:rPr lang="en-US" dirty="0" smtClean="0">
                <a:latin typeface="Chalkduster"/>
                <a:cs typeface="Chalkduster"/>
              </a:rPr>
              <a:t>health coverage</a:t>
            </a:r>
            <a:endParaRPr lang="en-US" dirty="0">
              <a:latin typeface="Chalkduster"/>
              <a:cs typeface="Chalkduster"/>
            </a:endParaRPr>
          </a:p>
        </p:txBody>
      </p:sp>
      <p:sp>
        <p:nvSpPr>
          <p:cNvPr id="5" name="Rectangle 3"/>
          <p:cNvSpPr>
            <a:spLocks noGrp="1" noChangeArrowheads="1"/>
          </p:cNvSpPr>
          <p:nvPr>
            <p:ph type="title"/>
          </p:nvPr>
        </p:nvSpPr>
        <p:spPr>
          <a:xfrm>
            <a:off x="490013" y="4547299"/>
            <a:ext cx="7772400" cy="1362075"/>
          </a:xfrm>
        </p:spPr>
        <p:txBody>
          <a:bodyPr/>
          <a:lstStyle/>
          <a:p>
            <a:pPr>
              <a:defRPr/>
            </a:pPr>
            <a:r>
              <a:rPr lang="en-US" dirty="0" smtClean="0"/>
              <a:t>2014-2015 </a:t>
            </a:r>
            <a:r>
              <a:rPr lang="en-US" dirty="0"/>
              <a:t>Plan Year</a:t>
            </a:r>
          </a:p>
        </p:txBody>
      </p:sp>
      <p:sp>
        <p:nvSpPr>
          <p:cNvPr id="8" name="Rectangle 7"/>
          <p:cNvSpPr/>
          <p:nvPr/>
        </p:nvSpPr>
        <p:spPr>
          <a:xfrm>
            <a:off x="404813" y="247604"/>
            <a:ext cx="4843151" cy="3162926"/>
          </a:xfrm>
          <a:prstGeom prst="rect">
            <a:avLst/>
          </a:prstGeom>
          <a:gradFill flip="none" rotWithShape="1">
            <a:gsLst>
              <a:gs pos="0">
                <a:schemeClr val="accent1">
                  <a:lumMod val="75000"/>
                </a:schemeClr>
              </a:gs>
              <a:gs pos="100000">
                <a:srgbClr val="FFFFFF"/>
              </a:gs>
            </a:gsLst>
            <a:lin ang="57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396875" y="3410529"/>
            <a:ext cx="6528522" cy="7986"/>
          </a:xfrm>
          <a:prstGeom prst="line">
            <a:avLst/>
          </a:prstGeom>
          <a:ln w="57150" cmpd="sng"/>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11" name="Picture 10" descr="85450035_Teacher Explaining.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607" y="423863"/>
            <a:ext cx="4193391" cy="2785849"/>
          </a:xfrm>
          <a:prstGeom prst="rect">
            <a:avLst/>
          </a:prstGeom>
          <a:ln>
            <a:noFill/>
          </a:ln>
          <a:effectLst>
            <a:softEdge rad="112500"/>
          </a:effectLst>
        </p:spPr>
      </p:pic>
    </p:spTree>
    <p:extLst>
      <p:ext uri="{BB962C8B-B14F-4D97-AF65-F5344CB8AC3E}">
        <p14:creationId xmlns:p14="http://schemas.microsoft.com/office/powerpoint/2010/main" val="2103085205"/>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500192" y="-8383"/>
            <a:ext cx="7645400" cy="990600"/>
          </a:xfrm>
        </p:spPr>
        <p:txBody>
          <a:bodyPr/>
          <a:lstStyle/>
          <a:p>
            <a:pPr eaLnBrk="1" hangingPunct="1"/>
            <a:r>
              <a:rPr lang="en-US" dirty="0">
                <a:cs typeface="Calibri" charset="0"/>
              </a:rPr>
              <a:t>Cost of </a:t>
            </a:r>
            <a:r>
              <a:rPr lang="en-US" dirty="0" smtClean="0">
                <a:cs typeface="Calibri" charset="0"/>
              </a:rPr>
              <a:t>coverage</a:t>
            </a:r>
            <a:endParaRPr lang="en-US" dirty="0">
              <a:cs typeface="Calibri" charset="0"/>
            </a:endParaRPr>
          </a:p>
        </p:txBody>
      </p:sp>
      <p:graphicFrame>
        <p:nvGraphicFramePr>
          <p:cNvPr id="745539" name="Group 67"/>
          <p:cNvGraphicFramePr>
            <a:graphicFrameLocks noGrp="1"/>
          </p:cNvGraphicFramePr>
          <p:nvPr>
            <p:ph idx="4294967295"/>
            <p:extLst>
              <p:ext uri="{D42A27DB-BD31-4B8C-83A1-F6EECF244321}">
                <p14:modId xmlns:p14="http://schemas.microsoft.com/office/powerpoint/2010/main" val="2077864360"/>
              </p:ext>
            </p:extLst>
          </p:nvPr>
        </p:nvGraphicFramePr>
        <p:xfrm>
          <a:off x="563563" y="1390650"/>
          <a:ext cx="7998774" cy="2666529"/>
        </p:xfrm>
        <a:graphic>
          <a:graphicData uri="http://schemas.openxmlformats.org/drawingml/2006/table">
            <a:tbl>
              <a:tblPr/>
              <a:tblGrid>
                <a:gridCol w="3999387"/>
                <a:gridCol w="3999387"/>
              </a:tblGrid>
              <a:tr h="928216">
                <a:tc gridSpan="2">
                  <a:txBody>
                    <a:bodyPr/>
                    <a:lstStyle/>
                    <a:p>
                      <a:pPr marL="0" marR="0" lvl="0" indent="0" algn="ctr" defTabSz="914400" rtl="0" eaLnBrk="1" fontAlgn="base" latinLnBrk="0" hangingPunct="1">
                        <a:lnSpc>
                          <a:spcPct val="90000"/>
                        </a:lnSpc>
                        <a:spcBef>
                          <a:spcPct val="0"/>
                        </a:spcBef>
                        <a:spcAft>
                          <a:spcPct val="0"/>
                        </a:spcAft>
                        <a:buClrTx/>
                        <a:buSzPct val="110000"/>
                        <a:buFontTx/>
                        <a:buNone/>
                        <a:tabLst/>
                      </a:pPr>
                      <a:r>
                        <a:rPr kumimoji="0" lang="en-US" sz="2200" b="1" i="0" u="none" strike="noStrike" cap="none" normalizeH="0" baseline="0" dirty="0" smtClean="0">
                          <a:ln>
                            <a:noFill/>
                          </a:ln>
                          <a:solidFill>
                            <a:schemeClr val="bg1"/>
                          </a:solidFill>
                          <a:effectLst/>
                          <a:latin typeface="+mj-lt"/>
                          <a:cs typeface="Times New Roman" pitchFamily="18" charset="0"/>
                        </a:rPr>
                        <a:t>Funding to Help Offset the Cost of </a:t>
                      </a:r>
                      <a:br>
                        <a:rPr kumimoji="0" lang="en-US" sz="2200" b="1" i="0" u="none" strike="noStrike" cap="none" normalizeH="0" baseline="0" dirty="0" smtClean="0">
                          <a:ln>
                            <a:noFill/>
                          </a:ln>
                          <a:solidFill>
                            <a:schemeClr val="bg1"/>
                          </a:solidFill>
                          <a:effectLst/>
                          <a:latin typeface="+mj-lt"/>
                          <a:cs typeface="Times New Roman" pitchFamily="18" charset="0"/>
                        </a:rPr>
                      </a:br>
                      <a:r>
                        <a:rPr kumimoji="0" lang="en-US" sz="2200" b="1" i="0" u="none" strike="noStrike" cap="none" normalizeH="0" baseline="0" dirty="0" smtClean="0">
                          <a:ln>
                            <a:noFill/>
                          </a:ln>
                          <a:solidFill>
                            <a:schemeClr val="bg1"/>
                          </a:solidFill>
                          <a:effectLst/>
                          <a:latin typeface="+mj-lt"/>
                          <a:cs typeface="Times New Roman" pitchFamily="18" charset="0"/>
                        </a:rPr>
                        <a:t>TRS-ActiveCare Coverage</a:t>
                      </a:r>
                    </a:p>
                  </a:txBody>
                  <a:tcPr marL="91446" marR="91446"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cell3D prstMaterial="dkEdge">
                      <a:bevel/>
                      <a:lightRig rig="flood" dir="t"/>
                    </a:cell3D>
                    <a:solidFill>
                      <a:schemeClr val="accent1">
                        <a:lumMod val="75000"/>
                      </a:schemeClr>
                    </a:solidFill>
                  </a:tcPr>
                </a:tc>
                <a:tc hMerge="1">
                  <a:txBody>
                    <a:bodyPr/>
                    <a:lstStyle/>
                    <a:p>
                      <a:endParaRPr lang="en-US"/>
                    </a:p>
                  </a:txBody>
                  <a:tcPr/>
                </a:tc>
              </a:tr>
              <a:tr h="560388">
                <a:tc>
                  <a:txBody>
                    <a:bodyPr/>
                    <a:lstStyle/>
                    <a:p>
                      <a:pPr marL="0" marR="0" lvl="0" indent="0" algn="l" defTabSz="914400" rtl="0" eaLnBrk="1" fontAlgn="base" latinLnBrk="0" hangingPunct="1">
                        <a:lnSpc>
                          <a:spcPct val="90000"/>
                        </a:lnSpc>
                        <a:spcBef>
                          <a:spcPct val="0"/>
                        </a:spcBef>
                        <a:spcAft>
                          <a:spcPct val="0"/>
                        </a:spcAft>
                        <a:buClrTx/>
                        <a:buSzPct val="110000"/>
                        <a:buFontTx/>
                        <a:buNone/>
                        <a:tabLst/>
                      </a:pPr>
                      <a:r>
                        <a:rPr kumimoji="0" lang="en-US" sz="2000" b="1" i="0" u="none" strike="noStrike" cap="none" normalizeH="0" baseline="0" dirty="0" smtClean="0">
                          <a:ln>
                            <a:noFill/>
                          </a:ln>
                          <a:solidFill>
                            <a:schemeClr val="tx1"/>
                          </a:solidFill>
                          <a:effectLst/>
                          <a:latin typeface="+mj-lt"/>
                          <a:cs typeface="Times New Roman" pitchFamily="18" charset="0"/>
                        </a:rPr>
                        <a:t>District/Entity (minimum)</a:t>
                      </a:r>
                    </a:p>
                  </a:txBody>
                  <a:tcPr marL="91446" marR="91446"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ctr" defTabSz="914400" rtl="0" eaLnBrk="1" fontAlgn="base" latinLnBrk="0" hangingPunct="1">
                        <a:lnSpc>
                          <a:spcPct val="90000"/>
                        </a:lnSpc>
                        <a:spcBef>
                          <a:spcPct val="0"/>
                        </a:spcBef>
                        <a:spcAft>
                          <a:spcPct val="0"/>
                        </a:spcAft>
                        <a:buClrTx/>
                        <a:buSzPct val="110000"/>
                        <a:buFontTx/>
                        <a:buNone/>
                        <a:tabLst/>
                      </a:pPr>
                      <a:r>
                        <a:rPr kumimoji="0" lang="en-US" sz="2000" b="0" i="0" u="none" strike="noStrike" cap="none" normalizeH="0" baseline="0" dirty="0" smtClean="0">
                          <a:ln>
                            <a:noFill/>
                          </a:ln>
                          <a:solidFill>
                            <a:schemeClr val="tx1"/>
                          </a:solidFill>
                          <a:effectLst/>
                          <a:latin typeface="+mj-lt"/>
                          <a:cs typeface="Times New Roman" pitchFamily="18" charset="0"/>
                        </a:rPr>
                        <a:t>$150</a:t>
                      </a:r>
                      <a:endParaRPr kumimoji="0" lang="en-US" sz="2000" b="0" i="0" u="none" strike="noStrike" cap="none" normalizeH="0" baseline="0" dirty="0" smtClean="0">
                        <a:ln>
                          <a:noFill/>
                        </a:ln>
                        <a:solidFill>
                          <a:schemeClr val="tx1"/>
                        </a:solidFill>
                        <a:effectLst/>
                        <a:latin typeface="+mj-lt"/>
                      </a:endParaRPr>
                    </a:p>
                  </a:txBody>
                  <a:tcPr marL="91446" marR="91446"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r>
              <a:tr h="561975">
                <a:tc>
                  <a:txBody>
                    <a:bodyPr/>
                    <a:lstStyle/>
                    <a:p>
                      <a:pPr marL="0" marR="0" lvl="0" indent="0" algn="l" defTabSz="914400" rtl="0" eaLnBrk="1" fontAlgn="base" latinLnBrk="0" hangingPunct="1">
                        <a:lnSpc>
                          <a:spcPct val="90000"/>
                        </a:lnSpc>
                        <a:spcBef>
                          <a:spcPct val="0"/>
                        </a:spcBef>
                        <a:spcAft>
                          <a:spcPct val="0"/>
                        </a:spcAft>
                        <a:buClrTx/>
                        <a:buSzPct val="110000"/>
                        <a:buFontTx/>
                        <a:buNone/>
                        <a:tabLst/>
                      </a:pPr>
                      <a:r>
                        <a:rPr kumimoji="0" lang="en-US" sz="2000" b="1" i="0" u="none" strike="noStrike" cap="none" normalizeH="0" baseline="0" dirty="0" smtClean="0">
                          <a:ln>
                            <a:noFill/>
                          </a:ln>
                          <a:solidFill>
                            <a:schemeClr val="tx1"/>
                          </a:solidFill>
                          <a:effectLst/>
                          <a:latin typeface="+mj-lt"/>
                          <a:cs typeface="Times New Roman" pitchFamily="18" charset="0"/>
                        </a:rPr>
                        <a:t>State of Texas</a:t>
                      </a:r>
                    </a:p>
                  </a:txBody>
                  <a:tcPr marL="91446" marR="91446"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c>
                  <a:txBody>
                    <a:bodyPr/>
                    <a:lstStyle/>
                    <a:p>
                      <a:pPr marL="0" marR="0" lvl="0" indent="0" algn="ctr" defTabSz="914400" rtl="0" eaLnBrk="1" fontAlgn="base" latinLnBrk="0" hangingPunct="1">
                        <a:lnSpc>
                          <a:spcPct val="90000"/>
                        </a:lnSpc>
                        <a:spcBef>
                          <a:spcPct val="0"/>
                        </a:spcBef>
                        <a:spcAft>
                          <a:spcPct val="0"/>
                        </a:spcAft>
                        <a:buClrTx/>
                        <a:buSzPct val="110000"/>
                        <a:buFontTx/>
                        <a:buNone/>
                        <a:tabLst/>
                      </a:pPr>
                      <a:r>
                        <a:rPr kumimoji="0" lang="en-US" sz="2000" b="0" i="0" u="none" strike="noStrike" cap="none" normalizeH="0" baseline="0" dirty="0" smtClean="0">
                          <a:ln>
                            <a:noFill/>
                          </a:ln>
                          <a:solidFill>
                            <a:schemeClr val="tx1"/>
                          </a:solidFill>
                          <a:effectLst/>
                          <a:latin typeface="+mj-lt"/>
                          <a:cs typeface="Times New Roman" pitchFamily="18" charset="0"/>
                        </a:rPr>
                        <a:t>$75</a:t>
                      </a:r>
                      <a:endParaRPr kumimoji="0" lang="en-US" sz="2000" b="0" i="0" u="none" strike="noStrike" cap="none" normalizeH="0" baseline="0" dirty="0" smtClean="0">
                        <a:ln>
                          <a:noFill/>
                        </a:ln>
                        <a:solidFill>
                          <a:schemeClr val="tx1"/>
                        </a:solidFill>
                        <a:effectLst/>
                        <a:latin typeface="+mj-lt"/>
                      </a:endParaRPr>
                    </a:p>
                  </a:txBody>
                  <a:tcPr marL="91446" marR="91446"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rgbClr val="BFE3BF"/>
                    </a:solidFill>
                  </a:tcPr>
                </a:tc>
              </a:tr>
              <a:tr h="615950">
                <a:tc>
                  <a:txBody>
                    <a:bodyPr/>
                    <a:lstStyle/>
                    <a:p>
                      <a:pPr marL="285750" marR="0" lvl="0" indent="-285750" algn="l" defTabSz="914400" rtl="0" eaLnBrk="1" fontAlgn="base" latinLnBrk="0" hangingPunct="1">
                        <a:lnSpc>
                          <a:spcPct val="90000"/>
                        </a:lnSpc>
                        <a:spcBef>
                          <a:spcPct val="0"/>
                        </a:spcBef>
                        <a:spcAft>
                          <a:spcPct val="0"/>
                        </a:spcAft>
                        <a:buClrTx/>
                        <a:buSzPct val="110000"/>
                        <a:buFontTx/>
                        <a:buNone/>
                        <a:tabLst/>
                      </a:pPr>
                      <a:r>
                        <a:rPr kumimoji="0" lang="en-US" sz="2400" b="1" i="0" u="none" strike="noStrike" cap="none" normalizeH="0" baseline="0" dirty="0" smtClean="0">
                          <a:ln>
                            <a:noFill/>
                          </a:ln>
                          <a:solidFill>
                            <a:schemeClr val="bg1"/>
                          </a:solidFill>
                          <a:effectLst/>
                          <a:latin typeface="+mj-lt"/>
                          <a:cs typeface="Times New Roman" pitchFamily="18" charset="0"/>
                        </a:rPr>
                        <a:t>Total Per Month</a:t>
                      </a:r>
                    </a:p>
                  </a:txBody>
                  <a:tcPr marL="91446" marR="91446"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90000"/>
                        </a:lnSpc>
                        <a:spcBef>
                          <a:spcPct val="0"/>
                        </a:spcBef>
                        <a:spcAft>
                          <a:spcPct val="0"/>
                        </a:spcAft>
                        <a:buClrTx/>
                        <a:buSzPct val="110000"/>
                        <a:buFontTx/>
                        <a:buNone/>
                        <a:tabLst/>
                      </a:pPr>
                      <a:r>
                        <a:rPr kumimoji="0" lang="en-US" sz="2400" b="1" i="0" u="none" strike="noStrike" cap="none" normalizeH="0" baseline="0" dirty="0" smtClean="0">
                          <a:ln>
                            <a:noFill/>
                          </a:ln>
                          <a:solidFill>
                            <a:schemeClr val="bg1"/>
                          </a:solidFill>
                          <a:effectLst/>
                          <a:latin typeface="+mj-lt"/>
                          <a:cs typeface="Times New Roman" pitchFamily="18" charset="0"/>
                        </a:rPr>
                        <a:t>$225</a:t>
                      </a:r>
                      <a:endParaRPr kumimoji="0" lang="en-US" sz="2400" b="1" i="0" u="none" strike="noStrike" cap="none" normalizeH="0" baseline="0" dirty="0" smtClean="0">
                        <a:ln>
                          <a:noFill/>
                        </a:ln>
                        <a:solidFill>
                          <a:schemeClr val="bg1"/>
                        </a:solidFill>
                        <a:effectLst/>
                        <a:latin typeface="+mj-lt"/>
                      </a:endParaRPr>
                    </a:p>
                  </a:txBody>
                  <a:tcPr marL="91446" marR="91446" anchor="ctr" horzOverflow="overflow">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lnTlToBr>
                      <a:noFill/>
                    </a:lnTlToBr>
                    <a:lnBlToTr>
                      <a:noFill/>
                    </a:lnBlToTr>
                    <a:solidFill>
                      <a:schemeClr val="accent6">
                        <a:lumMod val="75000"/>
                      </a:schemeClr>
                    </a:solidFill>
                  </a:tcPr>
                </a:tc>
              </a:tr>
            </a:tbl>
          </a:graphicData>
        </a:graphic>
      </p:graphicFrame>
      <p:graphicFrame>
        <p:nvGraphicFramePr>
          <p:cNvPr id="1361027" name="Group 131"/>
          <p:cNvGraphicFramePr>
            <a:graphicFrameLocks noGrp="1"/>
          </p:cNvGraphicFramePr>
          <p:nvPr>
            <p:extLst>
              <p:ext uri="{D42A27DB-BD31-4B8C-83A1-F6EECF244321}">
                <p14:modId xmlns:p14="http://schemas.microsoft.com/office/powerpoint/2010/main" val="3163706118"/>
              </p:ext>
            </p:extLst>
          </p:nvPr>
        </p:nvGraphicFramePr>
        <p:xfrm>
          <a:off x="550333" y="4301040"/>
          <a:ext cx="7998774" cy="1028700"/>
        </p:xfrm>
        <a:graphic>
          <a:graphicData uri="http://schemas.openxmlformats.org/drawingml/2006/table">
            <a:tbl>
              <a:tblPr/>
              <a:tblGrid>
                <a:gridCol w="7998774"/>
              </a:tblGrid>
              <a:tr h="514350">
                <a:tc>
                  <a:txBody>
                    <a:bodyPr/>
                    <a:lstStyle/>
                    <a:p>
                      <a:pPr marL="285750" marR="0" lvl="0" indent="-285750" algn="ctr" defTabSz="914400" rtl="0" eaLnBrk="1" fontAlgn="base" latinLnBrk="0" hangingPunct="1">
                        <a:lnSpc>
                          <a:spcPct val="90000"/>
                        </a:lnSpc>
                        <a:spcBef>
                          <a:spcPct val="0"/>
                        </a:spcBef>
                        <a:spcAft>
                          <a:spcPct val="0"/>
                        </a:spcAft>
                        <a:buClrTx/>
                        <a:buSzPct val="110000"/>
                        <a:buFontTx/>
                        <a:buNone/>
                        <a:tabLst/>
                      </a:pPr>
                      <a:r>
                        <a:rPr kumimoji="0" lang="en-US" sz="1800" b="0" i="0" u="none" strike="noStrike" cap="none" normalizeH="0" baseline="0" dirty="0" smtClean="0">
                          <a:ln>
                            <a:noFill/>
                          </a:ln>
                          <a:solidFill>
                            <a:schemeClr val="tx1"/>
                          </a:solidFill>
                          <a:effectLst/>
                          <a:latin typeface="+mj-lt"/>
                          <a:cs typeface="Times New Roman" pitchFamily="18" charset="0"/>
                        </a:rPr>
                        <a:t>Funding applies to active, contributing TRS members </a:t>
                      </a:r>
                    </a:p>
                  </a:txBody>
                  <a:tcPr marL="91437" marR="91437"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3D3EF"/>
                    </a:solidFill>
                  </a:tcPr>
                </a:tc>
              </a:tr>
              <a:tr h="514350">
                <a:tc>
                  <a:txBody>
                    <a:bodyPr/>
                    <a:lstStyle/>
                    <a:p>
                      <a:pPr marL="285750" marR="0" lvl="0" indent="-285750" algn="ctr" defTabSz="914400" rtl="0" eaLnBrk="1" fontAlgn="base" latinLnBrk="0" hangingPunct="1">
                        <a:lnSpc>
                          <a:spcPct val="90000"/>
                        </a:lnSpc>
                        <a:spcBef>
                          <a:spcPct val="0"/>
                        </a:spcBef>
                        <a:spcAft>
                          <a:spcPct val="0"/>
                        </a:spcAft>
                        <a:buClrTx/>
                        <a:buSzPct val="110000"/>
                        <a:buFontTx/>
                        <a:buNone/>
                        <a:tabLst/>
                      </a:pPr>
                      <a:r>
                        <a:rPr kumimoji="0" lang="en-US" sz="1800" b="0" i="0" u="none" strike="noStrike" cap="none" normalizeH="0" baseline="0" dirty="0" smtClean="0">
                          <a:ln>
                            <a:noFill/>
                          </a:ln>
                          <a:solidFill>
                            <a:schemeClr val="tx1"/>
                          </a:solidFill>
                          <a:effectLst/>
                          <a:latin typeface="+mj-lt"/>
                          <a:cs typeface="Times New Roman" pitchFamily="18" charset="0"/>
                        </a:rPr>
                        <a:t>Cost charts illustrate the monthly gross premiums</a:t>
                      </a:r>
                    </a:p>
                  </a:txBody>
                  <a:tcPr marL="91437" marR="91437"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3D3EF"/>
                    </a:solidFill>
                  </a:tcPr>
                </a:tc>
              </a:tr>
            </a:tbl>
          </a:graphicData>
        </a:graphic>
      </p:graphicFrame>
    </p:spTree>
    <p:extLst>
      <p:ext uri="{BB962C8B-B14F-4D97-AF65-F5344CB8AC3E}">
        <p14:creationId xmlns:p14="http://schemas.microsoft.com/office/powerpoint/2010/main" val="8941639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3"/>
          <p:cNvSpPr>
            <a:spLocks noGrp="1" noChangeArrowheads="1"/>
          </p:cNvSpPr>
          <p:nvPr>
            <p:ph type="title"/>
          </p:nvPr>
        </p:nvSpPr>
        <p:spPr>
          <a:xfrm>
            <a:off x="463775" y="244595"/>
            <a:ext cx="7645400" cy="724841"/>
          </a:xfrm>
        </p:spPr>
        <p:txBody>
          <a:bodyPr/>
          <a:lstStyle/>
          <a:p>
            <a:pPr eaLnBrk="1" hangingPunct="1">
              <a:lnSpc>
                <a:spcPct val="90000"/>
              </a:lnSpc>
            </a:pPr>
            <a:r>
              <a:rPr lang="en-US" dirty="0">
                <a:cs typeface="Calibri" charset="0"/>
              </a:rPr>
              <a:t>Monthly </a:t>
            </a:r>
            <a:r>
              <a:rPr lang="en-US" dirty="0" smtClean="0">
                <a:cs typeface="Calibri" charset="0"/>
              </a:rPr>
              <a:t>cost </a:t>
            </a:r>
            <a:r>
              <a:rPr lang="en-US" dirty="0">
                <a:cs typeface="Calibri" charset="0"/>
              </a:rPr>
              <a:t>for </a:t>
            </a:r>
            <a:r>
              <a:rPr lang="en-US" dirty="0" smtClean="0">
                <a:cs typeface="Calibri" charset="0"/>
              </a:rPr>
              <a:t>coverage</a:t>
            </a:r>
            <a:endParaRPr lang="en-US" dirty="0">
              <a:cs typeface="Calibri" charset="0"/>
            </a:endParaRPr>
          </a:p>
        </p:txBody>
      </p:sp>
      <p:pic>
        <p:nvPicPr>
          <p:cNvPr id="100357" name="Picture 8" descr="C:\MAA\TRS\TRS Enrollment Guide_single pages 6 10 14 19.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97"/>
          <a:stretch/>
        </p:blipFill>
        <p:spPr bwMode="auto">
          <a:xfrm>
            <a:off x="4432959" y="1587307"/>
            <a:ext cx="4249747" cy="4028915"/>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570536" y="2006600"/>
            <a:ext cx="3368675" cy="2921000"/>
            <a:chOff x="484541" y="2006600"/>
            <a:chExt cx="3368675" cy="2921000"/>
          </a:xfrm>
        </p:grpSpPr>
        <p:sp>
          <p:nvSpPr>
            <p:cNvPr id="100358" name="Rectangle 4"/>
            <p:cNvSpPr>
              <a:spLocks noChangeArrowheads="1"/>
            </p:cNvSpPr>
            <p:nvPr/>
          </p:nvSpPr>
          <p:spPr bwMode="auto">
            <a:xfrm>
              <a:off x="484541" y="2335213"/>
              <a:ext cx="2927350" cy="2273300"/>
            </a:xfrm>
            <a:prstGeom prst="rect">
              <a:avLst/>
            </a:prstGeom>
            <a:solidFill>
              <a:srgbClr val="376092"/>
            </a:solidFill>
            <a:ln>
              <a:noFill/>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tIns="0" anchor="ctr"/>
            <a:lstStyle/>
            <a:p>
              <a:pPr marL="225425" indent="-225425">
                <a:lnSpc>
                  <a:spcPct val="90000"/>
                </a:lnSpc>
                <a:buClr>
                  <a:schemeClr val="bg1"/>
                </a:buClr>
                <a:buSzPct val="110000"/>
                <a:buFontTx/>
                <a:buChar char="•"/>
              </a:pPr>
              <a:r>
                <a:rPr lang="en-US" sz="2000" dirty="0">
                  <a:solidFill>
                    <a:schemeClr val="bg1"/>
                  </a:solidFill>
                  <a:latin typeface="+mj-lt"/>
                </a:rPr>
                <a:t>See page 17 of </a:t>
              </a:r>
              <a:br>
                <a:rPr lang="en-US" sz="2000" dirty="0">
                  <a:solidFill>
                    <a:schemeClr val="bg1"/>
                  </a:solidFill>
                  <a:latin typeface="+mj-lt"/>
                </a:rPr>
              </a:br>
              <a:r>
                <a:rPr lang="en-US" sz="2000" dirty="0">
                  <a:solidFill>
                    <a:schemeClr val="bg1"/>
                  </a:solidFill>
                  <a:latin typeface="+mj-lt"/>
                </a:rPr>
                <a:t>Enrollment Guide</a:t>
              </a:r>
            </a:p>
            <a:p>
              <a:pPr marL="225425" indent="-225425">
                <a:lnSpc>
                  <a:spcPct val="90000"/>
                </a:lnSpc>
                <a:buClr>
                  <a:schemeClr val="bg1"/>
                </a:buClr>
                <a:buSzPct val="110000"/>
              </a:pPr>
              <a:endParaRPr lang="en-US" sz="2000" dirty="0">
                <a:solidFill>
                  <a:schemeClr val="bg1"/>
                </a:solidFill>
                <a:latin typeface="+mj-lt"/>
              </a:endParaRPr>
            </a:p>
            <a:p>
              <a:pPr marL="225425" indent="-225425">
                <a:lnSpc>
                  <a:spcPct val="90000"/>
                </a:lnSpc>
                <a:buClr>
                  <a:schemeClr val="bg1"/>
                </a:buClr>
                <a:buSzPct val="110000"/>
                <a:buFontTx/>
                <a:buChar char="•"/>
              </a:pPr>
              <a:r>
                <a:rPr lang="en-US" sz="2000" dirty="0">
                  <a:solidFill>
                    <a:schemeClr val="bg1"/>
                  </a:solidFill>
                  <a:latin typeface="+mj-lt"/>
                </a:rPr>
                <a:t>$225 in district/entity</a:t>
              </a:r>
              <a:br>
                <a:rPr lang="en-US" sz="2000" dirty="0">
                  <a:solidFill>
                    <a:schemeClr val="bg1"/>
                  </a:solidFill>
                  <a:latin typeface="+mj-lt"/>
                </a:rPr>
              </a:br>
              <a:r>
                <a:rPr lang="en-US" sz="2000" dirty="0">
                  <a:solidFill>
                    <a:schemeClr val="bg1"/>
                  </a:solidFill>
                  <a:latin typeface="+mj-lt"/>
                </a:rPr>
                <a:t>and state funds to </a:t>
              </a:r>
              <a:br>
                <a:rPr lang="en-US" sz="2000" dirty="0">
                  <a:solidFill>
                    <a:schemeClr val="bg1"/>
                  </a:solidFill>
                  <a:latin typeface="+mj-lt"/>
                </a:rPr>
              </a:br>
              <a:r>
                <a:rPr lang="en-US" sz="2000" dirty="0">
                  <a:solidFill>
                    <a:schemeClr val="bg1"/>
                  </a:solidFill>
                  <a:latin typeface="+mj-lt"/>
                </a:rPr>
                <a:t>help pay for coverage</a:t>
              </a:r>
            </a:p>
          </p:txBody>
        </p:sp>
        <p:sp>
          <p:nvSpPr>
            <p:cNvPr id="100359" name="AutoShape 17"/>
            <p:cNvSpPr>
              <a:spLocks noChangeArrowheads="1"/>
            </p:cNvSpPr>
            <p:nvPr/>
          </p:nvSpPr>
          <p:spPr bwMode="auto">
            <a:xfrm rot="5400000">
              <a:off x="2151416" y="3225800"/>
              <a:ext cx="2921000" cy="482600"/>
            </a:xfrm>
            <a:prstGeom prst="triangle">
              <a:avLst>
                <a:gd name="adj" fmla="val 50000"/>
              </a:avLst>
            </a:prstGeom>
            <a:solidFill>
              <a:srgbClr val="376092"/>
            </a:solidFill>
            <a:ln>
              <a:noFill/>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nSpc>
                  <a:spcPct val="90000"/>
                </a:lnSpc>
              </a:pPr>
              <a:endParaRPr lang="en-US">
                <a:solidFill>
                  <a:schemeClr val="tx1"/>
                </a:solidFill>
                <a:latin typeface="+mj-lt"/>
              </a:endParaRPr>
            </a:p>
          </p:txBody>
        </p:sp>
      </p:grpSp>
    </p:spTree>
    <p:extLst>
      <p:ext uri="{BB962C8B-B14F-4D97-AF65-F5344CB8AC3E}">
        <p14:creationId xmlns:p14="http://schemas.microsoft.com/office/powerpoint/2010/main" val="8383348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82589" y="348077"/>
            <a:ext cx="8712200" cy="623065"/>
          </a:xfrm>
        </p:spPr>
        <p:txBody>
          <a:bodyPr/>
          <a:lstStyle/>
          <a:p>
            <a:pPr eaLnBrk="1" hangingPunct="1">
              <a:lnSpc>
                <a:spcPct val="90000"/>
              </a:lnSpc>
            </a:pPr>
            <a:r>
              <a:rPr lang="en-US" dirty="0">
                <a:cs typeface="Calibri" charset="0"/>
              </a:rPr>
              <a:t>Application to </a:t>
            </a:r>
            <a:r>
              <a:rPr lang="en-US" dirty="0" smtClean="0">
                <a:cs typeface="Calibri" charset="0"/>
              </a:rPr>
              <a:t>split premium</a:t>
            </a:r>
            <a:endParaRPr lang="en-US" dirty="0">
              <a:cs typeface="Calibri" charset="0"/>
            </a:endParaRPr>
          </a:p>
        </p:txBody>
      </p:sp>
      <p:sp>
        <p:nvSpPr>
          <p:cNvPr id="101380" name="Rectangle 9"/>
          <p:cNvSpPr>
            <a:spLocks noChangeArrowheads="1"/>
          </p:cNvSpPr>
          <p:nvPr/>
        </p:nvSpPr>
        <p:spPr bwMode="auto">
          <a:xfrm>
            <a:off x="462744" y="1252427"/>
            <a:ext cx="8582025" cy="510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228600" indent="-228600">
              <a:lnSpc>
                <a:spcPct val="90000"/>
              </a:lnSpc>
              <a:spcBef>
                <a:spcPts val="1200"/>
              </a:spcBef>
              <a:buClr>
                <a:srgbClr val="008000"/>
              </a:buClr>
              <a:buSzPct val="90000"/>
              <a:buFontTx/>
              <a:buChar char="•"/>
            </a:pPr>
            <a:r>
              <a:rPr lang="en-US" sz="2000" dirty="0">
                <a:latin typeface="+mj-lt"/>
              </a:rPr>
              <a:t>Married couples working </a:t>
            </a:r>
            <a:r>
              <a:rPr lang="en-US" sz="2000" dirty="0" smtClean="0">
                <a:latin typeface="+mj-lt"/>
              </a:rPr>
              <a:t>for </a:t>
            </a:r>
            <a:br>
              <a:rPr lang="en-US" sz="2000" dirty="0" smtClean="0">
                <a:latin typeface="+mj-lt"/>
              </a:rPr>
            </a:br>
            <a:r>
              <a:rPr lang="en-US" sz="2000" b="1" dirty="0" smtClean="0">
                <a:solidFill>
                  <a:srgbClr val="008000"/>
                </a:solidFill>
                <a:latin typeface="+mj-lt"/>
              </a:rPr>
              <a:t>different</a:t>
            </a:r>
            <a:r>
              <a:rPr lang="en-US" sz="2000" dirty="0" smtClean="0">
                <a:latin typeface="+mj-lt"/>
              </a:rPr>
              <a:t> </a:t>
            </a:r>
            <a:r>
              <a:rPr lang="en-US" sz="2000" dirty="0">
                <a:latin typeface="+mj-lt"/>
              </a:rPr>
              <a:t>participating </a:t>
            </a:r>
            <a:r>
              <a:rPr lang="en-US" sz="2000" dirty="0" smtClean="0">
                <a:latin typeface="+mj-lt"/>
              </a:rPr>
              <a:t>entities </a:t>
            </a:r>
            <a:br>
              <a:rPr lang="en-US" sz="2000" dirty="0" smtClean="0">
                <a:latin typeface="+mj-lt"/>
              </a:rPr>
            </a:br>
            <a:r>
              <a:rPr lang="en-US" sz="2000" dirty="0" smtClean="0">
                <a:latin typeface="+mj-lt"/>
              </a:rPr>
              <a:t>may </a:t>
            </a:r>
            <a:r>
              <a:rPr lang="ja-JP" altLang="en-US" sz="2000" dirty="0">
                <a:latin typeface="+mj-lt"/>
              </a:rPr>
              <a:t>“</a:t>
            </a:r>
            <a:r>
              <a:rPr lang="en-US" sz="2000" dirty="0">
                <a:latin typeface="+mj-lt"/>
              </a:rPr>
              <a:t>pool</a:t>
            </a:r>
            <a:r>
              <a:rPr lang="ja-JP" altLang="en-US" sz="2000" dirty="0">
                <a:latin typeface="+mj-lt"/>
              </a:rPr>
              <a:t>”</a:t>
            </a:r>
            <a:r>
              <a:rPr lang="en-US" sz="2000" dirty="0">
                <a:latin typeface="+mj-lt"/>
              </a:rPr>
              <a:t> funds</a:t>
            </a:r>
          </a:p>
          <a:p>
            <a:pPr marL="228600" indent="-228600">
              <a:lnSpc>
                <a:spcPct val="90000"/>
              </a:lnSpc>
              <a:spcBef>
                <a:spcPts val="1200"/>
              </a:spcBef>
              <a:buClr>
                <a:srgbClr val="008000"/>
              </a:buClr>
              <a:buSzPct val="90000"/>
              <a:buFontTx/>
              <a:buChar char="•"/>
            </a:pPr>
            <a:r>
              <a:rPr lang="en-US" sz="2000" dirty="0">
                <a:latin typeface="+mj-lt"/>
              </a:rPr>
              <a:t>Optional</a:t>
            </a:r>
          </a:p>
          <a:p>
            <a:pPr marL="228600" indent="-228600">
              <a:lnSpc>
                <a:spcPct val="90000"/>
              </a:lnSpc>
              <a:spcBef>
                <a:spcPts val="1200"/>
              </a:spcBef>
              <a:buClr>
                <a:srgbClr val="008000"/>
              </a:buClr>
              <a:buSzPct val="90000"/>
              <a:buFontTx/>
              <a:buChar char="•"/>
            </a:pPr>
            <a:r>
              <a:rPr lang="en-US" sz="2000" dirty="0">
                <a:latin typeface="+mj-lt"/>
              </a:rPr>
              <a:t>Requires an </a:t>
            </a:r>
            <a:r>
              <a:rPr lang="en-US" sz="2000" i="1" dirty="0">
                <a:latin typeface="+mj-lt"/>
              </a:rPr>
              <a:t>Application </a:t>
            </a:r>
            <a:r>
              <a:rPr lang="en-US" sz="2000" i="1" dirty="0" smtClean="0">
                <a:latin typeface="+mj-lt"/>
              </a:rPr>
              <a:t>to Split</a:t>
            </a:r>
            <a:br>
              <a:rPr lang="en-US" sz="2000" i="1" dirty="0" smtClean="0">
                <a:latin typeface="+mj-lt"/>
              </a:rPr>
            </a:br>
            <a:r>
              <a:rPr lang="en-US" sz="2000" i="1" dirty="0" smtClean="0">
                <a:latin typeface="+mj-lt"/>
              </a:rPr>
              <a:t>Premium</a:t>
            </a:r>
            <a:r>
              <a:rPr lang="en-US" sz="2000" dirty="0" smtClean="0">
                <a:latin typeface="+mj-lt"/>
              </a:rPr>
              <a:t> </a:t>
            </a:r>
            <a:r>
              <a:rPr lang="en-US" sz="2000" dirty="0">
                <a:latin typeface="+mj-lt"/>
              </a:rPr>
              <a:t>form to </a:t>
            </a:r>
            <a:r>
              <a:rPr lang="en-US" sz="2000" dirty="0" smtClean="0">
                <a:latin typeface="+mj-lt"/>
              </a:rPr>
              <a:t>be </a:t>
            </a:r>
            <a:r>
              <a:rPr lang="en-US" sz="2000" dirty="0">
                <a:latin typeface="+mj-lt"/>
              </a:rPr>
              <a:t>completed </a:t>
            </a:r>
            <a:r>
              <a:rPr lang="en-US" sz="2000" dirty="0" smtClean="0">
                <a:latin typeface="+mj-lt"/>
              </a:rPr>
              <a:t/>
            </a:r>
            <a:br>
              <a:rPr lang="en-US" sz="2000" dirty="0" smtClean="0">
                <a:latin typeface="+mj-lt"/>
              </a:rPr>
            </a:br>
            <a:r>
              <a:rPr lang="en-US" sz="2000" dirty="0" smtClean="0">
                <a:latin typeface="+mj-lt"/>
              </a:rPr>
              <a:t>by </a:t>
            </a:r>
            <a:r>
              <a:rPr lang="en-US" sz="2000" dirty="0">
                <a:latin typeface="+mj-lt"/>
              </a:rPr>
              <a:t>both </a:t>
            </a:r>
            <a:r>
              <a:rPr lang="en-US" sz="2000" dirty="0" smtClean="0">
                <a:latin typeface="+mj-lt"/>
              </a:rPr>
              <a:t>employees </a:t>
            </a:r>
            <a:r>
              <a:rPr lang="en-US" sz="2000" dirty="0">
                <a:latin typeface="+mj-lt"/>
              </a:rPr>
              <a:t>and employers</a:t>
            </a:r>
          </a:p>
          <a:p>
            <a:pPr marL="228600" indent="-228600">
              <a:lnSpc>
                <a:spcPct val="90000"/>
              </a:lnSpc>
              <a:spcBef>
                <a:spcPts val="1200"/>
              </a:spcBef>
              <a:buClr>
                <a:srgbClr val="008000"/>
              </a:buClr>
              <a:buSzPct val="90000"/>
              <a:buFontTx/>
              <a:buChar char="•"/>
            </a:pPr>
            <a:r>
              <a:rPr lang="en-US" sz="2000" dirty="0">
                <a:latin typeface="+mj-lt"/>
              </a:rPr>
              <a:t>Form available online</a:t>
            </a:r>
          </a:p>
        </p:txBody>
      </p:sp>
      <p:pic>
        <p:nvPicPr>
          <p:cNvPr id="101381"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53215" y="1162212"/>
            <a:ext cx="3978664" cy="5148260"/>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886262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66607" y="244612"/>
            <a:ext cx="8229600" cy="721490"/>
          </a:xfrm>
        </p:spPr>
        <p:txBody>
          <a:bodyPr/>
          <a:lstStyle/>
          <a:p>
            <a:pPr eaLnBrk="1" hangingPunct="1">
              <a:lnSpc>
                <a:spcPct val="90000"/>
              </a:lnSpc>
            </a:pPr>
            <a:r>
              <a:rPr lang="en-US" dirty="0">
                <a:cs typeface="Calibri" charset="0"/>
              </a:rPr>
              <a:t>ID </a:t>
            </a:r>
            <a:r>
              <a:rPr lang="en-US" dirty="0" smtClean="0">
                <a:cs typeface="Calibri" charset="0"/>
              </a:rPr>
              <a:t>cards </a:t>
            </a:r>
            <a:r>
              <a:rPr lang="en-US" dirty="0">
                <a:cs typeface="Calibri" charset="0"/>
              </a:rPr>
              <a:t>(mailed to your home) </a:t>
            </a:r>
          </a:p>
        </p:txBody>
      </p:sp>
      <p:sp>
        <p:nvSpPr>
          <p:cNvPr id="102403" name="Rectangle 5"/>
          <p:cNvSpPr>
            <a:spLocks noGrp="1" noChangeArrowheads="1"/>
          </p:cNvSpPr>
          <p:nvPr>
            <p:ph idx="1"/>
          </p:nvPr>
        </p:nvSpPr>
        <p:spPr>
          <a:xfrm>
            <a:off x="466607" y="1278926"/>
            <a:ext cx="6478648" cy="4525963"/>
          </a:xfrm>
        </p:spPr>
        <p:txBody>
          <a:bodyPr/>
          <a:lstStyle/>
          <a:p>
            <a:pPr marL="228600" indent="-228600" eaLnBrk="1" hangingPunct="1">
              <a:lnSpc>
                <a:spcPct val="90000"/>
              </a:lnSpc>
              <a:spcBef>
                <a:spcPts val="528"/>
              </a:spcBef>
            </a:pPr>
            <a:r>
              <a:rPr lang="en-US" dirty="0">
                <a:latin typeface="+mj-lt"/>
              </a:rPr>
              <a:t>Medical plans (</a:t>
            </a:r>
            <a:r>
              <a:rPr lang="en-US" dirty="0" err="1">
                <a:latin typeface="+mj-lt"/>
              </a:rPr>
              <a:t>ActiveCare</a:t>
            </a:r>
            <a:r>
              <a:rPr lang="en-US" dirty="0">
                <a:latin typeface="+mj-lt"/>
              </a:rPr>
              <a:t> 1-HD, </a:t>
            </a:r>
            <a:r>
              <a:rPr lang="en-US" dirty="0" err="1">
                <a:latin typeface="+mj-lt"/>
              </a:rPr>
              <a:t>ActiveCare</a:t>
            </a:r>
            <a:r>
              <a:rPr lang="en-US" dirty="0">
                <a:latin typeface="+mj-lt"/>
              </a:rPr>
              <a:t> Select and  </a:t>
            </a:r>
            <a:r>
              <a:rPr lang="en-US" dirty="0" err="1">
                <a:latin typeface="+mj-lt"/>
              </a:rPr>
              <a:t>ActiveCare</a:t>
            </a:r>
            <a:r>
              <a:rPr lang="en-US" dirty="0">
                <a:latin typeface="+mj-lt"/>
              </a:rPr>
              <a:t> 2)</a:t>
            </a:r>
          </a:p>
          <a:p>
            <a:pPr lvl="1" eaLnBrk="1" hangingPunct="1">
              <a:lnSpc>
                <a:spcPct val="90000"/>
              </a:lnSpc>
              <a:spcBef>
                <a:spcPts val="528"/>
              </a:spcBef>
            </a:pPr>
            <a:r>
              <a:rPr lang="en-US" dirty="0">
                <a:latin typeface="+mj-lt"/>
              </a:rPr>
              <a:t>Separate cards for medical and prescription drugs</a:t>
            </a:r>
          </a:p>
          <a:p>
            <a:pPr lvl="2" eaLnBrk="1" hangingPunct="1">
              <a:lnSpc>
                <a:spcPct val="90000"/>
              </a:lnSpc>
              <a:spcBef>
                <a:spcPts val="528"/>
              </a:spcBef>
            </a:pPr>
            <a:r>
              <a:rPr lang="en-US" dirty="0">
                <a:latin typeface="+mj-lt"/>
              </a:rPr>
              <a:t>Aetna</a:t>
            </a:r>
          </a:p>
          <a:p>
            <a:pPr lvl="2" eaLnBrk="1" hangingPunct="1">
              <a:lnSpc>
                <a:spcPct val="90000"/>
              </a:lnSpc>
              <a:spcBef>
                <a:spcPts val="528"/>
              </a:spcBef>
            </a:pPr>
            <a:r>
              <a:rPr lang="en-US" dirty="0">
                <a:latin typeface="+mj-lt"/>
              </a:rPr>
              <a:t>Caremark</a:t>
            </a:r>
          </a:p>
          <a:p>
            <a:pPr lvl="1" eaLnBrk="1" hangingPunct="1">
              <a:lnSpc>
                <a:spcPct val="90000"/>
              </a:lnSpc>
              <a:spcBef>
                <a:spcPts val="528"/>
              </a:spcBef>
            </a:pPr>
            <a:r>
              <a:rPr lang="en-US" dirty="0">
                <a:latin typeface="+mj-lt"/>
              </a:rPr>
              <a:t>All enrollees will receive </a:t>
            </a:r>
            <a:r>
              <a:rPr lang="en-US" dirty="0" smtClean="0">
                <a:latin typeface="+mj-lt"/>
              </a:rPr>
              <a:t>new ID cards</a:t>
            </a:r>
            <a:endParaRPr lang="en-US" dirty="0">
              <a:latin typeface="+mj-lt"/>
            </a:endParaRPr>
          </a:p>
          <a:p>
            <a:pPr marL="228600" indent="-228600" eaLnBrk="1" hangingPunct="1">
              <a:lnSpc>
                <a:spcPct val="90000"/>
              </a:lnSpc>
              <a:spcBef>
                <a:spcPts val="3528"/>
              </a:spcBef>
            </a:pPr>
            <a:r>
              <a:rPr lang="en-US" dirty="0">
                <a:latin typeface="+mj-lt"/>
              </a:rPr>
              <a:t>HMO plans </a:t>
            </a:r>
          </a:p>
          <a:p>
            <a:pPr lvl="1" eaLnBrk="1" hangingPunct="1">
              <a:lnSpc>
                <a:spcPct val="90000"/>
              </a:lnSpc>
              <a:spcBef>
                <a:spcPts val="528"/>
              </a:spcBef>
            </a:pPr>
            <a:r>
              <a:rPr lang="en-US" dirty="0" smtClean="0">
                <a:latin typeface="+mj-lt"/>
              </a:rPr>
              <a:t>Valley </a:t>
            </a:r>
            <a:r>
              <a:rPr lang="en-US" dirty="0" err="1" smtClean="0">
                <a:latin typeface="+mj-lt"/>
              </a:rPr>
              <a:t>Baptish</a:t>
            </a:r>
            <a:r>
              <a:rPr lang="en-US" dirty="0" smtClean="0">
                <a:latin typeface="+mj-lt"/>
              </a:rPr>
              <a:t> Health Plans – All enrollees will receive </a:t>
            </a:r>
            <a:br>
              <a:rPr lang="en-US" dirty="0" smtClean="0">
                <a:latin typeface="+mj-lt"/>
              </a:rPr>
            </a:br>
            <a:r>
              <a:rPr lang="en-US" dirty="0" smtClean="0">
                <a:latin typeface="+mj-lt"/>
              </a:rPr>
              <a:t>new ID cards.</a:t>
            </a:r>
          </a:p>
          <a:p>
            <a:pPr lvl="1" eaLnBrk="1" hangingPunct="1">
              <a:lnSpc>
                <a:spcPct val="90000"/>
              </a:lnSpc>
              <a:spcBef>
                <a:spcPts val="528"/>
              </a:spcBef>
            </a:pPr>
            <a:r>
              <a:rPr lang="en-US" dirty="0" smtClean="0">
                <a:latin typeface="+mj-lt"/>
              </a:rPr>
              <a:t>Scott &amp; White Health Plan and </a:t>
            </a:r>
            <a:r>
              <a:rPr lang="en-US" dirty="0" err="1" smtClean="0">
                <a:latin typeface="+mj-lt"/>
              </a:rPr>
              <a:t>FirstCare</a:t>
            </a:r>
            <a:r>
              <a:rPr lang="en-US" dirty="0" smtClean="0">
                <a:latin typeface="+mj-lt"/>
              </a:rPr>
              <a:t> Health Plans – </a:t>
            </a:r>
            <a:br>
              <a:rPr lang="en-US" dirty="0" smtClean="0">
                <a:latin typeface="+mj-lt"/>
              </a:rPr>
            </a:br>
            <a:r>
              <a:rPr lang="en-US" dirty="0" smtClean="0">
                <a:latin typeface="+mj-lt"/>
              </a:rPr>
              <a:t>only new enrollees will receive ID cards</a:t>
            </a:r>
            <a:endParaRPr lang="en-US" dirty="0">
              <a:latin typeface="+mj-lt"/>
            </a:endParaRPr>
          </a:p>
        </p:txBody>
      </p:sp>
    </p:spTree>
    <p:extLst>
      <p:ext uri="{BB962C8B-B14F-4D97-AF65-F5344CB8AC3E}">
        <p14:creationId xmlns:p14="http://schemas.microsoft.com/office/powerpoint/2010/main" val="31772236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5451</TotalTime>
  <Words>14552</Words>
  <Application>Microsoft Macintosh PowerPoint</Application>
  <PresentationFormat>On-screen Show (4:3)</PresentationFormat>
  <Paragraphs>1547</Paragraphs>
  <Slides>101</Slides>
  <Notes>101</Notes>
  <HiddenSlides>0</HiddenSlides>
  <MMClips>0</MMClips>
  <ScaleCrop>false</ScaleCrop>
  <HeadingPairs>
    <vt:vector size="4" baseType="variant">
      <vt:variant>
        <vt:lpstr>Theme</vt:lpstr>
      </vt:variant>
      <vt:variant>
        <vt:i4>1</vt:i4>
      </vt:variant>
      <vt:variant>
        <vt:lpstr>Slide Titles</vt:lpstr>
      </vt:variant>
      <vt:variant>
        <vt:i4>101</vt:i4>
      </vt:variant>
    </vt:vector>
  </HeadingPairs>
  <TitlesOfParts>
    <vt:vector size="102" baseType="lpstr">
      <vt:lpstr>Office Theme</vt:lpstr>
      <vt:lpstr>PowerPoint Presentation</vt:lpstr>
      <vt:lpstr>Agenda</vt:lpstr>
      <vt:lpstr>What is TRS-ActiveCare?</vt:lpstr>
      <vt:lpstr>New plan administrators</vt:lpstr>
      <vt:lpstr>ActiveCare 1-HD, ActiveCare Select and ActiveCare 2 Plans   2014-2015 Plan Year</vt:lpstr>
      <vt:lpstr>ActiveCare 1-HD – out-of-pocket maximum</vt:lpstr>
      <vt:lpstr>ActiveCare 2 out-of-pocket maximum</vt:lpstr>
      <vt:lpstr>Family deductible illustration</vt:lpstr>
      <vt:lpstr>Out-of-Pocket (OOP) maximum illustration</vt:lpstr>
      <vt:lpstr>Choice POS II Network for  ActiveCare 1-HD and  ActiveCare 2</vt:lpstr>
      <vt:lpstr>Choice POS II Plan overview  (Network level of benefits)</vt:lpstr>
      <vt:lpstr>Choice POS II Plan overview  (Network level of benefits)</vt:lpstr>
      <vt:lpstr>Choice POS II Plan overview  (Network level of benefits)</vt:lpstr>
      <vt:lpstr>Choice POS II Plan overview  (Network level of benefits)</vt:lpstr>
      <vt:lpstr>New ActiveCare Select Plan</vt:lpstr>
      <vt:lpstr>ActiveCare Select Plan overview  (Network level of benefits)</vt:lpstr>
      <vt:lpstr>ActiveCare Select Plan overview  (Network level of benefits)</vt:lpstr>
      <vt:lpstr>ActiveCare Select Plan overview  (Network level of benefits)</vt:lpstr>
      <vt:lpstr>ActiveCare Select Plan overview  (Network level of benefits)</vt:lpstr>
      <vt:lpstr>ActiveCare 1-HD, ActiveCare Select and ActiveCare 2 Plans   2014-2015 Plan Year</vt:lpstr>
      <vt:lpstr>PowerPoint Presentation</vt:lpstr>
      <vt:lpstr>Health and wellness resources</vt:lpstr>
      <vt:lpstr>Aetna Health Concierge</vt:lpstr>
      <vt:lpstr>Aetna discount programs</vt:lpstr>
      <vt:lpstr>PowerPoint Presentation</vt:lpstr>
      <vt:lpstr>Your secure member website</vt:lpstr>
      <vt:lpstr>Choose wisely – save money</vt:lpstr>
      <vt:lpstr>Mobile apps and tools</vt:lpstr>
      <vt:lpstr>ActiveCare 1-HD, ActiveCare Select and ActiveCare 2   2014-2015 Plan Year</vt:lpstr>
      <vt:lpstr>Your Prescription Drug Plan</vt:lpstr>
      <vt:lpstr>Prescription Drug benefits – network level</vt:lpstr>
      <vt:lpstr>Caremark’s online tools and mobile apps  help connect patients and their caregivers </vt:lpstr>
      <vt:lpstr>Innovation that can help participants make  better decisions for healthier outcomes</vt:lpstr>
      <vt:lpstr>Specialist Pharmacists are an integral  part of the health care continuum</vt:lpstr>
      <vt:lpstr>Information resources</vt:lpstr>
      <vt:lpstr>What if I have questions?</vt:lpstr>
      <vt:lpstr>HMO Plan Option  2014-2015 Plan Year </vt:lpstr>
      <vt:lpstr>Company overview</vt:lpstr>
      <vt:lpstr>Rate overview</vt:lpstr>
      <vt:lpstr>Benefit highlights</vt:lpstr>
      <vt:lpstr>PowerPoint Presentation</vt:lpstr>
      <vt:lpstr>Medical benefits for 2014-2015 significant benefit enhancements </vt:lpstr>
      <vt:lpstr>Rx benefits for 2014-2015</vt:lpstr>
      <vt:lpstr>FirstCare Service Area –  103 counties across Texas</vt:lpstr>
      <vt:lpstr>Abilene Region Provider Network</vt:lpstr>
      <vt:lpstr>PowerPoint Presentation</vt:lpstr>
      <vt:lpstr>Lubbock Region Provider Network</vt:lpstr>
      <vt:lpstr>Waco/Bryan-College Station  Region Provider Network</vt:lpstr>
      <vt:lpstr>Why choose FirstCare?</vt:lpstr>
      <vt:lpstr>Contact us</vt:lpstr>
      <vt:lpstr>HMO Plan Option  2014 - 2015 Plan Year </vt:lpstr>
      <vt:lpstr>Service area</vt:lpstr>
      <vt:lpstr>What’s new for 2014-2015</vt:lpstr>
      <vt:lpstr>$20 PCP office visit $50 Specialty office visit</vt:lpstr>
      <vt:lpstr>Unlimited Rx benefit, plus only  $3 for generic drugs! </vt:lpstr>
      <vt:lpstr>MyBenefits –  online tools &amp; mobile resources</vt:lpstr>
      <vt:lpstr>Unique integrated programs </vt:lpstr>
      <vt:lpstr>VitalCare – An approach to  health and wellness</vt:lpstr>
      <vt:lpstr>Personalized service</vt:lpstr>
      <vt:lpstr>Things to remember</vt:lpstr>
      <vt:lpstr>(formerly Valley Baptist Health Plans) HMO Plan Option  2014-2015 Plan Year </vt:lpstr>
      <vt:lpstr>Company overview</vt:lpstr>
      <vt:lpstr>Benefit highlights</vt:lpstr>
      <vt:lpstr>Monthly Premium Rates for 2014-2015</vt:lpstr>
      <vt:lpstr>Medical benefit comparison for  2014-2015</vt:lpstr>
      <vt:lpstr>Rx benefit comparison for 2014-2015</vt:lpstr>
      <vt:lpstr>Allegian Health Plans</vt:lpstr>
      <vt:lpstr>Allegian Health Plans Provider Network</vt:lpstr>
      <vt:lpstr>Why choose Allegian Health Plans?</vt:lpstr>
      <vt:lpstr>Contact us</vt:lpstr>
      <vt:lpstr>2014-2015 Plan Year</vt:lpstr>
      <vt:lpstr>Who is eligible to enroll?</vt:lpstr>
      <vt:lpstr>Employees NOT eligible to enroll</vt:lpstr>
      <vt:lpstr>Dependent eligibility</vt:lpstr>
      <vt:lpstr>Special eligibility situations</vt:lpstr>
      <vt:lpstr>2014-2015 Plan Year</vt:lpstr>
      <vt:lpstr>Three steps to enroll</vt:lpstr>
      <vt:lpstr>Annual enrollment</vt:lpstr>
      <vt:lpstr>Enrolling in the Plan – New enrollee  New Enrollee</vt:lpstr>
      <vt:lpstr>Enrolling for the first time</vt:lpstr>
      <vt:lpstr>Enrolling in the Plan – Returning enrollee Returning Enrollee</vt:lpstr>
      <vt:lpstr>Making changes/special enrollment events</vt:lpstr>
      <vt:lpstr>Newborn coverage</vt:lpstr>
      <vt:lpstr>Dependent disability process</vt:lpstr>
      <vt:lpstr>Split Premium Process</vt:lpstr>
      <vt:lpstr>2014-2015 Plan Year</vt:lpstr>
      <vt:lpstr>Three Steps to Enroll</vt:lpstr>
      <vt:lpstr>Annual enrollment </vt:lpstr>
      <vt:lpstr>Enrollment Application and Change Form</vt:lpstr>
      <vt:lpstr>Enrolling for the first time</vt:lpstr>
      <vt:lpstr>PowerPoint Presentation</vt:lpstr>
      <vt:lpstr>Newborn coverage</vt:lpstr>
      <vt:lpstr>Dependent disability process</vt:lpstr>
      <vt:lpstr>Split Premium Process</vt:lpstr>
      <vt:lpstr>2014-2015 Plan Year</vt:lpstr>
      <vt:lpstr>Cost of coverage</vt:lpstr>
      <vt:lpstr>Monthly cost for coverage</vt:lpstr>
      <vt:lpstr>Application to split premium</vt:lpstr>
      <vt:lpstr>ID cards (mailed to your home) </vt:lpstr>
      <vt:lpstr>Thank you for attending</vt:lpstr>
      <vt:lpstr>TRS-ActiveCare is administered by Aetna Life Insurance Company (Aetna). Aetna provides claims payment services only and does not assume any financial risk or obligation with respect to claims.  Prescription drug benefits for ActiveCare 1-HD, ActiveCare Select and ActiveCare 2 plans are administered by Caremark.  HMO plans provided by:  SHA, L.L.C. dba FirstCare Health Plans, Scott and White Health Plan, and Allegian Insurance Company  dba Allegian Health Plan.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Moll</dc:creator>
  <cp:lastModifiedBy>Donna Moll</cp:lastModifiedBy>
  <cp:revision>286</cp:revision>
  <cp:lastPrinted>2014-07-11T20:57:35Z</cp:lastPrinted>
  <dcterms:created xsi:type="dcterms:W3CDTF">2014-06-19T15:34:00Z</dcterms:created>
  <dcterms:modified xsi:type="dcterms:W3CDTF">2014-07-16T15:24:57Z</dcterms:modified>
</cp:coreProperties>
</file>